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9"/>
  </p:notesMasterIdLst>
  <p:sldIdLst>
    <p:sldId id="256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0" r:id="rId28"/>
  </p:sldIdLst>
  <p:sldSz cx="12192000" cy="6858000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856"/>
    <a:srgbClr val="517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96" d="100"/>
          <a:sy n="96" d="100"/>
        </p:scale>
        <p:origin x="-18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9AFB-5117-4D52-8AB0-63F6E4BE1D15}" type="datetimeFigureOut">
              <a:rPr lang="tr-TR" smtClean="0"/>
              <a:t>17.01.2023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7143-C9E1-45C4-B8D9-3CA65ED7F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5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A4543-83FE-24DF-E87A-47CEF1DFE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C573C3F-6E52-E72C-EDC3-482ABD4E9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97E997-8CAF-544C-0B34-FEEBFF56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BDC8-831F-4127-8D99-71DEAE9FDEBA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C3F3FA-F440-7AEE-4B06-A27369A5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E02018-046B-823E-92B4-594F8AF1F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43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D2E20-F9EF-CE68-3109-7E97A977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B41CFB-8C95-3B5E-AE48-A35580CA2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60254B-EAEF-3948-A741-05D743CC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1F6F4-DC2E-4B2D-8B92-2AA44017F1D3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ACBB22-7FC3-1F13-7C6D-522A8DF3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E5DBB3-BB97-D387-6016-D01AD4D8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50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49F7B6-A045-03B9-BF5E-41F8B6406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451C7E-5C67-D868-C4C9-4A51BA1DD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A77C3C-6CB6-8324-7F1F-5D1E3502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A491-95A6-404F-A606-0316DA756FC8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06FD8B-70A0-25B4-1BFF-ECA1779B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298766-12B9-29AF-8216-CA3825E69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37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D2AF4-9CB4-B9C4-E9CC-F50A0FDC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3142AA-553A-2D40-51C0-924C74F8C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B873F9-2015-7D82-9280-FBA48E00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1D0D-1AEA-4625-89B6-3BCB2CF99A92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5AF80A-D02A-1B28-D1A4-8FDD6674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2C01FF-1175-E379-295C-F1B474C0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9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82CFC3-BE7E-DAA3-4861-8B107749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B3B8907-926A-FC1C-D1B6-F19DABAD6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1FB5C8-2934-985E-051D-608B8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C298-6896-4F50-8582-CF3324C9A80B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26595E-A189-B23F-AB97-05A1E5EA1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0AD9A1-6558-A8B8-5F01-05321106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9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2F9B2-8AAB-0A12-A164-D30F26D9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9E9070-1B24-6441-5424-5F2F63450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C09E30-54E6-56F7-95C7-E9AE4AEF4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76C5EA-F3D8-C170-35D5-4812FCB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1B97-A71F-4C60-866C-35617AB3FA3B}" type="datetime1">
              <a:rPr lang="tr-TR" smtClean="0"/>
              <a:t>17.01.2023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ABB9D-C238-AD52-7BFB-371A74D7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B4D829-40B1-E57C-59A8-6BE6D141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61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E7A2AA-C3C4-FA50-E8E7-F25F617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22AEFA-38DC-5C66-331D-75FE91768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5AB291A-8C1D-AC9C-ED39-A58ADDC45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3DA2BC-51D7-DE1D-9254-C56B758C5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46DEF4-E535-BAEB-5050-D4CDB062B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07EA745-0215-9252-9A7F-D979AF8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9F25-F92D-46DC-AC55-87DDE1D2DF82}" type="datetime1">
              <a:rPr lang="tr-TR" smtClean="0"/>
              <a:t>17.01.2023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4C4EB86-DB38-921C-191C-50179A01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8B5FD8-95F2-8CD2-BADE-547D59F6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15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7D2535-E1C4-6672-8B91-1CA1D6AA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9486619-43B5-D75E-C0E0-5F86606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77D6-72DA-4A07-ABB6-8BB499B2C899}" type="datetime1">
              <a:rPr lang="tr-TR" smtClean="0"/>
              <a:t>17.01.2023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E9614CD-F223-B450-9CCB-0FA618AA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8150DFE-8610-B390-AB25-FDE29746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39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331F6E5-D8D7-C5D1-A1C7-10358370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C9AD8-CF6B-4228-996C-E07C9EFE39A3}" type="datetime1">
              <a:rPr lang="tr-TR" smtClean="0"/>
              <a:t>17.01.2023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F4D934-5DEB-5AC1-0CB0-30A1A04C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B9F210-795C-EB6E-62D8-83CCCDAD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9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BCFD9D-A29C-EAD2-8502-02757686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287CFD-1BD4-44FE-482B-A961895B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ED768CC-36E9-BD72-C0DA-1067CBA2A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7516843-E613-9F83-2A55-87B9464F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3B6-B5CE-4BB3-BA22-7DECAA120C9D}" type="datetime1">
              <a:rPr lang="tr-TR" smtClean="0"/>
              <a:t>17.01.2023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9A829A-D947-2665-2CC2-A9325BDF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CF553D-7691-CE9D-10B4-2BA432A4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0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C188D4-8F29-EAA3-1670-AB031995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CC3523-19C1-5D27-CFAA-BFC1C3391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DB6473-7F85-0DF2-0DF6-1C54F184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9324D7-CD07-A98D-B6F1-2E7C7366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7951-2B96-4BAB-BABC-267CED305691}" type="datetime1">
              <a:rPr lang="tr-TR" smtClean="0"/>
              <a:t>17.01.2023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8D2D05-98A1-7791-ABF8-A470AD167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www.cu.edu.tr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5AC14D-0027-13BF-2A7E-5F2721AC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31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5A663D5-AC3D-D504-DB73-8355D233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8AE7299-6C30-76EC-5BF1-9395E71D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589638-94CB-17B2-9F85-8BB0CD335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6A2F-CB1E-4E6C-B513-99EDB3425801}" type="datetime1">
              <a:rPr lang="tr-TR" smtClean="0"/>
              <a:t>17.01.2023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23E0F-8B3B-44E9-B566-A3906F58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www.cu.edu.tr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E194E9-E542-7DAD-D8E0-4EF9C3D48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7044-C7AD-425A-9C42-012A5430F3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50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uerasmusoutgoing@gmail.co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cuerasmusoutgoing@gmail.com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C8148-1699-8470-1D91-3EDDD9D22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2" y="4966683"/>
            <a:ext cx="12124895" cy="7006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altLang="en-US" sz="26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Proje Dönemi </a:t>
            </a:r>
            <a:r>
              <a:rPr lang="tr-TR" altLang="en-US" sz="26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altLang="en-US" sz="26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tr-TR" altLang="en-US" sz="26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KA103 Personel Hareketliliği Bilgilendirme </a:t>
            </a:r>
            <a:r>
              <a:rPr lang="tr-TR" altLang="en-US" sz="26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Toplantısı</a:t>
            </a:r>
            <a:r>
              <a:rPr lang="tr-TR" altLang="en-US" sz="1200" dirty="0">
                <a:solidFill>
                  <a:srgbClr val="002060"/>
                </a:solidFill>
                <a:latin typeface="Trebuchet MS" pitchFamily="34" charset="0"/>
              </a:rPr>
              <a:t/>
            </a:r>
            <a:br>
              <a:rPr lang="tr-TR" altLang="en-US" sz="1200" dirty="0">
                <a:solidFill>
                  <a:srgbClr val="002060"/>
                </a:solidFill>
                <a:latin typeface="Trebuchet MS" pitchFamily="34" charset="0"/>
              </a:rPr>
            </a:br>
            <a:endParaRPr lang="tr-TR" sz="12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445801-C685-1BF3-6DC8-B8F54D237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92104"/>
            <a:ext cx="9144000" cy="318195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Çukurova Üniversitesi – Dış İlişkiler Ofisi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2175957" cy="36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17/01/2023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">
            <a:extLst>
              <a:ext uri="{FF2B5EF4-FFF2-40B4-BE49-F238E27FC236}">
                <a16:creationId xmlns=""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72" y="185738"/>
            <a:ext cx="1881255" cy="1876425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smtClean="0">
                <a:solidFill>
                  <a:schemeClr val="bg1"/>
                </a:solidFill>
              </a:rPr>
              <a:t>Dış İlişkiler Birimi</a:t>
            </a:r>
            <a:endParaRPr lang="tr-TR" sz="180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2" y="0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383850" cy="621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5"/>
          <p:cNvSpPr txBox="1">
            <a:spLocks noChangeArrowheads="1"/>
          </p:cNvSpPr>
          <p:nvPr/>
        </p:nvSpPr>
        <p:spPr bwMode="auto">
          <a:xfrm>
            <a:off x="5728145" y="2119075"/>
            <a:ext cx="3581400" cy="523875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868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Hareketliliğin amacı – neden bu hareketlilik önemli?</a:t>
            </a:r>
          </a:p>
        </p:txBody>
      </p:sp>
      <p:sp>
        <p:nvSpPr>
          <p:cNvPr id="3" name="Sol Ok 2"/>
          <p:cNvSpPr/>
          <p:nvPr/>
        </p:nvSpPr>
        <p:spPr>
          <a:xfrm>
            <a:off x="4930923" y="2248552"/>
            <a:ext cx="797222" cy="264919"/>
          </a:xfrm>
          <a:prstGeom prst="leftArrow">
            <a:avLst/>
          </a:prstGeom>
          <a:solidFill>
            <a:srgbClr val="086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5"/>
          <p:cNvSpPr txBox="1">
            <a:spLocks noChangeArrowheads="1"/>
          </p:cNvSpPr>
          <p:nvPr/>
        </p:nvSpPr>
        <p:spPr bwMode="auto">
          <a:xfrm>
            <a:off x="5728145" y="2791671"/>
            <a:ext cx="3581400" cy="954107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868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Hareketliliğin kurumsal açıdan sağlayacağı katkıları yazınız. «İkili ilişkilerin geliştirilmesi» yerine bilimsel/mesleki açıdan kuruma ne kazandıracağını belirtin.</a:t>
            </a:r>
          </a:p>
        </p:txBody>
      </p:sp>
      <p:sp>
        <p:nvSpPr>
          <p:cNvPr id="11" name="Sol Ok 10"/>
          <p:cNvSpPr/>
          <p:nvPr/>
        </p:nvSpPr>
        <p:spPr>
          <a:xfrm>
            <a:off x="4930923" y="3114920"/>
            <a:ext cx="797222" cy="264919"/>
          </a:xfrm>
          <a:prstGeom prst="leftArrow">
            <a:avLst/>
          </a:prstGeom>
          <a:solidFill>
            <a:srgbClr val="086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3"/>
          <p:cNvSpPr txBox="1">
            <a:spLocks noChangeArrowheads="1"/>
          </p:cNvSpPr>
          <p:nvPr/>
        </p:nvSpPr>
        <p:spPr bwMode="auto">
          <a:xfrm>
            <a:off x="5728145" y="3981288"/>
            <a:ext cx="3581400" cy="954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planına yazdığınız günlük ders aktivitelerini bu bölüme yazınız. Bölümle tanışma, kampüs ziyareti ders aktivitesi olarak kabul edilmiyor.</a:t>
            </a:r>
          </a:p>
        </p:txBody>
      </p:sp>
      <p:sp>
        <p:nvSpPr>
          <p:cNvPr id="13" name="Sol Ok 12"/>
          <p:cNvSpPr/>
          <p:nvPr/>
        </p:nvSpPr>
        <p:spPr>
          <a:xfrm>
            <a:off x="4930923" y="4257697"/>
            <a:ext cx="797222" cy="264919"/>
          </a:xfrm>
          <a:prstGeom prst="leftArrow">
            <a:avLst/>
          </a:prstGeom>
          <a:solidFill>
            <a:srgbClr val="086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6"/>
          <p:cNvSpPr txBox="1">
            <a:spLocks noChangeArrowheads="1"/>
          </p:cNvSpPr>
          <p:nvPr/>
        </p:nvSpPr>
        <p:spPr bwMode="auto">
          <a:xfrm>
            <a:off x="5728145" y="5211785"/>
            <a:ext cx="3581400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Hareketliliğin sonunda kazanımları açık ve net </a:t>
            </a:r>
            <a:r>
              <a:rPr lang="tr-TR" altLang="tr-TR" sz="1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belirtin (Mesleki </a:t>
            </a:r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 açısından</a:t>
            </a:r>
          </a:p>
          <a:p>
            <a:pPr algn="just"/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ve bölgesel </a:t>
            </a:r>
            <a:r>
              <a:rPr lang="tr-TR" altLang="tr-TR" sz="1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açıdan).</a:t>
            </a:r>
            <a:endParaRPr lang="tr-TR" altLang="tr-TR" sz="1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ol Ok 14"/>
          <p:cNvSpPr/>
          <p:nvPr/>
        </p:nvSpPr>
        <p:spPr>
          <a:xfrm>
            <a:off x="4930923" y="5382130"/>
            <a:ext cx="797222" cy="264919"/>
          </a:xfrm>
          <a:prstGeom prst="leftArrow">
            <a:avLst/>
          </a:prstGeom>
          <a:solidFill>
            <a:srgbClr val="086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17908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/>
          <p:cNvSpPr>
            <a:spLocks noGrp="1"/>
          </p:cNvSpPr>
          <p:nvPr>
            <p:ph type="title"/>
          </p:nvPr>
        </p:nvSpPr>
        <p:spPr>
          <a:xfrm>
            <a:off x="504201" y="103517"/>
            <a:ext cx="6563171" cy="672860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</a:t>
            </a:r>
            <a:endParaRPr lang="tr-TR" alt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4201" y="1372698"/>
            <a:ext cx="10098281" cy="4351338"/>
          </a:xfrm>
        </p:spPr>
        <p:txBody>
          <a:bodyPr>
            <a:normAutofit/>
          </a:bodyPr>
          <a:lstStyle/>
          <a:p>
            <a:pPr algn="just"/>
            <a:r>
              <a:rPr lang="tr-TR" altLang="en-US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İşlemleri:</a:t>
            </a:r>
            <a:endParaRPr lang="tr-TR" altLang="en-US" sz="20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Dilekçe: </a:t>
            </a:r>
            <a:r>
              <a:rPr lang="tr-TR" altLang="en-US" sz="1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Davet Mektubunda belirtilen tarihler dikkate alınarak düzenlenen dilekçe ilgili bölüm başkanlığına teslim edilmelidir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Fakülte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 Yüksekokul Yönetim Kurulu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Kararı </a:t>
            </a:r>
            <a:endParaRPr lang="tr-TR" altLang="en-US" sz="20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Personel Daire Başkanlığı &amp; Akademik Büro</a:t>
            </a:r>
          </a:p>
          <a:p>
            <a:pPr algn="just"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Rektörlük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Oluru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Aslı</a:t>
            </a:r>
          </a:p>
          <a:p>
            <a:pPr algn="just">
              <a:buNone/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Görevlendirmelerin birimimize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EBYS üzerinden gönderilmesi gerekmektedir. Gönderilmemesi durumunda; ilgili EBYS yazısı, yararlanıcı tarafından Ofisimize e-posta ekinde gönderilir. (cuerasmusoutgoing@gmail.com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26454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1 Başlık"/>
          <p:cNvSpPr>
            <a:spLocks noGrp="1"/>
          </p:cNvSpPr>
          <p:nvPr>
            <p:ph type="title"/>
          </p:nvPr>
        </p:nvSpPr>
        <p:spPr>
          <a:xfrm>
            <a:off x="310635" y="101541"/>
            <a:ext cx="8298527" cy="683549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Görevlendirmede Yenilik: </a:t>
            </a:r>
            <a:r>
              <a:rPr lang="tr-TR" altLang="en-US" sz="3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2021/14 Sayılı Genelge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215660" y="1121434"/>
            <a:ext cx="10344390" cy="4796287"/>
          </a:xfrm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30.06.2021 tarih ve 31527 sayısı resmi gazetede yayınlanan 2021/14 sayılı «tasarruf tedbirleri Cumhurbaşkanlığı genelgesi» doğrultusunda görevlendirme kararında açıkça aşağıdaki ifade yer almalı ve birim/fakülte tarafından akademik büroya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gönderilmelidir:</a:t>
            </a:r>
          </a:p>
          <a:p>
            <a:pPr marL="0" indent="0" algn="just">
              <a:buNone/>
              <a:defRPr/>
            </a:pP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30.06.2021 </a:t>
            </a:r>
            <a:r>
              <a:rPr lang="tr-T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 ve 31527 sayısı resmi gazetede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yayınlanan, </a:t>
            </a:r>
            <a:r>
              <a:rPr lang="tr-TR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2021/14 </a:t>
            </a:r>
            <a:r>
              <a:rPr lang="tr-TR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sayılı   «</a:t>
            </a:r>
            <a:r>
              <a:rPr lang="tr-TR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tasarruf tedbirleri Cumhurbaşkanlığı genelgesi» </a:t>
            </a:r>
            <a:r>
              <a:rPr lang="tr-TR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doğrultusunda,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geçen </a:t>
            </a:r>
            <a:r>
              <a:rPr lang="tr-T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 görevlisinin </a:t>
            </a:r>
            <a:r>
              <a:rPr lang="tr-TR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sonucuna ilişkin rapor</a:t>
            </a:r>
            <a:r>
              <a:rPr lang="tr-T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Cumhurbaşkanlığına iletilmek üzere görevlendirme bitimi tarihinden itibaren 1 hafta içerisinde dekanlığa gönderilmesi hususunda gereğini rica ederim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tr-T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26453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1 Başlık"/>
          <p:cNvSpPr>
            <a:spLocks noGrp="1"/>
          </p:cNvSpPr>
          <p:nvPr>
            <p:ph type="title"/>
          </p:nvPr>
        </p:nvSpPr>
        <p:spPr>
          <a:xfrm>
            <a:off x="415006" y="0"/>
            <a:ext cx="8125146" cy="72975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Yazısı Örneği</a:t>
            </a:r>
          </a:p>
        </p:txBody>
      </p:sp>
      <p:sp>
        <p:nvSpPr>
          <p:cNvPr id="16388" name="2 İçerik Yer Tutucusu"/>
          <p:cNvSpPr>
            <a:spLocks noGrp="1"/>
          </p:cNvSpPr>
          <p:nvPr>
            <p:ph idx="1"/>
          </p:nvPr>
        </p:nvSpPr>
        <p:spPr>
          <a:xfrm>
            <a:off x="752030" y="1068224"/>
            <a:ext cx="10203678" cy="4563455"/>
          </a:xfrm>
        </p:spPr>
        <p:txBody>
          <a:bodyPr anchor="ctr">
            <a:norm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Çukurova Üniversitesi ……….. Fakültesi,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 ABD Başkanlığına,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personel ders verme hareketliliği kapsamında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Fakültesi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bölümünde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20–24 Şubat 2023 tarih aralığında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vereceğimden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19–25 Şubat 2023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tarihleri arasında yolluğu ve gündeliği </a:t>
            </a:r>
            <a:r>
              <a:rPr lang="tr-TR" altLang="en-US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Personel Hareketliliği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bütçesinden karşılanmak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üzere; 2021/14 sayılı Cumhurbaşkanlığı Tasarruf Tedbirleri Genelgesi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 zorunlu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olduğu, maddesi gereğince görevlendirilmem konusunda gereğini arz ederim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10.01.2023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Ad – </a:t>
            </a:r>
            <a:r>
              <a:rPr lang="tr-TR" altLang="en-US" sz="20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Soyad</a:t>
            </a: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İmza</a:t>
            </a: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878888" algn="l"/>
              </a:tabLst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Ek: 1 Adet Davet Mektubu</a:t>
            </a:r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40748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99814" y="931493"/>
            <a:ext cx="11420883" cy="540065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 ve </a:t>
            </a: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Gitmeden önce pasaport ve vize fotokopilerinin okunaklı olacak şekilde; Ofise teslim edilmesi veya PDF formatında (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cuerasmusoutgoing@gmail.com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adresine e-posta atılması gerekmektedir.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 Hesabı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İlgili hesap, Ziraat Bankası Balcalı şubesinde açılmalı ve hesap dekontu aslı Ofisimize teslim edilmelidir.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Uçak Bileti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Elektronik bilet; Ofise 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teslim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edilmeli 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 PDF formatında (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cuerasmusoutgoing@gmail.com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adresine e-posta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atılmalıdır.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Seyahat/Sağlık Sigortası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Gidiş ve dönüş tarihlerini (e-bilette yer alan tarihler 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 alınacaktır.) kapsayacak şekilde yapılmalıdır.</a:t>
            </a:r>
            <a:endParaRPr lang="tr-TR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 Sözleşmesi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 bütün evraklar (görevlendirme yazısı; pasaport; vize; dekont; e-bilet; sigorta) tamamlandıktan ve Ofise teslim edildikten/ulaştırıldıktan sonra, gitmeden </a:t>
            </a:r>
            <a:r>
              <a:rPr lang="tr-TR" sz="20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15 gün – min. 1 hafta önce, yapılır.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649058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276045" y="1190445"/>
            <a:ext cx="9934755" cy="4603930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%80 Hibe Ödemesi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 sözleşmesi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yapıldığı gün içerisinde; yararlanıcının 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önce teslim ettiği dekontta belirtilen hesaba yatırılmak üzere, sistem tarafından hesaplanan hibe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miktarının %80’i, Strateji Daire Başkanlığı’na bildirilir. Aynı zamanda, yararlanıcıya da işlemlerinin başlatıldığına dair bilgilendirme e–postası gönderilir. Sonraki süreç, ilgili Daire Başkanlığı ve Ziraat Bankası arasındadır.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ÖNEMLİ HATIRLATMA: Cumhurbaşkanlığı’nın ilgili genelgesi gereğince; Strateji Daire Başkanlığı, ödeme işlemlerine ilişkin Ankara’dan onay almakta ve akabinde de ödeme yapılması için bankaya talimat göndermektedir.</a:t>
            </a:r>
            <a:endParaRPr lang="tr-TR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altLang="tr-TR" sz="2400" dirty="0"/>
          </a:p>
        </p:txBody>
      </p:sp>
      <p:pic>
        <p:nvPicPr>
          <p:cNvPr id="4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60637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8899" y="271121"/>
            <a:ext cx="10515600" cy="49866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Devam Ederken Dikkat Edilmesi Gereken Hususlar</a:t>
            </a:r>
            <a:endParaRPr 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28898" y="1112060"/>
            <a:ext cx="11608891" cy="4351338"/>
          </a:xfrm>
        </p:spPr>
        <p:txBody>
          <a:bodyPr>
            <a:normAutofit/>
          </a:bodyPr>
          <a:lstStyle/>
          <a:p>
            <a:pPr algn="just"/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Uçak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biniş kartlarınızı (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Boarding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kaybetmeyin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tr-TR" altLang="en-US" sz="24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altLang="en-US" sz="24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 ile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belgelerinizi,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eğer orijinalini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postalamamışlarsa,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lütfen imzalatın!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(Başvuru sırasında, Ofisimize ibraz ettiğiniz belgelerde yer alan tarihler ile aynı tarih olacak şekilde imzalatılmalıdır.)</a:t>
            </a:r>
          </a:p>
          <a:p>
            <a:pPr marL="0" indent="0" algn="just">
              <a:buNone/>
            </a:pPr>
            <a:endParaRPr lang="tr-TR" altLang="en-US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Davet mektubunun,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orijinal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-ıslak imzalı-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halini talep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tr-TR" altLang="en-US" sz="24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altLang="en-US" sz="24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tamamlandıktan sonra, katılım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sertifikanızı almayı unutmayın! </a:t>
            </a:r>
            <a:endParaRPr lang="tr-TR" altLang="en-US" sz="24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solidFill>
                <a:srgbClr val="08685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10307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991" y="162369"/>
            <a:ext cx="10852446" cy="589661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Tamamlandıktan Sonra Ofise Teslim Edilmesi Gereken Belgeler</a:t>
            </a:r>
            <a:endParaRPr 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991" y="1116324"/>
            <a:ext cx="10515600" cy="4351338"/>
          </a:xfrm>
        </p:spPr>
        <p:txBody>
          <a:bodyPr/>
          <a:lstStyle/>
          <a:p>
            <a:pPr marL="0" indent="0">
              <a:buNone/>
              <a:defRPr/>
            </a:pPr>
            <a:endParaRPr lang="tr-TR" altLang="en-US" sz="24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Davetiye: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Başvuru aşamasında, karşı okul/kurum/firma tarafından e-posta ekinde gönderilen belgenin aslı (orijinal;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ıslak imzalı)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Ofise ibraz edilmelidir.</a:t>
            </a:r>
          </a:p>
          <a:p>
            <a:pPr>
              <a:defRPr/>
            </a:pP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/Training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Belgenin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aslı (orijinal; ıslak imzalı) Ofise ibraz edilmelidir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Katılım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Sertifikası: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tamamlandıktan sonra,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 okul/kurum/firma tarafından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düzenlenecek belgenin aslı (orijinal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ıslak imzalı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Ofise ibraz edilmelidir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Biniş Kartları (</a:t>
            </a: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Boarding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  <a:defRPr/>
            </a:pPr>
            <a:endParaRPr lang="tr-TR" altLang="en-US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www.cu.edu.tr</a:t>
            </a:r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735" y="5312903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>
          <a:xfrm>
            <a:off x="228600" y="94004"/>
            <a:ext cx="8130396" cy="67374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 MASRAFLARI</a:t>
            </a:r>
          </a:p>
        </p:txBody>
      </p:sp>
      <p:sp>
        <p:nvSpPr>
          <p:cNvPr id="21507" name="2 İçerik Yer Tutucusu"/>
          <p:cNvSpPr>
            <a:spLocks noGrp="1"/>
          </p:cNvSpPr>
          <p:nvPr>
            <p:ph idx="1"/>
          </p:nvPr>
        </p:nvSpPr>
        <p:spPr>
          <a:xfrm>
            <a:off x="314206" y="1188439"/>
            <a:ext cx="11423583" cy="476798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spcBef>
                <a:spcPts val="0"/>
              </a:spcBef>
            </a:pPr>
            <a:r>
              <a:rPr lang="tr-TR" altLang="en-US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dönüşünde ilgili bütün belgelerin teslim edilmesi akabinde seyahat masraflarının ödenmesi aşamasına geçilmektedir: 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None/>
            </a:pP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hareketliliği faaliyetinden faydalanan personeline ödenecek seyahat gideri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miktarı “Mesafe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Hesaplayıcı” kullanılarak hesap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edilmektedir.</a:t>
            </a:r>
          </a:p>
          <a:p>
            <a:pPr marL="45720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Mesafe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hesaplayıcısı aracılığı ile personelin yerleşik olduğu yerden, faaliyet yerine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 olan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 nokta arasının km değeri tespit edilmeli ve aşağıdaki tablo kullanılarak seyahat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hibesi hesaplanmalıdır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Mesafe hesaplayıcıda çıkan kilometrenin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tablodaki hibe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 gidiş-dönüş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rakamı olup, söz konusu </a:t>
            </a:r>
            <a:r>
              <a:rPr lang="tr-TR" altLang="en-US" sz="2000" b="1" u="sng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 ikiyle çarpılmaz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tr-TR" altLang="en-US" sz="2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aktarmalı </a:t>
            </a:r>
            <a:r>
              <a:rPr lang="tr-TR" altLang="en-US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seyahat 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etmesi, yukarıda belirtilen mesafe hesaplaması ile varılan mesafeyi etkilemez. </a:t>
            </a:r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290334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47579" y="100866"/>
            <a:ext cx="8569131" cy="63407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 HESAPLAMA CETVELİ VE KARŞILIĞI</a:t>
            </a:r>
            <a:endParaRPr 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147579" y="1246471"/>
            <a:ext cx="5157787" cy="527768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Mesafe hesaplayıcısına </a:t>
            </a:r>
            <a:r>
              <a:rPr lang="tr-TR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bağlantısı</a:t>
            </a:r>
            <a:endParaRPr lang="tr-TR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172200" y="1229380"/>
            <a:ext cx="5450080" cy="725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://erasmus-plus.ec.europa.eu/resources-and-tools/distance-calculator</a:t>
            </a:r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147579" y="3534752"/>
            <a:ext cx="5526828" cy="82391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Mesafe hesaplayıcıda çıkan kilometrenin </a:t>
            </a:r>
            <a:r>
              <a:rPr lang="tr-TR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 </a:t>
            </a:r>
            <a:r>
              <a:rPr lang="tr-TR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karşılığı</a:t>
            </a:r>
          </a:p>
        </p:txBody>
      </p:sp>
      <p:sp>
        <p:nvSpPr>
          <p:cNvPr id="11" name="Sağ Ok 10"/>
          <p:cNvSpPr/>
          <p:nvPr/>
        </p:nvSpPr>
        <p:spPr>
          <a:xfrm>
            <a:off x="4606183" y="1392964"/>
            <a:ext cx="1557428" cy="427290"/>
          </a:xfrm>
          <a:prstGeom prst="rightArrow">
            <a:avLst/>
          </a:prstGeom>
          <a:solidFill>
            <a:srgbClr val="086856"/>
          </a:solidFill>
          <a:ln>
            <a:solidFill>
              <a:srgbClr val="086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5" name="İçerik Yer Tutucusu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96150345"/>
              </p:ext>
            </p:extLst>
          </p:nvPr>
        </p:nvGraphicFramePr>
        <p:xfrm>
          <a:off x="6172200" y="2505075"/>
          <a:ext cx="5183188" cy="2966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1594">
                  <a:extLst>
                    <a:ext uri="{9D8B030D-6E8A-4147-A177-3AD203B41FA5}">
                      <a16:colId xmlns="" xmlns:a16="http://schemas.microsoft.com/office/drawing/2014/main" val="2064297392"/>
                    </a:ext>
                  </a:extLst>
                </a:gridCol>
                <a:gridCol w="2591594">
                  <a:extLst>
                    <a:ext uri="{9D8B030D-6E8A-4147-A177-3AD203B41FA5}">
                      <a16:colId xmlns="" xmlns:a16="http://schemas.microsoft.com/office/drawing/2014/main" val="2649801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Elde edilen “km” değeri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Hibe miktarı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983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10-99 KM arası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662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100 - 499 KM arası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002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500 - 1999 KM arası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7546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2000 - 2999 KM arası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5023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3000 - 3999 KM arası 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509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4000 - 7999 KM arası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15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 KM ve üzeri 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08685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1500 €</a:t>
                      </a:r>
                      <a:endParaRPr lang="tr-TR" b="1" dirty="0">
                        <a:solidFill>
                          <a:srgbClr val="08685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00045"/>
                  </a:ext>
                </a:extLst>
              </a:tr>
            </a:tbl>
          </a:graphicData>
        </a:graphic>
      </p:graphicFrame>
      <p:sp>
        <p:nvSpPr>
          <p:cNvPr id="16" name="Sağ Ok 15"/>
          <p:cNvSpPr/>
          <p:nvPr/>
        </p:nvSpPr>
        <p:spPr>
          <a:xfrm>
            <a:off x="5606041" y="3655243"/>
            <a:ext cx="566160" cy="352735"/>
          </a:xfrm>
          <a:prstGeom prst="rightArrow">
            <a:avLst/>
          </a:prstGeom>
          <a:solidFill>
            <a:srgbClr val="086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09362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A2FCE7-CCD6-8E5E-74B9-4708228A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146051"/>
            <a:ext cx="8498873" cy="60166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İçerik</a:t>
            </a:r>
            <a:endParaRPr lang="tr-TR" sz="4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B3EDFF-59B2-7C64-93EB-5FDD5605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990600"/>
            <a:ext cx="11157247" cy="5186363"/>
          </a:xfrm>
        </p:spPr>
        <p:txBody>
          <a:bodyPr>
            <a:normAutofit/>
          </a:bodyPr>
          <a:lstStyle/>
          <a:p>
            <a:r>
              <a:rPr lang="tr-TR" altLang="tr-TR" dirty="0" smtClean="0">
                <a:solidFill>
                  <a:srgbClr val="086856"/>
                </a:solidFill>
              </a:rPr>
              <a:t>Personel Hareketliliğine İlişkin Genel Bilgilendirme</a:t>
            </a:r>
            <a:endParaRPr lang="tr-TR" altLang="tr-TR" dirty="0">
              <a:solidFill>
                <a:srgbClr val="086856"/>
              </a:solidFill>
            </a:endParaRPr>
          </a:p>
          <a:p>
            <a:r>
              <a:rPr lang="tr-TR" altLang="tr-TR" dirty="0" smtClean="0">
                <a:solidFill>
                  <a:srgbClr val="086856"/>
                </a:solidFill>
              </a:rPr>
              <a:t>Ders Verme Hareketliliği İlişkin Bilgilendirme</a:t>
            </a:r>
            <a:endParaRPr lang="tr-TR" altLang="tr-TR" dirty="0">
              <a:solidFill>
                <a:srgbClr val="086856"/>
              </a:solidFill>
            </a:endParaRPr>
          </a:p>
          <a:p>
            <a:r>
              <a:rPr lang="tr-TR" altLang="tr-TR" dirty="0" smtClean="0">
                <a:solidFill>
                  <a:srgbClr val="086856"/>
                </a:solidFill>
              </a:rPr>
              <a:t>Eğitim </a:t>
            </a:r>
            <a:r>
              <a:rPr lang="tr-TR" altLang="tr-TR" dirty="0">
                <a:solidFill>
                  <a:srgbClr val="086856"/>
                </a:solidFill>
              </a:rPr>
              <a:t>Alma Hareketliliği İlişkin </a:t>
            </a:r>
            <a:r>
              <a:rPr lang="tr-TR" altLang="tr-TR" dirty="0" smtClean="0">
                <a:solidFill>
                  <a:srgbClr val="086856"/>
                </a:solidFill>
              </a:rPr>
              <a:t>Bilgilendirme</a:t>
            </a:r>
            <a:endParaRPr lang="tr-TR" altLang="tr-TR" dirty="0">
              <a:solidFill>
                <a:srgbClr val="086856"/>
              </a:solidFill>
            </a:endParaRPr>
          </a:p>
          <a:p>
            <a:r>
              <a:rPr lang="tr-TR" altLang="tr-TR" dirty="0" smtClean="0">
                <a:solidFill>
                  <a:srgbClr val="086856"/>
                </a:solidFill>
              </a:rPr>
              <a:t>Hareketlilik Öncesi Düzenlenecek Evraklar</a:t>
            </a:r>
            <a:endParaRPr lang="tr-TR" altLang="tr-TR" dirty="0">
              <a:solidFill>
                <a:srgbClr val="086856"/>
              </a:solidFill>
            </a:endParaRPr>
          </a:p>
          <a:p>
            <a:r>
              <a:rPr lang="tr-TR" altLang="tr-TR" dirty="0" smtClean="0">
                <a:solidFill>
                  <a:srgbClr val="086856"/>
                </a:solidFill>
              </a:rPr>
              <a:t>Hareketlilik Sonrası Teslim Edilecek Evraklar</a:t>
            </a:r>
            <a:endParaRPr lang="tr-TR" altLang="tr-TR" dirty="0">
              <a:solidFill>
                <a:srgbClr val="086856"/>
              </a:solidFill>
            </a:endParaRPr>
          </a:p>
          <a:p>
            <a:r>
              <a:rPr lang="tr-TR" altLang="tr-TR" dirty="0" smtClean="0">
                <a:solidFill>
                  <a:srgbClr val="086856"/>
                </a:solidFill>
              </a:rPr>
              <a:t>Son Aşama: Çevrimiçi Anket</a:t>
            </a:r>
          </a:p>
          <a:p>
            <a:r>
              <a:rPr lang="tr-TR" altLang="tr-TR" dirty="0" smtClean="0">
                <a:solidFill>
                  <a:srgbClr val="086856"/>
                </a:solidFill>
              </a:rPr>
              <a:t>Soru ve Cevaplar</a:t>
            </a:r>
            <a:endParaRPr lang="tr-TR" altLang="tr-TR" dirty="0">
              <a:solidFill>
                <a:srgbClr val="086856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7E6A089-EAE1-C632-A3DD-73FCBC50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91749" y="6337399"/>
            <a:ext cx="1949189" cy="318195"/>
          </a:xfrm>
        </p:spPr>
        <p:txBody>
          <a:bodyPr/>
          <a:lstStyle/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BF945A67-81EA-95E9-B29E-6334E495E00E}"/>
              </a:ext>
            </a:extLst>
          </p:cNvPr>
          <p:cNvSpPr txBox="1">
            <a:spLocks/>
          </p:cNvSpPr>
          <p:nvPr/>
        </p:nvSpPr>
        <p:spPr>
          <a:xfrm>
            <a:off x="3899140" y="6337399"/>
            <a:ext cx="5572664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/>
              <a:t>Yüksek Öğrenimde Bireylerin Öğrenme Hareketliliği </a:t>
            </a:r>
            <a:endParaRPr lang="tr-TR" sz="1800">
              <a:solidFill>
                <a:schemeClr val="bg1"/>
              </a:solidFill>
            </a:endParaRPr>
          </a:p>
        </p:txBody>
      </p:sp>
      <p:pic>
        <p:nvPicPr>
          <p:cNvPr id="6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997" y="5184556"/>
            <a:ext cx="1362265" cy="992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517E32"/>
            </a:solidFill>
          </a:ln>
        </p:spPr>
      </p:pic>
    </p:spTree>
    <p:extLst>
      <p:ext uri="{BB962C8B-B14F-4D97-AF65-F5344CB8AC3E}">
        <p14:creationId xmlns:p14="http://schemas.microsoft.com/office/powerpoint/2010/main" val="4478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1 Başlık"/>
          <p:cNvSpPr>
            <a:spLocks noGrp="1"/>
          </p:cNvSpPr>
          <p:nvPr>
            <p:ph type="title"/>
          </p:nvPr>
        </p:nvSpPr>
        <p:spPr>
          <a:xfrm>
            <a:off x="239282" y="111095"/>
            <a:ext cx="8309495" cy="66528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ÇEVRİMİÇİ ANKET</a:t>
            </a:r>
          </a:p>
        </p:txBody>
      </p:sp>
      <p:sp>
        <p:nvSpPr>
          <p:cNvPr id="23556" name="2 İçerik Yer Tutucusu"/>
          <p:cNvSpPr>
            <a:spLocks noGrp="1"/>
          </p:cNvSpPr>
          <p:nvPr>
            <p:ph idx="1"/>
          </p:nvPr>
        </p:nvSpPr>
        <p:spPr>
          <a:xfrm>
            <a:off x="239282" y="1335088"/>
            <a:ext cx="10023906" cy="4525962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sonunda evrakların tamamlanması sonrasında; Ulusal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Ajans’ın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sistemine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bilgileriniz kaydedilir ve ilgili anket sistem tarafından mail </a:t>
            </a:r>
            <a:r>
              <a:rPr lang="tr-TR" altLang="en-US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adresinize </a:t>
            </a:r>
            <a:r>
              <a:rPr lang="tr-TR" altLang="en-US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gönderilir: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tr-TR" altLang="en-US" sz="24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Lütfen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soruları dikkatli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okuyunuz.</a:t>
            </a:r>
            <a:endParaRPr lang="tr-TR" alt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Kazanımlar hem kişisel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gelişim;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 mesleki gelişim hem de kurumsal gelişim açısından sorulacaktır. Kurumsal soruları yanıtlarken «rastgele işaretleme yapmamanızı» rica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ederiz. </a:t>
            </a:r>
            <a:endParaRPr lang="tr-TR" alt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Soruların sonunda anketi «SUBMIT» tuşuna basarak sisteme yüklemeniz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 </a:t>
            </a:r>
            <a:endParaRPr lang="tr-TR" alt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 sisteme yüklendikten birkaç gün sonra «</a:t>
            </a:r>
            <a:r>
              <a:rPr lang="tr-TR" alt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görünecektir.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 %20 ödenmesi için yasal süre, anket yapıldıktan sonraki 45 gündür.</a:t>
            </a:r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00816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1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6375" y="1417638"/>
            <a:ext cx="11303022" cy="4189532"/>
          </a:xfrm>
        </p:spPr>
        <p:txBody>
          <a:bodyPr rtlCol="0" anchor="ctr"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%20 </a:t>
            </a:r>
            <a:r>
              <a:rPr lang="tr-TR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 </a:t>
            </a:r>
            <a:r>
              <a:rPr lang="tr-TR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Ödemesi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tr-TR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Çevrimiçi anketin tamamlanması akabinde, 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yararlanıcının daha önce teslim ettiği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dekontta 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belirtilen hesaba yatırılmak üzere, sistem tarafından hesaplanan hibe miktarının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%20’si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Strateji Daire Başkanlığı’na bildirilir. Aynı zamanda, yararlanıcıya da işlemlerinin başlatıldığına dair bilgilendirme e–postası gönderilir. Sonraki süreç, ilgili Daire Başkanlığı ve Ziraat Bankası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arasındadır.</a:t>
            </a: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tr-TR" dirty="0"/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26454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1 Başlık"/>
          <p:cNvSpPr>
            <a:spLocks noGrp="1"/>
          </p:cNvSpPr>
          <p:nvPr>
            <p:ph type="title"/>
          </p:nvPr>
        </p:nvSpPr>
        <p:spPr>
          <a:xfrm>
            <a:off x="413815" y="72201"/>
            <a:ext cx="8238480" cy="742230"/>
          </a:xfrm>
        </p:spPr>
        <p:txBody>
          <a:bodyPr>
            <a:normAutofit/>
          </a:bodyPr>
          <a:lstStyle/>
          <a:p>
            <a:r>
              <a:rPr lang="tr-TR" altLang="tr-TR" sz="4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Tanıtım</a:t>
            </a:r>
            <a:endParaRPr lang="tr-TR" altLang="en-US" sz="4000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2 İçerik Yer Tutucusu"/>
          <p:cNvSpPr>
            <a:spLocks noGrp="1"/>
          </p:cNvSpPr>
          <p:nvPr>
            <p:ph idx="1"/>
          </p:nvPr>
        </p:nvSpPr>
        <p:spPr>
          <a:xfrm>
            <a:off x="413815" y="1436688"/>
            <a:ext cx="9796985" cy="4525962"/>
          </a:xfrm>
        </p:spPr>
        <p:txBody>
          <a:bodyPr anchor="ctr">
            <a:normAutofit/>
          </a:bodyPr>
          <a:lstStyle/>
          <a:p>
            <a:pPr algn="just"/>
            <a:r>
              <a:rPr lang="tr-TR" alt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 kurumlar Çukurova Üniversitesini ve/veya </a:t>
            </a:r>
            <a:r>
              <a:rPr lang="tr-TR" altLang="tr-T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bölümünüzü</a:t>
            </a:r>
            <a:r>
              <a:rPr lang="tr-TR" alt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 defa </a:t>
            </a:r>
            <a:r>
              <a:rPr lang="tr-TR" alt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duyacaklardır. Lütfen </a:t>
            </a:r>
            <a:r>
              <a:rPr lang="tr-TR" alt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kurumsal tanıtımı faaliyet günlerinin herhangi birinde yapmaya çalışın</a:t>
            </a:r>
            <a:r>
              <a:rPr lang="tr-TR" alt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alt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Gitmeden önce Çukurova Üniversitesi tanıtımı yapılacağını hatırlatın ve duyurulmasını talep edin.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tr-TR" altLang="en-US" sz="2400" dirty="0" smtClean="0"/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34999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14357" y="113972"/>
            <a:ext cx="8476716" cy="658687"/>
          </a:xfrm>
        </p:spPr>
        <p:txBody>
          <a:bodyPr>
            <a:normAutofit/>
          </a:bodyPr>
          <a:lstStyle/>
          <a:p>
            <a:r>
              <a:rPr lang="tr-TR" altLang="tr-TR" sz="3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SIKÇA SORULAN SORULAR</a:t>
            </a:r>
            <a:endParaRPr lang="tr-TR" sz="32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214357" y="1295786"/>
            <a:ext cx="10515600" cy="4626450"/>
          </a:xfrm>
        </p:spPr>
        <p:txBody>
          <a:bodyPr/>
          <a:lstStyle/>
          <a:p>
            <a:pPr algn="just"/>
            <a:r>
              <a:rPr lang="tr-TR" altLang="tr-TR" sz="22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tarihinden 2-3 gün önce gidebilir miyim ya da 2-3 gün sonra dönebilir miyim?</a:t>
            </a:r>
          </a:p>
          <a:p>
            <a:pPr lvl="1" algn="just"/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EVET. Sadece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tarihlerinize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</a:t>
            </a:r>
            <a:r>
              <a:rPr lang="tr-TR" altLang="tr-TR" sz="2000" b="1" dirty="0" err="1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hibelendirileceksiniz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yüzden görevlendirmenizi sadece hareketlilik tarihleri için almalısınız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buNone/>
            </a:pPr>
            <a:endParaRPr lang="tr-TR" alt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2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öncesine ya da sonrasına yıllık izin ekleyebilir miyim?</a:t>
            </a:r>
          </a:p>
          <a:p>
            <a:pPr lvl="1" algn="just"/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EVET. Sadece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tarihlerinize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 görevlendirme almanız gerekir. Yıllık izni için ayrı işlem yapmanız gerekir (yıllık izin formu,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hafta sonu </a:t>
            </a:r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 dilekçe </a:t>
            </a:r>
            <a:r>
              <a:rPr lang="tr-TR" alt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vb.)</a:t>
            </a:r>
          </a:p>
          <a:p>
            <a:pPr marL="457200" lvl="1" indent="0" algn="just">
              <a:buNone/>
            </a:pPr>
            <a:endParaRPr lang="tr-TR" alt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tr-TR" sz="22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gerçekleştirdiğim ülkeden farklı bir ülkeye geçebilir miyim</a:t>
            </a:r>
            <a:r>
              <a:rPr lang="tr-TR" alt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tr-TR" altLang="tr-TR" sz="22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tr-TR" alt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EVET. Hareketlilik gerçekleştireceğiniz kurumun bulunduğu şehre göre mesafe ölçer kullanılarak seyahat desteği alacaksınız.</a:t>
            </a:r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43545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38" y="22847"/>
            <a:ext cx="2944252" cy="84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2625"/>
            <a:ext cx="10515600" cy="831161"/>
          </a:xfrm>
        </p:spPr>
        <p:txBody>
          <a:bodyPr/>
          <a:lstStyle/>
          <a:p>
            <a:pPr algn="ctr"/>
            <a:r>
              <a:rPr lang="tr-TR" altLang="en-US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TEŞEKKÜRLER!</a:t>
            </a:r>
            <a:endParaRPr lang="tr-TR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2"/>
          </p:nvPr>
        </p:nvSpPr>
        <p:spPr>
          <a:xfrm>
            <a:off x="3404074" y="1486967"/>
            <a:ext cx="5181600" cy="435133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tr-TR" altLang="en-US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Hatice GÖK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cuerasmusoutgoing@gmail.com</a:t>
            </a: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Tlf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3386411/110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2500/110 (iç hat)</a:t>
            </a:r>
          </a:p>
          <a:p>
            <a:pPr algn="ctr">
              <a:spcBef>
                <a:spcPct val="0"/>
              </a:spcBef>
            </a:pP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Hacer PINAR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cuerasmusoutgoing@gmail.com</a:t>
            </a:r>
            <a:endParaRPr lang="tr-TR" altLang="en-US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Tlf</a:t>
            </a: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3386411/113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tr-TR" altLang="en-US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2500/113 (iç hat)</a:t>
            </a:r>
          </a:p>
          <a:p>
            <a:endParaRPr lang="tr-TR" dirty="0"/>
          </a:p>
        </p:txBody>
      </p:sp>
      <p:pic>
        <p:nvPicPr>
          <p:cNvPr id="9" name="Picture 2" descr="http://ec.europa.eu/ec_portal/2016/images/logo/logo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81" y="1693313"/>
            <a:ext cx="1925105" cy="8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buromemursen.org.tr/resimler/urunler/22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56" y="2743200"/>
            <a:ext cx="1179320" cy="7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www.ab.gov.tr/files/SBYPB/acik-cagrilar2/ua_logo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356" y="3920725"/>
            <a:ext cx="1164026" cy="77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İçerik Yer Tutucusu 1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02409" y="1693313"/>
            <a:ext cx="3104811" cy="3104811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9735" y="5342936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A504F99-AB8D-12B3-4650-EE4E0A180E5E}"/>
              </a:ext>
            </a:extLst>
          </p:cNvPr>
          <p:cNvSpPr txBox="1">
            <a:spLocks/>
          </p:cNvSpPr>
          <p:nvPr/>
        </p:nvSpPr>
        <p:spPr>
          <a:xfrm>
            <a:off x="10191749" y="6337399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>
                <a:solidFill>
                  <a:schemeClr val="bg1"/>
                </a:solidFill>
              </a:rPr>
              <a:t>www.cu.edu.tr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EBB04E2-20C1-382E-896B-A09E353D6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5" b="18016"/>
          <a:stretch/>
        </p:blipFill>
        <p:spPr bwMode="auto">
          <a:xfrm>
            <a:off x="0" y="-1"/>
            <a:ext cx="12192000" cy="633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767B1BA7-D2F7-7C65-4C78-6E9D41174544}"/>
              </a:ext>
            </a:extLst>
          </p:cNvPr>
          <p:cNvSpPr txBox="1">
            <a:spLocks/>
          </p:cNvSpPr>
          <p:nvPr/>
        </p:nvSpPr>
        <p:spPr>
          <a:xfrm>
            <a:off x="-1" y="6337398"/>
            <a:ext cx="1949189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17/01/2023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Logo">
            <a:extLst>
              <a:ext uri="{FF2B5EF4-FFF2-40B4-BE49-F238E27FC236}">
                <a16:creationId xmlns="" xmlns:a16="http://schemas.microsoft.com/office/drawing/2014/main" id="{24C105AA-D8A3-5B1F-23EA-420DC24AAB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588" y="-4"/>
            <a:ext cx="1198412" cy="1195336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B041F8A6-1C8A-0BD1-F69D-C7135E2989CD}"/>
              </a:ext>
            </a:extLst>
          </p:cNvPr>
          <p:cNvSpPr txBox="1">
            <a:spLocks/>
          </p:cNvSpPr>
          <p:nvPr/>
        </p:nvSpPr>
        <p:spPr>
          <a:xfrm>
            <a:off x="4419599" y="6337397"/>
            <a:ext cx="3352800" cy="31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smtClean="0">
                <a:solidFill>
                  <a:schemeClr val="bg1"/>
                </a:solidFill>
              </a:rPr>
              <a:t>Dış İlişkiler Ofisi</a:t>
            </a:r>
            <a:endParaRPr lang="tr-TR" sz="18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Unvan 1"/>
          <p:cNvSpPr>
            <a:spLocks noGrp="1"/>
          </p:cNvSpPr>
          <p:nvPr>
            <p:ph type="title"/>
          </p:nvPr>
        </p:nvSpPr>
        <p:spPr>
          <a:xfrm>
            <a:off x="215152" y="86186"/>
            <a:ext cx="8579224" cy="659482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3600" b="1" dirty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tr-TR" sz="3600" b="1" dirty="0" smtClean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KA103 Personel </a:t>
            </a:r>
            <a:r>
              <a:rPr lang="tr-TR" sz="3600" b="1" dirty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Hareketliliği</a:t>
            </a:r>
            <a:endParaRPr lang="tr-TR" alt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2 İçerik Yer Tutucusu"/>
          <p:cNvSpPr>
            <a:spLocks noGrp="1"/>
          </p:cNvSpPr>
          <p:nvPr>
            <p:ph idx="4294967295"/>
          </p:nvPr>
        </p:nvSpPr>
        <p:spPr>
          <a:xfrm>
            <a:off x="68366" y="1725852"/>
            <a:ext cx="7338536" cy="29657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tr-TR" sz="4000" b="1" dirty="0" smtClean="0">
              <a:solidFill>
                <a:srgbClr val="10CF9B">
                  <a:lumMod val="50000"/>
                </a:srgbClr>
              </a:solidFill>
              <a:latin typeface="Calibri"/>
              <a:ea typeface="+mj-ea"/>
              <a:cs typeface="+mj-cs"/>
            </a:endParaRPr>
          </a:p>
          <a:p>
            <a:pPr marL="0" indent="0" algn="ctr">
              <a:buNone/>
              <a:defRPr/>
            </a:pPr>
            <a:r>
              <a:rPr lang="tr-TR" sz="4000" b="1" dirty="0" smtClean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2020 PROJE DÖNEMİ</a:t>
            </a:r>
            <a:endParaRPr lang="tr-TR" sz="4000" b="1" dirty="0">
              <a:solidFill>
                <a:srgbClr val="10CF9B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tr-TR" sz="4000" b="1" dirty="0" smtClean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31.05.2023 TARİHİNDE SONA ERECEKTİR.</a:t>
            </a:r>
            <a:endParaRPr lang="tr-TR" sz="4000" b="1" dirty="0">
              <a:solidFill>
                <a:srgbClr val="10CF9B">
                  <a:lumMod val="50000"/>
                </a:srgb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149" name="Picture 2" descr="http://ec.europa.eu/ec_portal/2016/images/logo/logo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44" y="1837925"/>
            <a:ext cx="16224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buromemursen.org.tr/resimler/urunler/2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62" y="2632484"/>
            <a:ext cx="111567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ab.gov.tr/files/SBYPB/acik-cagrilar2/ua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21" y="3439742"/>
            <a:ext cx="1177219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C:\Users\ülkü\Desktop\Sunular\lojo.gi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734" y="4123071"/>
            <a:ext cx="1147284" cy="11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6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9735" y="5335000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832" y="1538243"/>
            <a:ext cx="11630826" cy="34695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sz="2400" b="1" u="sng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Hareketliliği faaliyeti 2 şekilde gerçekleştirilebilmektedir: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Personel Ders Verme Hareketliliği -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Assignments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(STA)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Personel Eğitim Alma Hareketliliği -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Training (STT)</a:t>
            </a: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41832" y="71610"/>
            <a:ext cx="8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err="1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3600" b="1" dirty="0">
                <a:solidFill>
                  <a:srgbClr val="10CF9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KA103 Personel Hareketliliği</a:t>
            </a:r>
            <a:endParaRPr lang="en-US" sz="3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32769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1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13645" y="200943"/>
            <a:ext cx="8691073" cy="59631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DERS VERME HAREKETLİLİĞİ</a:t>
            </a:r>
            <a:endParaRPr lang="tr-TR" sz="32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>
          <a:xfrm>
            <a:off x="333998" y="1244511"/>
            <a:ext cx="10515600" cy="43513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Verme</a:t>
            </a:r>
          </a:p>
          <a:p>
            <a:pPr marL="0" indent="0" algn="just">
              <a:buNone/>
              <a:defRPr/>
            </a:pP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gün faaliyet + en az 8 saat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ders: Personel ders 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 hareketliliğinde katılım sertifikasında yararlanıcının mücbir sebep dışında 5 (beş) günden az süre ile faaliyet gerçekleştirdiği ve/veya vermesi gerekenden daha az saat ders verdiğinin görüldüğü durumlarda, faaliyet geçersiz kabul edilir ve yararlanıcıya herhangi bir hibe ödemesi yapılmaz.</a:t>
            </a: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ders verme faaliyeti gün tabanlı bir faaliyettir ve sadece ders verme faaliyeti ile ilgili faaliyet gerçekleştirilen günler için hibe ödemesi yapılır. Bu nedenle Personel Ders Verme Hareketliliği Anlaşmasında (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ders verme programının gün bazında belirtilmesi gerekmektedir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34999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Unvan 1"/>
          <p:cNvSpPr>
            <a:spLocks noGrp="1"/>
          </p:cNvSpPr>
          <p:nvPr>
            <p:ph type="title"/>
          </p:nvPr>
        </p:nvSpPr>
        <p:spPr>
          <a:xfrm>
            <a:off x="0" y="124393"/>
            <a:ext cx="8870535" cy="67286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</a:t>
            </a:r>
            <a:r>
              <a:rPr lang="tr-TR" sz="3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EĞİTİM ALMA HAREKETLİLİĞİ</a:t>
            </a:r>
            <a:endParaRPr lang="tr-TR" altLang="tr-TR" sz="3200" b="1" dirty="0"/>
          </a:p>
        </p:txBody>
      </p:sp>
      <p:sp>
        <p:nvSpPr>
          <p:cNvPr id="9220" name="İçerik Yer Tutucusu 2"/>
          <p:cNvSpPr>
            <a:spLocks noGrp="1"/>
          </p:cNvSpPr>
          <p:nvPr>
            <p:ph idx="1"/>
          </p:nvPr>
        </p:nvSpPr>
        <p:spPr>
          <a:xfrm>
            <a:off x="138023" y="1052513"/>
            <a:ext cx="11369615" cy="5073650"/>
          </a:xfrm>
        </p:spPr>
        <p:txBody>
          <a:bodyPr anchor="ctr">
            <a:norm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</a:p>
          <a:p>
            <a:pPr marL="0" indent="0" algn="just">
              <a:buNone/>
              <a:defRPr/>
            </a:pP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gün </a:t>
            </a:r>
            <a:r>
              <a:rPr lang="tr-TR" sz="20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faaliyet: Personel eğitim alma hareketliliğinde, katılım sertifikasında yararlanıcının mücbir sebep dışında 5 (beş) günden az süre ile faaliyet gerçekleştirdiğinin görüldüğü durumlarda, faaliyet geçersiz kabul edilir ve yararlanıcıya herhangi bir hibe  ödemesi yapılmaz.</a:t>
            </a: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tr-TR" sz="20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 eğitim alma faaliyeti gün tabanlı bir faaliyettir ve sadece eğitim alma faaliyeti ile ilgili faaliyet gerçekleştirilen günler için hibe ödemesi yapılır. Bu nedenle Personel Eğitim Alma Hareketliliği Anlaşmasında (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Training -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</a:t>
            </a:r>
            <a:r>
              <a:rPr lang="tr-TR" sz="20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eğitim alma programının gün bazında belirtilmesi gerekmektedir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tr-TR" altLang="tr-TR" dirty="0"/>
          </a:p>
        </p:txBody>
      </p:sp>
      <p:pic>
        <p:nvPicPr>
          <p:cNvPr id="5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17908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van 1"/>
          <p:cNvSpPr>
            <a:spLocks noGrp="1"/>
          </p:cNvSpPr>
          <p:nvPr>
            <p:ph type="title"/>
          </p:nvPr>
        </p:nvSpPr>
        <p:spPr>
          <a:xfrm>
            <a:off x="376518" y="138023"/>
            <a:ext cx="8229600" cy="631122"/>
          </a:xfrm>
        </p:spPr>
        <p:txBody>
          <a:bodyPr>
            <a:noAutofit/>
          </a:bodyPr>
          <a:lstStyle/>
          <a:p>
            <a:r>
              <a:rPr lang="tr-TR" altLang="en-US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ADIM ADIM SÜREÇ</a:t>
            </a:r>
            <a:endParaRPr lang="tr-TR" alt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>
          <a:xfrm>
            <a:off x="230736" y="1036638"/>
            <a:ext cx="10460053" cy="5039422"/>
          </a:xfrm>
        </p:spPr>
        <p:txBody>
          <a:bodyPr anchor="ctr">
            <a:normAutofit fontScale="925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Bilgilendirme Toplantısı √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en-GB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Mobility Agreement For Teaching/Training </a:t>
            </a: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Belgesinin Hazırlanması – Teslim Edilmesi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 Ve Vize (Gerekli Durumlarda)</a:t>
            </a:r>
            <a:endParaRPr lang="tr-TR" sz="2200" b="1" i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 Hesabı Açılması (Ziraat Bankası – Kampüs)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Uçak Bileti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Seyahat/Sağlık Sigortası 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 Sözleşmesi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Öncesi Olanaklar Dahilinde %80 Ödeme 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Hareketlilikte Dikkat Edilmesi Gereken Hususlar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Hareketlilik Tamamlandıktan Sonraki Süreç 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 + Evrakların Teslimi 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Seyahatle İlgili Yol Bildirimi + Seyahat Desteği Ödeme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Çevrimiçi Anket</a:t>
            </a:r>
          </a:p>
          <a:p>
            <a:pPr marL="457200" lvl="0" indent="-45720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Font typeface="+mj-lt"/>
              <a:buAutoNum type="arabicParenR"/>
              <a:defRPr/>
            </a:pPr>
            <a:r>
              <a:rPr lang="tr-TR" sz="22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Kalan %20 Ödemesi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86856"/>
              </a:buClr>
              <a:buSzPct val="95000"/>
              <a:buNone/>
              <a:defRPr/>
            </a:pPr>
            <a:endParaRPr lang="tr-TR" alt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34999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ülkü\Desktop\128156_Logo_Erasmus___60ko.jpg"/>
          <p:cNvPicPr>
            <a:picLocks noChangeAspect="1" noChangeArrowheads="1"/>
          </p:cNvPicPr>
          <p:nvPr/>
        </p:nvPicPr>
        <p:blipFill>
          <a:blip r:embed="rId2" cstate="print">
            <a:lum bright="66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376" y="53853"/>
            <a:ext cx="2602754" cy="7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299815" y="138097"/>
            <a:ext cx="8374166" cy="574912"/>
          </a:xfrm>
        </p:spPr>
        <p:txBody>
          <a:bodyPr>
            <a:normAutofit/>
          </a:bodyPr>
          <a:lstStyle/>
          <a:p>
            <a:r>
              <a:rPr lang="en-GB" alt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Mobility Agreement for Teaching </a:t>
            </a:r>
            <a:r>
              <a:rPr lang="tr-TR" altLang="tr-TR" sz="28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tr-TR" altLang="tr-TR" sz="28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tr-TR" sz="28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299815" y="1287240"/>
            <a:ext cx="10515600" cy="4351338"/>
          </a:xfrm>
        </p:spPr>
        <p:txBody>
          <a:bodyPr/>
          <a:lstStyle/>
          <a:p>
            <a:pPr>
              <a:buClr>
                <a:schemeClr val="accent3"/>
              </a:buClr>
              <a:defRPr/>
            </a:pPr>
            <a:endParaRPr lang="tr-TR" b="1" dirty="0" smtClean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Kurum bilgileri 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eksiksiz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doldurulmak zorundadır!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Ziyaret Edilecek kurumun bilgilerini doldurmadan önce iletişime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geçilmesi uygun olacaktır(Görev </a:t>
            </a: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değişikliği 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olabilir).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endParaRPr lang="tr-TR" sz="2400" b="1" i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3"/>
              </a:buClr>
              <a:defRPr/>
            </a:pPr>
            <a:r>
              <a:rPr lang="tr-TR" sz="2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verme / Eğitim Alma programı hazırlarken her iş gününü programınıza göre doldurmalısınız (tanışma/kampüsü gezme gibi etkinlikler yazılmaması önemli</a:t>
            </a:r>
            <a:r>
              <a:rPr lang="tr-TR" sz="2400" b="1" dirty="0" smtClean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tr-TR" sz="2400" b="1" dirty="0">
              <a:solidFill>
                <a:srgbClr val="08685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15" y="5326454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04"/>
            <a:ext cx="6094265" cy="602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etin kutusu 3"/>
          <p:cNvSpPr txBox="1">
            <a:spLocks noChangeArrowheads="1"/>
          </p:cNvSpPr>
          <p:nvPr/>
        </p:nvSpPr>
        <p:spPr bwMode="auto">
          <a:xfrm>
            <a:off x="6094265" y="179101"/>
            <a:ext cx="3581400" cy="7386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Lütfen hareketlilik başlangıç ve bitiş tarihlerini yazın – </a:t>
            </a:r>
            <a:r>
              <a:rPr lang="tr-TR" altLang="tr-TR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seyahat günlerini </a:t>
            </a:r>
            <a:r>
              <a:rPr lang="tr-TR" altLang="tr-TR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yazmayın.</a:t>
            </a:r>
            <a:endParaRPr lang="tr-TR" altLang="tr-TR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3"/>
          <p:cNvSpPr txBox="1">
            <a:spLocks noChangeArrowheads="1"/>
          </p:cNvSpPr>
          <p:nvPr/>
        </p:nvSpPr>
        <p:spPr bwMode="auto">
          <a:xfrm>
            <a:off x="6094265" y="1480078"/>
            <a:ext cx="3581400" cy="307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tr-TR" altLang="tr-TR" sz="1400" b="1" dirty="0">
                <a:solidFill>
                  <a:srgbClr val="0868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Bilgilerinizi eksiksiz doldurun</a:t>
            </a:r>
            <a:r>
              <a:rPr lang="tr-TR" altLang="tr-TR" sz="1400" dirty="0"/>
              <a:t>.</a:t>
            </a:r>
            <a:endParaRPr lang="tr-TR" altLang="tr-TR" sz="1400" dirty="0">
              <a:solidFill>
                <a:srgbClr val="FF0000"/>
              </a:solidFill>
            </a:endParaRPr>
          </a:p>
        </p:txBody>
      </p:sp>
      <p:sp>
        <p:nvSpPr>
          <p:cNvPr id="12" name="Sol Ok 11"/>
          <p:cNvSpPr/>
          <p:nvPr/>
        </p:nvSpPr>
        <p:spPr>
          <a:xfrm>
            <a:off x="5459535" y="1586899"/>
            <a:ext cx="635706" cy="161707"/>
          </a:xfrm>
          <a:prstGeom prst="leftArrow">
            <a:avLst/>
          </a:prstGeom>
          <a:solidFill>
            <a:srgbClr val="086856"/>
          </a:solidFill>
          <a:ln>
            <a:solidFill>
              <a:srgbClr val="086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86856"/>
              </a:solidFill>
            </a:endParaRPr>
          </a:p>
        </p:txBody>
      </p:sp>
      <p:sp>
        <p:nvSpPr>
          <p:cNvPr id="19" name="Metin kutusu 3"/>
          <p:cNvSpPr txBox="1">
            <a:spLocks noChangeArrowheads="1"/>
          </p:cNvSpPr>
          <p:nvPr/>
        </p:nvSpPr>
        <p:spPr bwMode="auto">
          <a:xfrm>
            <a:off x="6094265" y="2478420"/>
            <a:ext cx="3714526" cy="738188"/>
          </a:xfrm>
          <a:prstGeom prst="rect">
            <a:avLst/>
          </a:prstGeom>
          <a:noFill/>
          <a:ln w="9525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0868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Lütfen karşı kurumun bilgilerini eksiksiz ve güncel doldurun. Gerekirse onların doldurmasını isteyin. </a:t>
            </a:r>
          </a:p>
        </p:txBody>
      </p:sp>
      <p:sp>
        <p:nvSpPr>
          <p:cNvPr id="20" name="Sol Ok 19"/>
          <p:cNvSpPr/>
          <p:nvPr/>
        </p:nvSpPr>
        <p:spPr>
          <a:xfrm>
            <a:off x="5459535" y="2771582"/>
            <a:ext cx="635706" cy="155575"/>
          </a:xfrm>
          <a:prstGeom prst="leftArrow">
            <a:avLst/>
          </a:prstGeom>
          <a:solidFill>
            <a:srgbClr val="086856"/>
          </a:solidFill>
          <a:ln>
            <a:solidFill>
              <a:srgbClr val="086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86856"/>
              </a:solidFill>
            </a:endParaRPr>
          </a:p>
        </p:txBody>
      </p:sp>
      <p:sp>
        <p:nvSpPr>
          <p:cNvPr id="21" name="Sol Ok 20"/>
          <p:cNvSpPr/>
          <p:nvPr/>
        </p:nvSpPr>
        <p:spPr>
          <a:xfrm>
            <a:off x="4824805" y="632389"/>
            <a:ext cx="1269460" cy="166641"/>
          </a:xfrm>
          <a:prstGeom prst="leftArrow">
            <a:avLst/>
          </a:prstGeom>
          <a:solidFill>
            <a:srgbClr val="086856"/>
          </a:solidFill>
          <a:ln>
            <a:solidFill>
              <a:srgbClr val="0868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86856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735" y="5343545"/>
            <a:ext cx="1362265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D4CE99B5AD543B1279803DDFEE6D2" ma:contentTypeVersion="2" ma:contentTypeDescription="Create a new document." ma:contentTypeScope="" ma:versionID="3e152579418b788bcdff2aa15762f8cb">
  <xsd:schema xmlns:xsd="http://www.w3.org/2001/XMLSchema" xmlns:xs="http://www.w3.org/2001/XMLSchema" xmlns:p="http://schemas.microsoft.com/office/2006/metadata/properties" xmlns:ns2="4022fd76-da19-4aa4-8008-a3e4e2ce3eae" targetNamespace="http://schemas.microsoft.com/office/2006/metadata/properties" ma:root="true" ma:fieldsID="088f2f841621164a41d9c787a331a172" ns2:_="">
    <xsd:import namespace="4022fd76-da19-4aa4-8008-a3e4e2ce3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2fd76-da19-4aa4-8008-a3e4e2c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1A39C-6023-4F55-9667-747F45A537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B1A9F-2A3D-4A24-9A4C-5EA6A3E2FE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2fd76-da19-4aa4-8008-a3e4e2ce3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1549</Words>
  <Application>Microsoft Office PowerPoint</Application>
  <PresentationFormat>Özel</PresentationFormat>
  <Paragraphs>186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Office Theme</vt:lpstr>
      <vt:lpstr>2020 Proje Dönemi Erasmus+ KA103 Personel Hareketliliği Bilgilendirme Toplantısı </vt:lpstr>
      <vt:lpstr>İçerik</vt:lpstr>
      <vt:lpstr>Erasmus+ KA103 Personel Hareketliliği</vt:lpstr>
      <vt:lpstr>Personel Hareketliliği faaliyeti 2 şekilde gerçekleştirilebilmektedir:    1. Personel Ders Verme Hareketliliği - Staff Mobility for Teaching Assignments (STA)   2. Personel Eğitim Alma Hareketliliği - Staff Mobility for Staff Training (STT)</vt:lpstr>
      <vt:lpstr>PERSONEL DERS VERME HAREKETLİLİĞİ</vt:lpstr>
      <vt:lpstr>PERSONEL EĞİTİM ALMA HAREKETLİLİĞİ</vt:lpstr>
      <vt:lpstr>ADIM ADIM SÜREÇ</vt:lpstr>
      <vt:lpstr>Staff Mobility Agreement for Teaching / Training</vt:lpstr>
      <vt:lpstr>PowerPoint Sunusu</vt:lpstr>
      <vt:lpstr>PowerPoint Sunusu</vt:lpstr>
      <vt:lpstr>Görevlendirme</vt:lpstr>
      <vt:lpstr>Görevlendirmede Yenilik: 2021/14 Sayılı Genelge</vt:lpstr>
      <vt:lpstr>Görevlendirme Yazısı Örneği</vt:lpstr>
      <vt:lpstr>PowerPoint Sunusu</vt:lpstr>
      <vt:lpstr>PowerPoint Sunusu</vt:lpstr>
      <vt:lpstr>Hareketlilik Devam Ederken Dikkat Edilmesi Gereken Hususlar</vt:lpstr>
      <vt:lpstr>Hareketlilik Tamamlandıktan Sonra Ofise Teslim Edilmesi Gereken Belgeler</vt:lpstr>
      <vt:lpstr>SEYAHAT MASRAFLARI</vt:lpstr>
      <vt:lpstr>YOL HESAPLAMA CETVELİ VE KARŞILIĞI</vt:lpstr>
      <vt:lpstr>ÇEVRİMİÇİ ANKET</vt:lpstr>
      <vt:lpstr>PowerPoint Sunusu</vt:lpstr>
      <vt:lpstr>Kurumsal Tanıtım</vt:lpstr>
      <vt:lpstr>SIKÇA SORULAN SORULAR</vt:lpstr>
      <vt:lpstr>TEŞEKKÜRLER!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</dc:title>
  <dc:creator>Cemal Azim Örneksoy</dc:creator>
  <cp:lastModifiedBy>MUGE HOCA</cp:lastModifiedBy>
  <cp:revision>130</cp:revision>
  <cp:lastPrinted>2023-01-11T11:09:45Z</cp:lastPrinted>
  <dcterms:created xsi:type="dcterms:W3CDTF">2022-08-19T10:10:48Z</dcterms:created>
  <dcterms:modified xsi:type="dcterms:W3CDTF">2023-01-17T05:40:53Z</dcterms:modified>
</cp:coreProperties>
</file>