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notesMasterIdLst>
    <p:notesMasterId r:id="rId30"/>
  </p:notesMasterIdLst>
  <p:sldIdLst>
    <p:sldId id="256" r:id="rId4"/>
    <p:sldId id="258"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95" r:id="rId20"/>
    <p:sldId id="296" r:id="rId21"/>
    <p:sldId id="278" r:id="rId22"/>
    <p:sldId id="279" r:id="rId23"/>
    <p:sldId id="280" r:id="rId24"/>
    <p:sldId id="281" r:id="rId25"/>
    <p:sldId id="282" r:id="rId26"/>
    <p:sldId id="283" r:id="rId27"/>
    <p:sldId id="284" r:id="rId28"/>
    <p:sldId id="260" r:id="rId29"/>
  </p:sldIdLst>
  <p:sldSz cx="12192000" cy="6858000"/>
  <p:notesSz cx="6797675" cy="9928225"/>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6856"/>
    <a:srgbClr val="517E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Orta Stil 3 - Vurgu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86" autoAdjust="0"/>
    <p:restoredTop sz="94660"/>
  </p:normalViewPr>
  <p:slideViewPr>
    <p:cSldViewPr snapToGrid="0">
      <p:cViewPr varScale="1">
        <p:scale>
          <a:sx n="111" d="100"/>
          <a:sy n="111" d="100"/>
        </p:scale>
        <p:origin x="52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1.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1BE39AFB-5117-4D52-8AB0-63F6E4BE1D15}" type="datetimeFigureOut">
              <a:rPr lang="tr-TR" smtClean="0"/>
              <a:t>1.08.2023</a:t>
            </a:fld>
            <a:endParaRPr lang="tr-TR"/>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CB4F7143-C9E1-45C4-B8D9-3CA65ED7F25B}" type="slidenum">
              <a:rPr lang="tr-TR" smtClean="0"/>
              <a:t>‹#›</a:t>
            </a:fld>
            <a:endParaRPr lang="tr-TR"/>
          </a:p>
        </p:txBody>
      </p:sp>
    </p:spTree>
    <p:extLst>
      <p:ext uri="{BB962C8B-B14F-4D97-AF65-F5344CB8AC3E}">
        <p14:creationId xmlns:p14="http://schemas.microsoft.com/office/powerpoint/2010/main" val="1207563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A4543-83FE-24DF-E87A-47CEF1DFEF6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tr-TR"/>
          </a:p>
        </p:txBody>
      </p:sp>
      <p:sp>
        <p:nvSpPr>
          <p:cNvPr id="3" name="Subtitle 2">
            <a:extLst>
              <a:ext uri="{FF2B5EF4-FFF2-40B4-BE49-F238E27FC236}">
                <a16:creationId xmlns:a16="http://schemas.microsoft.com/office/drawing/2014/main" id="{FC573C3F-6E52-E72C-EDC3-482ABD4E992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tr-TR"/>
          </a:p>
        </p:txBody>
      </p:sp>
      <p:sp>
        <p:nvSpPr>
          <p:cNvPr id="4" name="Date Placeholder 3">
            <a:extLst>
              <a:ext uri="{FF2B5EF4-FFF2-40B4-BE49-F238E27FC236}">
                <a16:creationId xmlns:a16="http://schemas.microsoft.com/office/drawing/2014/main" id="{EF97E997-8CAF-544C-0B34-FEEBFF56574E}"/>
              </a:ext>
            </a:extLst>
          </p:cNvPr>
          <p:cNvSpPr>
            <a:spLocks noGrp="1"/>
          </p:cNvSpPr>
          <p:nvPr>
            <p:ph type="dt" sz="half" idx="10"/>
          </p:nvPr>
        </p:nvSpPr>
        <p:spPr/>
        <p:txBody>
          <a:bodyPr/>
          <a:lstStyle/>
          <a:p>
            <a:fld id="{C00FBDC8-831F-4127-8D99-71DEAE9FDEBA}" type="datetime1">
              <a:rPr lang="tr-TR" smtClean="0"/>
              <a:t>1.08.2023</a:t>
            </a:fld>
            <a:endParaRPr lang="tr-TR"/>
          </a:p>
        </p:txBody>
      </p:sp>
      <p:sp>
        <p:nvSpPr>
          <p:cNvPr id="5" name="Footer Placeholder 4">
            <a:extLst>
              <a:ext uri="{FF2B5EF4-FFF2-40B4-BE49-F238E27FC236}">
                <a16:creationId xmlns:a16="http://schemas.microsoft.com/office/drawing/2014/main" id="{CDC3F3FA-F440-7AEE-4B06-A27369A5AD33}"/>
              </a:ext>
            </a:extLst>
          </p:cNvPr>
          <p:cNvSpPr>
            <a:spLocks noGrp="1"/>
          </p:cNvSpPr>
          <p:nvPr>
            <p:ph type="ftr" sz="quarter" idx="11"/>
          </p:nvPr>
        </p:nvSpPr>
        <p:spPr/>
        <p:txBody>
          <a:bodyPr/>
          <a:lstStyle/>
          <a:p>
            <a:r>
              <a:rPr lang="tr-TR"/>
              <a:t>www.cu.edu.tr</a:t>
            </a:r>
          </a:p>
        </p:txBody>
      </p:sp>
      <p:sp>
        <p:nvSpPr>
          <p:cNvPr id="6" name="Slide Number Placeholder 5">
            <a:extLst>
              <a:ext uri="{FF2B5EF4-FFF2-40B4-BE49-F238E27FC236}">
                <a16:creationId xmlns:a16="http://schemas.microsoft.com/office/drawing/2014/main" id="{77E02018-046B-823E-92B4-594F8AF1FD64}"/>
              </a:ext>
            </a:extLst>
          </p:cNvPr>
          <p:cNvSpPr>
            <a:spLocks noGrp="1"/>
          </p:cNvSpPr>
          <p:nvPr>
            <p:ph type="sldNum" sz="quarter" idx="12"/>
          </p:nvPr>
        </p:nvSpPr>
        <p:spPr/>
        <p:txBody>
          <a:bodyPr/>
          <a:lstStyle/>
          <a:p>
            <a:fld id="{B1787044-C7AD-425A-9C42-012A5430F3B1}" type="slidenum">
              <a:rPr lang="tr-TR" smtClean="0"/>
              <a:t>‹#›</a:t>
            </a:fld>
            <a:endParaRPr lang="tr-TR"/>
          </a:p>
        </p:txBody>
      </p:sp>
    </p:spTree>
    <p:extLst>
      <p:ext uri="{BB962C8B-B14F-4D97-AF65-F5344CB8AC3E}">
        <p14:creationId xmlns:p14="http://schemas.microsoft.com/office/powerpoint/2010/main" val="1113439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D2E20-F9EF-CE68-3109-7E97A9773527}"/>
              </a:ext>
            </a:extLst>
          </p:cNvPr>
          <p:cNvSpPr>
            <a:spLocks noGrp="1"/>
          </p:cNvSpPr>
          <p:nvPr>
            <p:ph type="title"/>
          </p:nvPr>
        </p:nvSpPr>
        <p:spPr/>
        <p:txBody>
          <a:bodyPr/>
          <a:lstStyle/>
          <a:p>
            <a:r>
              <a:rPr lang="en-US"/>
              <a:t>Click to edit Master title style</a:t>
            </a:r>
            <a:endParaRPr lang="tr-TR"/>
          </a:p>
        </p:txBody>
      </p:sp>
      <p:sp>
        <p:nvSpPr>
          <p:cNvPr id="3" name="Vertical Text Placeholder 2">
            <a:extLst>
              <a:ext uri="{FF2B5EF4-FFF2-40B4-BE49-F238E27FC236}">
                <a16:creationId xmlns:a16="http://schemas.microsoft.com/office/drawing/2014/main" id="{24B41CFB-8C95-3B5E-AE48-A35580CA2DE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a:extLst>
              <a:ext uri="{FF2B5EF4-FFF2-40B4-BE49-F238E27FC236}">
                <a16:creationId xmlns:a16="http://schemas.microsoft.com/office/drawing/2014/main" id="{F560254B-EAEF-3948-A741-05D743CC24F1}"/>
              </a:ext>
            </a:extLst>
          </p:cNvPr>
          <p:cNvSpPr>
            <a:spLocks noGrp="1"/>
          </p:cNvSpPr>
          <p:nvPr>
            <p:ph type="dt" sz="half" idx="10"/>
          </p:nvPr>
        </p:nvSpPr>
        <p:spPr/>
        <p:txBody>
          <a:bodyPr/>
          <a:lstStyle/>
          <a:p>
            <a:fld id="{18A1F6F4-DC2E-4B2D-8B92-2AA44017F1D3}" type="datetime1">
              <a:rPr lang="tr-TR" smtClean="0"/>
              <a:t>1.08.2023</a:t>
            </a:fld>
            <a:endParaRPr lang="tr-TR"/>
          </a:p>
        </p:txBody>
      </p:sp>
      <p:sp>
        <p:nvSpPr>
          <p:cNvPr id="5" name="Footer Placeholder 4">
            <a:extLst>
              <a:ext uri="{FF2B5EF4-FFF2-40B4-BE49-F238E27FC236}">
                <a16:creationId xmlns:a16="http://schemas.microsoft.com/office/drawing/2014/main" id="{B8ACBB22-7FC3-1F13-7C6D-522A8DF3E8C6}"/>
              </a:ext>
            </a:extLst>
          </p:cNvPr>
          <p:cNvSpPr>
            <a:spLocks noGrp="1"/>
          </p:cNvSpPr>
          <p:nvPr>
            <p:ph type="ftr" sz="quarter" idx="11"/>
          </p:nvPr>
        </p:nvSpPr>
        <p:spPr/>
        <p:txBody>
          <a:bodyPr/>
          <a:lstStyle/>
          <a:p>
            <a:r>
              <a:rPr lang="tr-TR"/>
              <a:t>www.cu.edu.tr</a:t>
            </a:r>
          </a:p>
        </p:txBody>
      </p:sp>
      <p:sp>
        <p:nvSpPr>
          <p:cNvPr id="6" name="Slide Number Placeholder 5">
            <a:extLst>
              <a:ext uri="{FF2B5EF4-FFF2-40B4-BE49-F238E27FC236}">
                <a16:creationId xmlns:a16="http://schemas.microsoft.com/office/drawing/2014/main" id="{BBE5DBB3-BB97-D387-6016-D01AD4D8D7E4}"/>
              </a:ext>
            </a:extLst>
          </p:cNvPr>
          <p:cNvSpPr>
            <a:spLocks noGrp="1"/>
          </p:cNvSpPr>
          <p:nvPr>
            <p:ph type="sldNum" sz="quarter" idx="12"/>
          </p:nvPr>
        </p:nvSpPr>
        <p:spPr/>
        <p:txBody>
          <a:bodyPr/>
          <a:lstStyle/>
          <a:p>
            <a:fld id="{B1787044-C7AD-425A-9C42-012A5430F3B1}" type="slidenum">
              <a:rPr lang="tr-TR" smtClean="0"/>
              <a:t>‹#›</a:t>
            </a:fld>
            <a:endParaRPr lang="tr-TR"/>
          </a:p>
        </p:txBody>
      </p:sp>
    </p:spTree>
    <p:extLst>
      <p:ext uri="{BB962C8B-B14F-4D97-AF65-F5344CB8AC3E}">
        <p14:creationId xmlns:p14="http://schemas.microsoft.com/office/powerpoint/2010/main" val="3979506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49F7B6-A045-03B9-BF5E-41F8B640669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tr-TR"/>
          </a:p>
        </p:txBody>
      </p:sp>
      <p:sp>
        <p:nvSpPr>
          <p:cNvPr id="3" name="Vertical Text Placeholder 2">
            <a:extLst>
              <a:ext uri="{FF2B5EF4-FFF2-40B4-BE49-F238E27FC236}">
                <a16:creationId xmlns:a16="http://schemas.microsoft.com/office/drawing/2014/main" id="{0A451C7E-5C67-D868-C4C9-4A51BA1DDC8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a:extLst>
              <a:ext uri="{FF2B5EF4-FFF2-40B4-BE49-F238E27FC236}">
                <a16:creationId xmlns:a16="http://schemas.microsoft.com/office/drawing/2014/main" id="{81A77C3C-6CB6-8324-7F1F-5D1E350298BB}"/>
              </a:ext>
            </a:extLst>
          </p:cNvPr>
          <p:cNvSpPr>
            <a:spLocks noGrp="1"/>
          </p:cNvSpPr>
          <p:nvPr>
            <p:ph type="dt" sz="half" idx="10"/>
          </p:nvPr>
        </p:nvSpPr>
        <p:spPr/>
        <p:txBody>
          <a:bodyPr/>
          <a:lstStyle/>
          <a:p>
            <a:fld id="{2C34A491-95A6-404F-A606-0316DA756FC8}" type="datetime1">
              <a:rPr lang="tr-TR" smtClean="0"/>
              <a:t>1.08.2023</a:t>
            </a:fld>
            <a:endParaRPr lang="tr-TR"/>
          </a:p>
        </p:txBody>
      </p:sp>
      <p:sp>
        <p:nvSpPr>
          <p:cNvPr id="5" name="Footer Placeholder 4">
            <a:extLst>
              <a:ext uri="{FF2B5EF4-FFF2-40B4-BE49-F238E27FC236}">
                <a16:creationId xmlns:a16="http://schemas.microsoft.com/office/drawing/2014/main" id="{E206FD8B-70A0-25B4-1BFF-ECA1779B0855}"/>
              </a:ext>
            </a:extLst>
          </p:cNvPr>
          <p:cNvSpPr>
            <a:spLocks noGrp="1"/>
          </p:cNvSpPr>
          <p:nvPr>
            <p:ph type="ftr" sz="quarter" idx="11"/>
          </p:nvPr>
        </p:nvSpPr>
        <p:spPr/>
        <p:txBody>
          <a:bodyPr/>
          <a:lstStyle/>
          <a:p>
            <a:r>
              <a:rPr lang="tr-TR"/>
              <a:t>www.cu.edu.tr</a:t>
            </a:r>
          </a:p>
        </p:txBody>
      </p:sp>
      <p:sp>
        <p:nvSpPr>
          <p:cNvPr id="6" name="Slide Number Placeholder 5">
            <a:extLst>
              <a:ext uri="{FF2B5EF4-FFF2-40B4-BE49-F238E27FC236}">
                <a16:creationId xmlns:a16="http://schemas.microsoft.com/office/drawing/2014/main" id="{36298766-12B9-29AF-8216-CA3825E69210}"/>
              </a:ext>
            </a:extLst>
          </p:cNvPr>
          <p:cNvSpPr>
            <a:spLocks noGrp="1"/>
          </p:cNvSpPr>
          <p:nvPr>
            <p:ph type="sldNum" sz="quarter" idx="12"/>
          </p:nvPr>
        </p:nvSpPr>
        <p:spPr/>
        <p:txBody>
          <a:bodyPr/>
          <a:lstStyle/>
          <a:p>
            <a:fld id="{B1787044-C7AD-425A-9C42-012A5430F3B1}" type="slidenum">
              <a:rPr lang="tr-TR" smtClean="0"/>
              <a:t>‹#›</a:t>
            </a:fld>
            <a:endParaRPr lang="tr-TR"/>
          </a:p>
        </p:txBody>
      </p:sp>
    </p:spTree>
    <p:extLst>
      <p:ext uri="{BB962C8B-B14F-4D97-AF65-F5344CB8AC3E}">
        <p14:creationId xmlns:p14="http://schemas.microsoft.com/office/powerpoint/2010/main" val="27037261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D2AF4-9CB4-B9C4-E9CC-F50A0FDC21FC}"/>
              </a:ext>
            </a:extLst>
          </p:cNvPr>
          <p:cNvSpPr>
            <a:spLocks noGrp="1"/>
          </p:cNvSpPr>
          <p:nvPr>
            <p:ph type="title"/>
          </p:nvPr>
        </p:nvSpPr>
        <p:spPr/>
        <p:txBody>
          <a:bodyPr/>
          <a:lstStyle/>
          <a:p>
            <a:r>
              <a:rPr lang="en-US"/>
              <a:t>Click to edit Master title style</a:t>
            </a:r>
            <a:endParaRPr lang="tr-TR"/>
          </a:p>
        </p:txBody>
      </p:sp>
      <p:sp>
        <p:nvSpPr>
          <p:cNvPr id="3" name="Content Placeholder 2">
            <a:extLst>
              <a:ext uri="{FF2B5EF4-FFF2-40B4-BE49-F238E27FC236}">
                <a16:creationId xmlns:a16="http://schemas.microsoft.com/office/drawing/2014/main" id="{9A3142AA-553A-2D40-51C0-924C74F8C45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a:extLst>
              <a:ext uri="{FF2B5EF4-FFF2-40B4-BE49-F238E27FC236}">
                <a16:creationId xmlns:a16="http://schemas.microsoft.com/office/drawing/2014/main" id="{23B873F9-2015-7D82-9280-FBA48E00D2FF}"/>
              </a:ext>
            </a:extLst>
          </p:cNvPr>
          <p:cNvSpPr>
            <a:spLocks noGrp="1"/>
          </p:cNvSpPr>
          <p:nvPr>
            <p:ph type="dt" sz="half" idx="10"/>
          </p:nvPr>
        </p:nvSpPr>
        <p:spPr/>
        <p:txBody>
          <a:bodyPr/>
          <a:lstStyle/>
          <a:p>
            <a:fld id="{5E511D0D-1AEA-4625-89B6-3BCB2CF99A92}" type="datetime1">
              <a:rPr lang="tr-TR" smtClean="0"/>
              <a:t>1.08.2023</a:t>
            </a:fld>
            <a:endParaRPr lang="tr-TR"/>
          </a:p>
        </p:txBody>
      </p:sp>
      <p:sp>
        <p:nvSpPr>
          <p:cNvPr id="5" name="Footer Placeholder 4">
            <a:extLst>
              <a:ext uri="{FF2B5EF4-FFF2-40B4-BE49-F238E27FC236}">
                <a16:creationId xmlns:a16="http://schemas.microsoft.com/office/drawing/2014/main" id="{685AF80A-D02A-1B28-D1A4-8FDD6674B44A}"/>
              </a:ext>
            </a:extLst>
          </p:cNvPr>
          <p:cNvSpPr>
            <a:spLocks noGrp="1"/>
          </p:cNvSpPr>
          <p:nvPr>
            <p:ph type="ftr" sz="quarter" idx="11"/>
          </p:nvPr>
        </p:nvSpPr>
        <p:spPr/>
        <p:txBody>
          <a:bodyPr/>
          <a:lstStyle/>
          <a:p>
            <a:r>
              <a:rPr lang="tr-TR"/>
              <a:t>www.cu.edu.tr</a:t>
            </a:r>
          </a:p>
        </p:txBody>
      </p:sp>
      <p:sp>
        <p:nvSpPr>
          <p:cNvPr id="6" name="Slide Number Placeholder 5">
            <a:extLst>
              <a:ext uri="{FF2B5EF4-FFF2-40B4-BE49-F238E27FC236}">
                <a16:creationId xmlns:a16="http://schemas.microsoft.com/office/drawing/2014/main" id="{E12C01FF-1175-E379-295C-F1B474C033DD}"/>
              </a:ext>
            </a:extLst>
          </p:cNvPr>
          <p:cNvSpPr>
            <a:spLocks noGrp="1"/>
          </p:cNvSpPr>
          <p:nvPr>
            <p:ph type="sldNum" sz="quarter" idx="12"/>
          </p:nvPr>
        </p:nvSpPr>
        <p:spPr/>
        <p:txBody>
          <a:bodyPr/>
          <a:lstStyle/>
          <a:p>
            <a:fld id="{B1787044-C7AD-425A-9C42-012A5430F3B1}" type="slidenum">
              <a:rPr lang="tr-TR" smtClean="0"/>
              <a:t>‹#›</a:t>
            </a:fld>
            <a:endParaRPr lang="tr-TR"/>
          </a:p>
        </p:txBody>
      </p:sp>
    </p:spTree>
    <p:extLst>
      <p:ext uri="{BB962C8B-B14F-4D97-AF65-F5344CB8AC3E}">
        <p14:creationId xmlns:p14="http://schemas.microsoft.com/office/powerpoint/2010/main" val="3648992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2CFC3-BE7E-DAA3-4861-8B107749EE3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tr-TR"/>
          </a:p>
        </p:txBody>
      </p:sp>
      <p:sp>
        <p:nvSpPr>
          <p:cNvPr id="3" name="Text Placeholder 2">
            <a:extLst>
              <a:ext uri="{FF2B5EF4-FFF2-40B4-BE49-F238E27FC236}">
                <a16:creationId xmlns:a16="http://schemas.microsoft.com/office/drawing/2014/main" id="{6B3B8907-926A-FC1C-D1B6-F19DABAD64A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91FB5C8-2934-985E-051D-608B83F3B8F3}"/>
              </a:ext>
            </a:extLst>
          </p:cNvPr>
          <p:cNvSpPr>
            <a:spLocks noGrp="1"/>
          </p:cNvSpPr>
          <p:nvPr>
            <p:ph type="dt" sz="half" idx="10"/>
          </p:nvPr>
        </p:nvSpPr>
        <p:spPr/>
        <p:txBody>
          <a:bodyPr/>
          <a:lstStyle/>
          <a:p>
            <a:fld id="{E2AFC298-6896-4F50-8582-CF3324C9A80B}" type="datetime1">
              <a:rPr lang="tr-TR" smtClean="0"/>
              <a:t>1.08.2023</a:t>
            </a:fld>
            <a:endParaRPr lang="tr-TR"/>
          </a:p>
        </p:txBody>
      </p:sp>
      <p:sp>
        <p:nvSpPr>
          <p:cNvPr id="5" name="Footer Placeholder 4">
            <a:extLst>
              <a:ext uri="{FF2B5EF4-FFF2-40B4-BE49-F238E27FC236}">
                <a16:creationId xmlns:a16="http://schemas.microsoft.com/office/drawing/2014/main" id="{8F26595E-A189-B23F-AB97-05A1E5EA1910}"/>
              </a:ext>
            </a:extLst>
          </p:cNvPr>
          <p:cNvSpPr>
            <a:spLocks noGrp="1"/>
          </p:cNvSpPr>
          <p:nvPr>
            <p:ph type="ftr" sz="quarter" idx="11"/>
          </p:nvPr>
        </p:nvSpPr>
        <p:spPr/>
        <p:txBody>
          <a:bodyPr/>
          <a:lstStyle/>
          <a:p>
            <a:r>
              <a:rPr lang="tr-TR"/>
              <a:t>www.cu.edu.tr</a:t>
            </a:r>
          </a:p>
        </p:txBody>
      </p:sp>
      <p:sp>
        <p:nvSpPr>
          <p:cNvPr id="6" name="Slide Number Placeholder 5">
            <a:extLst>
              <a:ext uri="{FF2B5EF4-FFF2-40B4-BE49-F238E27FC236}">
                <a16:creationId xmlns:a16="http://schemas.microsoft.com/office/drawing/2014/main" id="{420AD9A1-6558-A8B8-5F01-053211060E0E}"/>
              </a:ext>
            </a:extLst>
          </p:cNvPr>
          <p:cNvSpPr>
            <a:spLocks noGrp="1"/>
          </p:cNvSpPr>
          <p:nvPr>
            <p:ph type="sldNum" sz="quarter" idx="12"/>
          </p:nvPr>
        </p:nvSpPr>
        <p:spPr/>
        <p:txBody>
          <a:bodyPr/>
          <a:lstStyle/>
          <a:p>
            <a:fld id="{B1787044-C7AD-425A-9C42-012A5430F3B1}" type="slidenum">
              <a:rPr lang="tr-TR" smtClean="0"/>
              <a:t>‹#›</a:t>
            </a:fld>
            <a:endParaRPr lang="tr-TR"/>
          </a:p>
        </p:txBody>
      </p:sp>
    </p:spTree>
    <p:extLst>
      <p:ext uri="{BB962C8B-B14F-4D97-AF65-F5344CB8AC3E}">
        <p14:creationId xmlns:p14="http://schemas.microsoft.com/office/powerpoint/2010/main" val="3136937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2F9B2-8AAB-0A12-A164-D30F26D9F697}"/>
              </a:ext>
            </a:extLst>
          </p:cNvPr>
          <p:cNvSpPr>
            <a:spLocks noGrp="1"/>
          </p:cNvSpPr>
          <p:nvPr>
            <p:ph type="title"/>
          </p:nvPr>
        </p:nvSpPr>
        <p:spPr/>
        <p:txBody>
          <a:bodyPr/>
          <a:lstStyle/>
          <a:p>
            <a:r>
              <a:rPr lang="en-US"/>
              <a:t>Click to edit Master title style</a:t>
            </a:r>
            <a:endParaRPr lang="tr-TR"/>
          </a:p>
        </p:txBody>
      </p:sp>
      <p:sp>
        <p:nvSpPr>
          <p:cNvPr id="3" name="Content Placeholder 2">
            <a:extLst>
              <a:ext uri="{FF2B5EF4-FFF2-40B4-BE49-F238E27FC236}">
                <a16:creationId xmlns:a16="http://schemas.microsoft.com/office/drawing/2014/main" id="{079E9070-1B24-6441-5424-5F2F63450DF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Content Placeholder 3">
            <a:extLst>
              <a:ext uri="{FF2B5EF4-FFF2-40B4-BE49-F238E27FC236}">
                <a16:creationId xmlns:a16="http://schemas.microsoft.com/office/drawing/2014/main" id="{55C09E30-54E6-56F7-95C7-E9AE4AEF44E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Date Placeholder 4">
            <a:extLst>
              <a:ext uri="{FF2B5EF4-FFF2-40B4-BE49-F238E27FC236}">
                <a16:creationId xmlns:a16="http://schemas.microsoft.com/office/drawing/2014/main" id="{3E76C5EA-F3D8-C170-35D5-4812FCB2480C}"/>
              </a:ext>
            </a:extLst>
          </p:cNvPr>
          <p:cNvSpPr>
            <a:spLocks noGrp="1"/>
          </p:cNvSpPr>
          <p:nvPr>
            <p:ph type="dt" sz="half" idx="10"/>
          </p:nvPr>
        </p:nvSpPr>
        <p:spPr/>
        <p:txBody>
          <a:bodyPr/>
          <a:lstStyle/>
          <a:p>
            <a:fld id="{15291B97-A71F-4C60-866C-35617AB3FA3B}" type="datetime1">
              <a:rPr lang="tr-TR" smtClean="0"/>
              <a:t>1.08.2023</a:t>
            </a:fld>
            <a:endParaRPr lang="tr-TR"/>
          </a:p>
        </p:txBody>
      </p:sp>
      <p:sp>
        <p:nvSpPr>
          <p:cNvPr id="6" name="Footer Placeholder 5">
            <a:extLst>
              <a:ext uri="{FF2B5EF4-FFF2-40B4-BE49-F238E27FC236}">
                <a16:creationId xmlns:a16="http://schemas.microsoft.com/office/drawing/2014/main" id="{6C2ABB9D-C238-AD52-7BFB-371A74D758B3}"/>
              </a:ext>
            </a:extLst>
          </p:cNvPr>
          <p:cNvSpPr>
            <a:spLocks noGrp="1"/>
          </p:cNvSpPr>
          <p:nvPr>
            <p:ph type="ftr" sz="quarter" idx="11"/>
          </p:nvPr>
        </p:nvSpPr>
        <p:spPr/>
        <p:txBody>
          <a:bodyPr/>
          <a:lstStyle/>
          <a:p>
            <a:r>
              <a:rPr lang="tr-TR"/>
              <a:t>www.cu.edu.tr</a:t>
            </a:r>
          </a:p>
        </p:txBody>
      </p:sp>
      <p:sp>
        <p:nvSpPr>
          <p:cNvPr id="7" name="Slide Number Placeholder 6">
            <a:extLst>
              <a:ext uri="{FF2B5EF4-FFF2-40B4-BE49-F238E27FC236}">
                <a16:creationId xmlns:a16="http://schemas.microsoft.com/office/drawing/2014/main" id="{CBB4D829-40B1-E57C-59A8-6BE6D1416A88}"/>
              </a:ext>
            </a:extLst>
          </p:cNvPr>
          <p:cNvSpPr>
            <a:spLocks noGrp="1"/>
          </p:cNvSpPr>
          <p:nvPr>
            <p:ph type="sldNum" sz="quarter" idx="12"/>
          </p:nvPr>
        </p:nvSpPr>
        <p:spPr/>
        <p:txBody>
          <a:bodyPr/>
          <a:lstStyle/>
          <a:p>
            <a:fld id="{B1787044-C7AD-425A-9C42-012A5430F3B1}" type="slidenum">
              <a:rPr lang="tr-TR" smtClean="0"/>
              <a:t>‹#›</a:t>
            </a:fld>
            <a:endParaRPr lang="tr-TR"/>
          </a:p>
        </p:txBody>
      </p:sp>
    </p:spTree>
    <p:extLst>
      <p:ext uri="{BB962C8B-B14F-4D97-AF65-F5344CB8AC3E}">
        <p14:creationId xmlns:p14="http://schemas.microsoft.com/office/powerpoint/2010/main" val="3396615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7A2AA-C3C4-FA50-E8E7-F25F617B5725}"/>
              </a:ext>
            </a:extLst>
          </p:cNvPr>
          <p:cNvSpPr>
            <a:spLocks noGrp="1"/>
          </p:cNvSpPr>
          <p:nvPr>
            <p:ph type="title"/>
          </p:nvPr>
        </p:nvSpPr>
        <p:spPr>
          <a:xfrm>
            <a:off x="839788" y="365125"/>
            <a:ext cx="10515600" cy="1325563"/>
          </a:xfrm>
        </p:spPr>
        <p:txBody>
          <a:bodyPr/>
          <a:lstStyle/>
          <a:p>
            <a:r>
              <a:rPr lang="en-US"/>
              <a:t>Click to edit Master title style</a:t>
            </a:r>
            <a:endParaRPr lang="tr-TR"/>
          </a:p>
        </p:txBody>
      </p:sp>
      <p:sp>
        <p:nvSpPr>
          <p:cNvPr id="3" name="Text Placeholder 2">
            <a:extLst>
              <a:ext uri="{FF2B5EF4-FFF2-40B4-BE49-F238E27FC236}">
                <a16:creationId xmlns:a16="http://schemas.microsoft.com/office/drawing/2014/main" id="{7822AEFA-38DC-5C66-331D-75FE917681D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5AB291A-8C1D-AC9C-ED39-A58ADDC45AF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Text Placeholder 4">
            <a:extLst>
              <a:ext uri="{FF2B5EF4-FFF2-40B4-BE49-F238E27FC236}">
                <a16:creationId xmlns:a16="http://schemas.microsoft.com/office/drawing/2014/main" id="{463DA2BC-51D7-DE1D-9254-C56B758C5AC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846DEF4-E535-BAEB-5050-D4CDB062BBA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7" name="Date Placeholder 6">
            <a:extLst>
              <a:ext uri="{FF2B5EF4-FFF2-40B4-BE49-F238E27FC236}">
                <a16:creationId xmlns:a16="http://schemas.microsoft.com/office/drawing/2014/main" id="{A07EA745-0215-9252-9A7F-D979AF84FD4B}"/>
              </a:ext>
            </a:extLst>
          </p:cNvPr>
          <p:cNvSpPr>
            <a:spLocks noGrp="1"/>
          </p:cNvSpPr>
          <p:nvPr>
            <p:ph type="dt" sz="half" idx="10"/>
          </p:nvPr>
        </p:nvSpPr>
        <p:spPr/>
        <p:txBody>
          <a:bodyPr/>
          <a:lstStyle/>
          <a:p>
            <a:fld id="{F61C9F25-F92D-46DC-AC55-87DDE1D2DF82}" type="datetime1">
              <a:rPr lang="tr-TR" smtClean="0"/>
              <a:t>1.08.2023</a:t>
            </a:fld>
            <a:endParaRPr lang="tr-TR"/>
          </a:p>
        </p:txBody>
      </p:sp>
      <p:sp>
        <p:nvSpPr>
          <p:cNvPr id="8" name="Footer Placeholder 7">
            <a:extLst>
              <a:ext uri="{FF2B5EF4-FFF2-40B4-BE49-F238E27FC236}">
                <a16:creationId xmlns:a16="http://schemas.microsoft.com/office/drawing/2014/main" id="{F4C4EB86-DB38-921C-191C-50179A015F2A}"/>
              </a:ext>
            </a:extLst>
          </p:cNvPr>
          <p:cNvSpPr>
            <a:spLocks noGrp="1"/>
          </p:cNvSpPr>
          <p:nvPr>
            <p:ph type="ftr" sz="quarter" idx="11"/>
          </p:nvPr>
        </p:nvSpPr>
        <p:spPr/>
        <p:txBody>
          <a:bodyPr/>
          <a:lstStyle/>
          <a:p>
            <a:r>
              <a:rPr lang="tr-TR"/>
              <a:t>www.cu.edu.tr</a:t>
            </a:r>
          </a:p>
        </p:txBody>
      </p:sp>
      <p:sp>
        <p:nvSpPr>
          <p:cNvPr id="9" name="Slide Number Placeholder 8">
            <a:extLst>
              <a:ext uri="{FF2B5EF4-FFF2-40B4-BE49-F238E27FC236}">
                <a16:creationId xmlns:a16="http://schemas.microsoft.com/office/drawing/2014/main" id="{B18B5FD8-95F2-8CD2-BADE-547D59F6D373}"/>
              </a:ext>
            </a:extLst>
          </p:cNvPr>
          <p:cNvSpPr>
            <a:spLocks noGrp="1"/>
          </p:cNvSpPr>
          <p:nvPr>
            <p:ph type="sldNum" sz="quarter" idx="12"/>
          </p:nvPr>
        </p:nvSpPr>
        <p:spPr/>
        <p:txBody>
          <a:bodyPr/>
          <a:lstStyle/>
          <a:p>
            <a:fld id="{B1787044-C7AD-425A-9C42-012A5430F3B1}" type="slidenum">
              <a:rPr lang="tr-TR" smtClean="0"/>
              <a:t>‹#›</a:t>
            </a:fld>
            <a:endParaRPr lang="tr-TR"/>
          </a:p>
        </p:txBody>
      </p:sp>
    </p:spTree>
    <p:extLst>
      <p:ext uri="{BB962C8B-B14F-4D97-AF65-F5344CB8AC3E}">
        <p14:creationId xmlns:p14="http://schemas.microsoft.com/office/powerpoint/2010/main" val="3194152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D2535-E1C4-6672-8B91-1CA1D6AA561B}"/>
              </a:ext>
            </a:extLst>
          </p:cNvPr>
          <p:cNvSpPr>
            <a:spLocks noGrp="1"/>
          </p:cNvSpPr>
          <p:nvPr>
            <p:ph type="title"/>
          </p:nvPr>
        </p:nvSpPr>
        <p:spPr/>
        <p:txBody>
          <a:bodyPr/>
          <a:lstStyle/>
          <a:p>
            <a:r>
              <a:rPr lang="en-US"/>
              <a:t>Click to edit Master title style</a:t>
            </a:r>
            <a:endParaRPr lang="tr-TR"/>
          </a:p>
        </p:txBody>
      </p:sp>
      <p:sp>
        <p:nvSpPr>
          <p:cNvPr id="3" name="Date Placeholder 2">
            <a:extLst>
              <a:ext uri="{FF2B5EF4-FFF2-40B4-BE49-F238E27FC236}">
                <a16:creationId xmlns:a16="http://schemas.microsoft.com/office/drawing/2014/main" id="{A9486619-43B5-D75E-C0E0-5F86606CDAA6}"/>
              </a:ext>
            </a:extLst>
          </p:cNvPr>
          <p:cNvSpPr>
            <a:spLocks noGrp="1"/>
          </p:cNvSpPr>
          <p:nvPr>
            <p:ph type="dt" sz="half" idx="10"/>
          </p:nvPr>
        </p:nvSpPr>
        <p:spPr/>
        <p:txBody>
          <a:bodyPr/>
          <a:lstStyle/>
          <a:p>
            <a:fld id="{59AC77D6-72DA-4A07-ABB6-8BB499B2C899}" type="datetime1">
              <a:rPr lang="tr-TR" smtClean="0"/>
              <a:t>1.08.2023</a:t>
            </a:fld>
            <a:endParaRPr lang="tr-TR"/>
          </a:p>
        </p:txBody>
      </p:sp>
      <p:sp>
        <p:nvSpPr>
          <p:cNvPr id="4" name="Footer Placeholder 3">
            <a:extLst>
              <a:ext uri="{FF2B5EF4-FFF2-40B4-BE49-F238E27FC236}">
                <a16:creationId xmlns:a16="http://schemas.microsoft.com/office/drawing/2014/main" id="{0E9614CD-F223-B450-9CCB-0FA618AA00DB}"/>
              </a:ext>
            </a:extLst>
          </p:cNvPr>
          <p:cNvSpPr>
            <a:spLocks noGrp="1"/>
          </p:cNvSpPr>
          <p:nvPr>
            <p:ph type="ftr" sz="quarter" idx="11"/>
          </p:nvPr>
        </p:nvSpPr>
        <p:spPr/>
        <p:txBody>
          <a:bodyPr/>
          <a:lstStyle/>
          <a:p>
            <a:r>
              <a:rPr lang="tr-TR"/>
              <a:t>www.cu.edu.tr</a:t>
            </a:r>
          </a:p>
        </p:txBody>
      </p:sp>
      <p:sp>
        <p:nvSpPr>
          <p:cNvPr id="5" name="Slide Number Placeholder 4">
            <a:extLst>
              <a:ext uri="{FF2B5EF4-FFF2-40B4-BE49-F238E27FC236}">
                <a16:creationId xmlns:a16="http://schemas.microsoft.com/office/drawing/2014/main" id="{D8150DFE-8610-B390-AB25-FDE297468857}"/>
              </a:ext>
            </a:extLst>
          </p:cNvPr>
          <p:cNvSpPr>
            <a:spLocks noGrp="1"/>
          </p:cNvSpPr>
          <p:nvPr>
            <p:ph type="sldNum" sz="quarter" idx="12"/>
          </p:nvPr>
        </p:nvSpPr>
        <p:spPr/>
        <p:txBody>
          <a:bodyPr/>
          <a:lstStyle/>
          <a:p>
            <a:fld id="{B1787044-C7AD-425A-9C42-012A5430F3B1}" type="slidenum">
              <a:rPr lang="tr-TR" smtClean="0"/>
              <a:t>‹#›</a:t>
            </a:fld>
            <a:endParaRPr lang="tr-TR"/>
          </a:p>
        </p:txBody>
      </p:sp>
    </p:spTree>
    <p:extLst>
      <p:ext uri="{BB962C8B-B14F-4D97-AF65-F5344CB8AC3E}">
        <p14:creationId xmlns:p14="http://schemas.microsoft.com/office/powerpoint/2010/main" val="495392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31F6E5-D8D7-C5D1-A1C7-1035837035CC}"/>
              </a:ext>
            </a:extLst>
          </p:cNvPr>
          <p:cNvSpPr>
            <a:spLocks noGrp="1"/>
          </p:cNvSpPr>
          <p:nvPr>
            <p:ph type="dt" sz="half" idx="10"/>
          </p:nvPr>
        </p:nvSpPr>
        <p:spPr/>
        <p:txBody>
          <a:bodyPr/>
          <a:lstStyle/>
          <a:p>
            <a:fld id="{885C9AD8-CF6B-4228-996C-E07C9EFE39A3}" type="datetime1">
              <a:rPr lang="tr-TR" smtClean="0"/>
              <a:t>1.08.2023</a:t>
            </a:fld>
            <a:endParaRPr lang="tr-TR"/>
          </a:p>
        </p:txBody>
      </p:sp>
      <p:sp>
        <p:nvSpPr>
          <p:cNvPr id="3" name="Footer Placeholder 2">
            <a:extLst>
              <a:ext uri="{FF2B5EF4-FFF2-40B4-BE49-F238E27FC236}">
                <a16:creationId xmlns:a16="http://schemas.microsoft.com/office/drawing/2014/main" id="{11F4D934-5DEB-5AC1-0CB0-30A1A04CC41A}"/>
              </a:ext>
            </a:extLst>
          </p:cNvPr>
          <p:cNvSpPr>
            <a:spLocks noGrp="1"/>
          </p:cNvSpPr>
          <p:nvPr>
            <p:ph type="ftr" sz="quarter" idx="11"/>
          </p:nvPr>
        </p:nvSpPr>
        <p:spPr/>
        <p:txBody>
          <a:bodyPr/>
          <a:lstStyle/>
          <a:p>
            <a:r>
              <a:rPr lang="tr-TR"/>
              <a:t>www.cu.edu.tr</a:t>
            </a:r>
          </a:p>
        </p:txBody>
      </p:sp>
      <p:sp>
        <p:nvSpPr>
          <p:cNvPr id="4" name="Slide Number Placeholder 3">
            <a:extLst>
              <a:ext uri="{FF2B5EF4-FFF2-40B4-BE49-F238E27FC236}">
                <a16:creationId xmlns:a16="http://schemas.microsoft.com/office/drawing/2014/main" id="{07B9F210-795C-EB6E-62D8-83CCCDAD198C}"/>
              </a:ext>
            </a:extLst>
          </p:cNvPr>
          <p:cNvSpPr>
            <a:spLocks noGrp="1"/>
          </p:cNvSpPr>
          <p:nvPr>
            <p:ph type="sldNum" sz="quarter" idx="12"/>
          </p:nvPr>
        </p:nvSpPr>
        <p:spPr/>
        <p:txBody>
          <a:bodyPr/>
          <a:lstStyle/>
          <a:p>
            <a:fld id="{B1787044-C7AD-425A-9C42-012A5430F3B1}" type="slidenum">
              <a:rPr lang="tr-TR" smtClean="0"/>
              <a:t>‹#›</a:t>
            </a:fld>
            <a:endParaRPr lang="tr-TR"/>
          </a:p>
        </p:txBody>
      </p:sp>
    </p:spTree>
    <p:extLst>
      <p:ext uri="{BB962C8B-B14F-4D97-AF65-F5344CB8AC3E}">
        <p14:creationId xmlns:p14="http://schemas.microsoft.com/office/powerpoint/2010/main" val="3117969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CFD9D-A29C-EAD2-8502-0275768694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tr-TR"/>
          </a:p>
        </p:txBody>
      </p:sp>
      <p:sp>
        <p:nvSpPr>
          <p:cNvPr id="3" name="Content Placeholder 2">
            <a:extLst>
              <a:ext uri="{FF2B5EF4-FFF2-40B4-BE49-F238E27FC236}">
                <a16:creationId xmlns:a16="http://schemas.microsoft.com/office/drawing/2014/main" id="{15287CFD-1BD4-44FE-482B-A961895B2C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Text Placeholder 3">
            <a:extLst>
              <a:ext uri="{FF2B5EF4-FFF2-40B4-BE49-F238E27FC236}">
                <a16:creationId xmlns:a16="http://schemas.microsoft.com/office/drawing/2014/main" id="{1ED768CC-36E9-BD72-C0DA-1067CBA2A4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7516843-E613-9F83-2A55-87B9464FECBD}"/>
              </a:ext>
            </a:extLst>
          </p:cNvPr>
          <p:cNvSpPr>
            <a:spLocks noGrp="1"/>
          </p:cNvSpPr>
          <p:nvPr>
            <p:ph type="dt" sz="half" idx="10"/>
          </p:nvPr>
        </p:nvSpPr>
        <p:spPr/>
        <p:txBody>
          <a:bodyPr/>
          <a:lstStyle/>
          <a:p>
            <a:fld id="{285DD3B6-B5CE-4BB3-BA22-7DECAA120C9D}" type="datetime1">
              <a:rPr lang="tr-TR" smtClean="0"/>
              <a:t>1.08.2023</a:t>
            </a:fld>
            <a:endParaRPr lang="tr-TR"/>
          </a:p>
        </p:txBody>
      </p:sp>
      <p:sp>
        <p:nvSpPr>
          <p:cNvPr id="6" name="Footer Placeholder 5">
            <a:extLst>
              <a:ext uri="{FF2B5EF4-FFF2-40B4-BE49-F238E27FC236}">
                <a16:creationId xmlns:a16="http://schemas.microsoft.com/office/drawing/2014/main" id="{E79A829A-D947-2665-2CC2-A9325BDF2FD5}"/>
              </a:ext>
            </a:extLst>
          </p:cNvPr>
          <p:cNvSpPr>
            <a:spLocks noGrp="1"/>
          </p:cNvSpPr>
          <p:nvPr>
            <p:ph type="ftr" sz="quarter" idx="11"/>
          </p:nvPr>
        </p:nvSpPr>
        <p:spPr/>
        <p:txBody>
          <a:bodyPr/>
          <a:lstStyle/>
          <a:p>
            <a:r>
              <a:rPr lang="tr-TR"/>
              <a:t>www.cu.edu.tr</a:t>
            </a:r>
          </a:p>
        </p:txBody>
      </p:sp>
      <p:sp>
        <p:nvSpPr>
          <p:cNvPr id="7" name="Slide Number Placeholder 6">
            <a:extLst>
              <a:ext uri="{FF2B5EF4-FFF2-40B4-BE49-F238E27FC236}">
                <a16:creationId xmlns:a16="http://schemas.microsoft.com/office/drawing/2014/main" id="{66CF553D-7691-CE9D-10B4-2BA432A485EF}"/>
              </a:ext>
            </a:extLst>
          </p:cNvPr>
          <p:cNvSpPr>
            <a:spLocks noGrp="1"/>
          </p:cNvSpPr>
          <p:nvPr>
            <p:ph type="sldNum" sz="quarter" idx="12"/>
          </p:nvPr>
        </p:nvSpPr>
        <p:spPr/>
        <p:txBody>
          <a:bodyPr/>
          <a:lstStyle/>
          <a:p>
            <a:fld id="{B1787044-C7AD-425A-9C42-012A5430F3B1}" type="slidenum">
              <a:rPr lang="tr-TR" smtClean="0"/>
              <a:t>‹#›</a:t>
            </a:fld>
            <a:endParaRPr lang="tr-TR"/>
          </a:p>
        </p:txBody>
      </p:sp>
    </p:spTree>
    <p:extLst>
      <p:ext uri="{BB962C8B-B14F-4D97-AF65-F5344CB8AC3E}">
        <p14:creationId xmlns:p14="http://schemas.microsoft.com/office/powerpoint/2010/main" val="835010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188D4-8F29-EAA3-1670-AB031995E1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tr-TR"/>
          </a:p>
        </p:txBody>
      </p:sp>
      <p:sp>
        <p:nvSpPr>
          <p:cNvPr id="3" name="Picture Placeholder 2">
            <a:extLst>
              <a:ext uri="{FF2B5EF4-FFF2-40B4-BE49-F238E27FC236}">
                <a16:creationId xmlns:a16="http://schemas.microsoft.com/office/drawing/2014/main" id="{B8CC3523-19C1-5D27-CFAA-BFC1C339138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Text Placeholder 3">
            <a:extLst>
              <a:ext uri="{FF2B5EF4-FFF2-40B4-BE49-F238E27FC236}">
                <a16:creationId xmlns:a16="http://schemas.microsoft.com/office/drawing/2014/main" id="{78DB6473-7F85-0DF2-0DF6-1C54F18442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D9324D7-CD07-A98D-B6F1-2E7C7366B368}"/>
              </a:ext>
            </a:extLst>
          </p:cNvPr>
          <p:cNvSpPr>
            <a:spLocks noGrp="1"/>
          </p:cNvSpPr>
          <p:nvPr>
            <p:ph type="dt" sz="half" idx="10"/>
          </p:nvPr>
        </p:nvSpPr>
        <p:spPr/>
        <p:txBody>
          <a:bodyPr/>
          <a:lstStyle/>
          <a:p>
            <a:fld id="{A3577951-2B96-4BAB-BABC-267CED305691}" type="datetime1">
              <a:rPr lang="tr-TR" smtClean="0"/>
              <a:t>1.08.2023</a:t>
            </a:fld>
            <a:endParaRPr lang="tr-TR"/>
          </a:p>
        </p:txBody>
      </p:sp>
      <p:sp>
        <p:nvSpPr>
          <p:cNvPr id="6" name="Footer Placeholder 5">
            <a:extLst>
              <a:ext uri="{FF2B5EF4-FFF2-40B4-BE49-F238E27FC236}">
                <a16:creationId xmlns:a16="http://schemas.microsoft.com/office/drawing/2014/main" id="{418D2D05-98A1-7791-ABF8-A470AD167F73}"/>
              </a:ext>
            </a:extLst>
          </p:cNvPr>
          <p:cNvSpPr>
            <a:spLocks noGrp="1"/>
          </p:cNvSpPr>
          <p:nvPr>
            <p:ph type="ftr" sz="quarter" idx="11"/>
          </p:nvPr>
        </p:nvSpPr>
        <p:spPr/>
        <p:txBody>
          <a:bodyPr/>
          <a:lstStyle/>
          <a:p>
            <a:r>
              <a:rPr lang="tr-TR"/>
              <a:t>www.cu.edu.tr</a:t>
            </a:r>
          </a:p>
        </p:txBody>
      </p:sp>
      <p:sp>
        <p:nvSpPr>
          <p:cNvPr id="7" name="Slide Number Placeholder 6">
            <a:extLst>
              <a:ext uri="{FF2B5EF4-FFF2-40B4-BE49-F238E27FC236}">
                <a16:creationId xmlns:a16="http://schemas.microsoft.com/office/drawing/2014/main" id="{F35AC14D-0027-13BF-2A7E-5F2721AC9CEB}"/>
              </a:ext>
            </a:extLst>
          </p:cNvPr>
          <p:cNvSpPr>
            <a:spLocks noGrp="1"/>
          </p:cNvSpPr>
          <p:nvPr>
            <p:ph type="sldNum" sz="quarter" idx="12"/>
          </p:nvPr>
        </p:nvSpPr>
        <p:spPr/>
        <p:txBody>
          <a:bodyPr/>
          <a:lstStyle/>
          <a:p>
            <a:fld id="{B1787044-C7AD-425A-9C42-012A5430F3B1}" type="slidenum">
              <a:rPr lang="tr-TR" smtClean="0"/>
              <a:t>‹#›</a:t>
            </a:fld>
            <a:endParaRPr lang="tr-TR"/>
          </a:p>
        </p:txBody>
      </p:sp>
    </p:spTree>
    <p:extLst>
      <p:ext uri="{BB962C8B-B14F-4D97-AF65-F5344CB8AC3E}">
        <p14:creationId xmlns:p14="http://schemas.microsoft.com/office/powerpoint/2010/main" val="688312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5A663D5-AC3D-D504-DB73-8355D233B9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tr-TR"/>
          </a:p>
        </p:txBody>
      </p:sp>
      <p:sp>
        <p:nvSpPr>
          <p:cNvPr id="3" name="Text Placeholder 2">
            <a:extLst>
              <a:ext uri="{FF2B5EF4-FFF2-40B4-BE49-F238E27FC236}">
                <a16:creationId xmlns:a16="http://schemas.microsoft.com/office/drawing/2014/main" id="{68AE7299-6C30-76EC-5BF1-9395E71DDED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a:extLst>
              <a:ext uri="{FF2B5EF4-FFF2-40B4-BE49-F238E27FC236}">
                <a16:creationId xmlns:a16="http://schemas.microsoft.com/office/drawing/2014/main" id="{58589638-94CB-17B2-9F85-8BB0CD335F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8D6A2F-CB1E-4E6C-B513-99EDB3425801}" type="datetime1">
              <a:rPr lang="tr-TR" smtClean="0"/>
              <a:t>1.08.2023</a:t>
            </a:fld>
            <a:endParaRPr lang="tr-TR"/>
          </a:p>
        </p:txBody>
      </p:sp>
      <p:sp>
        <p:nvSpPr>
          <p:cNvPr id="5" name="Footer Placeholder 4">
            <a:extLst>
              <a:ext uri="{FF2B5EF4-FFF2-40B4-BE49-F238E27FC236}">
                <a16:creationId xmlns:a16="http://schemas.microsoft.com/office/drawing/2014/main" id="{EF423E0F-8B3B-44E9-B566-A3906F58F8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tr-TR"/>
              <a:t>www.cu.edu.tr</a:t>
            </a:r>
          </a:p>
        </p:txBody>
      </p:sp>
      <p:sp>
        <p:nvSpPr>
          <p:cNvPr id="6" name="Slide Number Placeholder 5">
            <a:extLst>
              <a:ext uri="{FF2B5EF4-FFF2-40B4-BE49-F238E27FC236}">
                <a16:creationId xmlns:a16="http://schemas.microsoft.com/office/drawing/2014/main" id="{1CE194E9-E542-7DAD-D8E0-4EF9C3D48B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787044-C7AD-425A-9C42-012A5430F3B1}" type="slidenum">
              <a:rPr lang="tr-TR" smtClean="0"/>
              <a:t>‹#›</a:t>
            </a:fld>
            <a:endParaRPr lang="tr-TR"/>
          </a:p>
        </p:txBody>
      </p:sp>
    </p:spTree>
    <p:extLst>
      <p:ext uri="{BB962C8B-B14F-4D97-AF65-F5344CB8AC3E}">
        <p14:creationId xmlns:p14="http://schemas.microsoft.com/office/powerpoint/2010/main" val="30395019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mailto:cuerasmusoutgoing@gmail.co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1.xml"/><Relationship Id="rId5" Type="http://schemas.openxmlformats.org/officeDocument/2006/relationships/image" Target="../media/image15.pn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mailto:cuerasmusoutgoing@gmail.com" TargetMode="External"/><Relationship Id="rId7" Type="http://schemas.openxmlformats.org/officeDocument/2006/relationships/image" Target="../media/image16.png"/><Relationship Id="rId2" Type="http://schemas.openxmlformats.org/officeDocument/2006/relationships/image" Target="../media/image13.jpeg"/><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image" Target="../media/image6.jpe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C8148-1699-8470-1D91-3EDDD9D226E6}"/>
              </a:ext>
            </a:extLst>
          </p:cNvPr>
          <p:cNvSpPr>
            <a:spLocks noGrp="1"/>
          </p:cNvSpPr>
          <p:nvPr>
            <p:ph type="ctrTitle"/>
          </p:nvPr>
        </p:nvSpPr>
        <p:spPr>
          <a:xfrm>
            <a:off x="16042" y="4966683"/>
            <a:ext cx="12124895" cy="700691"/>
          </a:xfrm>
        </p:spPr>
        <p:txBody>
          <a:bodyPr>
            <a:noAutofit/>
          </a:bodyPr>
          <a:lstStyle/>
          <a:p>
            <a:pPr>
              <a:defRPr/>
            </a:pPr>
            <a:r>
              <a:rPr lang="tr-TR" altLang="en-US" sz="2600" b="1" dirty="0" smtClean="0">
                <a:solidFill>
                  <a:srgbClr val="086856"/>
                </a:solidFill>
                <a:latin typeface="Times New Roman" panose="02020603050405020304" pitchFamily="18" charset="0"/>
                <a:cs typeface="Times New Roman" panose="02020603050405020304" pitchFamily="18" charset="0"/>
              </a:rPr>
              <a:t>2021 Proje Dönemi </a:t>
            </a:r>
            <a:r>
              <a:rPr lang="tr-TR" altLang="en-US" sz="2600" b="1" dirty="0" err="1" smtClean="0">
                <a:solidFill>
                  <a:srgbClr val="086856"/>
                </a:solidFill>
                <a:latin typeface="Times New Roman" panose="02020603050405020304" pitchFamily="18" charset="0"/>
                <a:cs typeface="Times New Roman" panose="02020603050405020304" pitchFamily="18" charset="0"/>
              </a:rPr>
              <a:t>Erasmus</a:t>
            </a:r>
            <a:r>
              <a:rPr lang="tr-TR" altLang="en-US" sz="2600" b="1" dirty="0">
                <a:solidFill>
                  <a:srgbClr val="086856"/>
                </a:solidFill>
                <a:latin typeface="Times New Roman" panose="02020603050405020304" pitchFamily="18" charset="0"/>
                <a:cs typeface="Times New Roman" panose="02020603050405020304" pitchFamily="18" charset="0"/>
              </a:rPr>
              <a:t>+ </a:t>
            </a:r>
            <a:r>
              <a:rPr lang="tr-TR" altLang="en-US" sz="2600" b="1" dirty="0" smtClean="0">
                <a:solidFill>
                  <a:srgbClr val="086856"/>
                </a:solidFill>
                <a:latin typeface="Times New Roman" panose="02020603050405020304" pitchFamily="18" charset="0"/>
                <a:cs typeface="Times New Roman" panose="02020603050405020304" pitchFamily="18" charset="0"/>
              </a:rPr>
              <a:t>KA131 Personel Hareketliliği Bilgilendirme </a:t>
            </a:r>
            <a:r>
              <a:rPr lang="tr-TR" altLang="en-US" sz="2600" b="1" dirty="0">
                <a:solidFill>
                  <a:srgbClr val="086856"/>
                </a:solidFill>
                <a:latin typeface="Times New Roman" panose="02020603050405020304" pitchFamily="18" charset="0"/>
                <a:cs typeface="Times New Roman" panose="02020603050405020304" pitchFamily="18" charset="0"/>
              </a:rPr>
              <a:t>Toplantısı</a:t>
            </a:r>
            <a:r>
              <a:rPr lang="tr-TR" altLang="en-US" sz="1200" dirty="0">
                <a:solidFill>
                  <a:srgbClr val="002060"/>
                </a:solidFill>
                <a:latin typeface="Trebuchet MS" pitchFamily="34" charset="0"/>
              </a:rPr>
              <a:t/>
            </a:r>
            <a:br>
              <a:rPr lang="tr-TR" altLang="en-US" sz="1200" dirty="0">
                <a:solidFill>
                  <a:srgbClr val="002060"/>
                </a:solidFill>
                <a:latin typeface="Trebuchet MS" pitchFamily="34" charset="0"/>
              </a:rPr>
            </a:br>
            <a:endParaRPr lang="tr-TR" sz="1200" b="1" dirty="0"/>
          </a:p>
        </p:txBody>
      </p:sp>
      <p:sp>
        <p:nvSpPr>
          <p:cNvPr id="3" name="Subtitle 2">
            <a:extLst>
              <a:ext uri="{FF2B5EF4-FFF2-40B4-BE49-F238E27FC236}">
                <a16:creationId xmlns:a16="http://schemas.microsoft.com/office/drawing/2014/main" id="{0F445801-C685-1BF3-6DC8-B8F54D23729B}"/>
              </a:ext>
            </a:extLst>
          </p:cNvPr>
          <p:cNvSpPr>
            <a:spLocks noGrp="1"/>
          </p:cNvSpPr>
          <p:nvPr>
            <p:ph type="subTitle" idx="1"/>
          </p:nvPr>
        </p:nvSpPr>
        <p:spPr>
          <a:xfrm>
            <a:off x="1524000" y="5892104"/>
            <a:ext cx="9144000" cy="318195"/>
          </a:xfrm>
        </p:spPr>
        <p:txBody>
          <a:bodyPr>
            <a:normAutofit fontScale="85000" lnSpcReduction="20000"/>
          </a:bodyPr>
          <a:lstStyle/>
          <a:p>
            <a:r>
              <a:rPr lang="tr-TR" b="1" dirty="0">
                <a:solidFill>
                  <a:srgbClr val="086856"/>
                </a:solidFill>
                <a:latin typeface="Times New Roman" panose="02020603050405020304" pitchFamily="18" charset="0"/>
                <a:cs typeface="Times New Roman" panose="02020603050405020304" pitchFamily="18" charset="0"/>
              </a:rPr>
              <a:t>Çukurova Üniversitesi – Dış İlişkiler Ofisi</a:t>
            </a:r>
          </a:p>
        </p:txBody>
      </p:sp>
      <p:sp>
        <p:nvSpPr>
          <p:cNvPr id="5" name="Footer Placeholder 3">
            <a:extLst>
              <a:ext uri="{FF2B5EF4-FFF2-40B4-BE49-F238E27FC236}">
                <a16:creationId xmlns:a16="http://schemas.microsoft.com/office/drawing/2014/main" id="{9A504F99-AB8D-12B3-4650-EE4E0A180E5E}"/>
              </a:ext>
            </a:extLst>
          </p:cNvPr>
          <p:cNvSpPr txBox="1">
            <a:spLocks/>
          </p:cNvSpPr>
          <p:nvPr/>
        </p:nvSpPr>
        <p:spPr>
          <a:xfrm>
            <a:off x="10191749" y="6337399"/>
            <a:ext cx="1949189" cy="31819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800">
                <a:solidFill>
                  <a:schemeClr val="bg1"/>
                </a:solidFill>
              </a:rPr>
              <a:t>www.cu.edu.tr</a:t>
            </a:r>
          </a:p>
        </p:txBody>
      </p:sp>
      <p:pic>
        <p:nvPicPr>
          <p:cNvPr id="6" name="Picture 2">
            <a:extLst>
              <a:ext uri="{FF2B5EF4-FFF2-40B4-BE49-F238E27FC236}">
                <a16:creationId xmlns:a16="http://schemas.microsoft.com/office/drawing/2014/main" id="{AEBB04E2-20C1-382E-896B-A09E353D6DD7}"/>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0" y="1122363"/>
            <a:ext cx="12175957" cy="3675548"/>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3">
            <a:extLst>
              <a:ext uri="{FF2B5EF4-FFF2-40B4-BE49-F238E27FC236}">
                <a16:creationId xmlns:a16="http://schemas.microsoft.com/office/drawing/2014/main" id="{767B1BA7-D2F7-7C65-4C78-6E9D41174544}"/>
              </a:ext>
            </a:extLst>
          </p:cNvPr>
          <p:cNvSpPr txBox="1">
            <a:spLocks/>
          </p:cNvSpPr>
          <p:nvPr/>
        </p:nvSpPr>
        <p:spPr>
          <a:xfrm>
            <a:off x="-1" y="6337398"/>
            <a:ext cx="1949189" cy="31819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800" smtClean="0">
                <a:solidFill>
                  <a:schemeClr val="bg1"/>
                </a:solidFill>
              </a:rPr>
              <a:t>Ağustos/2023</a:t>
            </a:r>
            <a:endParaRPr lang="tr-TR" sz="1800" dirty="0">
              <a:solidFill>
                <a:schemeClr val="bg1"/>
              </a:solidFill>
            </a:endParaRPr>
          </a:p>
        </p:txBody>
      </p:sp>
      <p:pic>
        <p:nvPicPr>
          <p:cNvPr id="9" name="Picture 8" descr="Logo">
            <a:extLst>
              <a:ext uri="{FF2B5EF4-FFF2-40B4-BE49-F238E27FC236}">
                <a16:creationId xmlns:a16="http://schemas.microsoft.com/office/drawing/2014/main" id="{24C105AA-D8A3-5B1F-23EA-420DC24AAB2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55372" y="185738"/>
            <a:ext cx="1881255" cy="1876425"/>
          </a:xfrm>
          <a:prstGeom prst="rect">
            <a:avLst/>
          </a:prstGeom>
        </p:spPr>
      </p:pic>
      <p:sp>
        <p:nvSpPr>
          <p:cNvPr id="10" name="Footer Placeholder 3">
            <a:extLst>
              <a:ext uri="{FF2B5EF4-FFF2-40B4-BE49-F238E27FC236}">
                <a16:creationId xmlns:a16="http://schemas.microsoft.com/office/drawing/2014/main" id="{B041F8A6-1C8A-0BD1-F69D-C7135E2989CD}"/>
              </a:ext>
            </a:extLst>
          </p:cNvPr>
          <p:cNvSpPr txBox="1">
            <a:spLocks/>
          </p:cNvSpPr>
          <p:nvPr/>
        </p:nvSpPr>
        <p:spPr>
          <a:xfrm>
            <a:off x="4419599" y="6337397"/>
            <a:ext cx="3352800" cy="31819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800" smtClean="0">
                <a:solidFill>
                  <a:schemeClr val="bg1"/>
                </a:solidFill>
              </a:rPr>
              <a:t>Dış İlişkiler Birimi</a:t>
            </a:r>
            <a:endParaRPr lang="tr-TR" sz="1800">
              <a:solidFill>
                <a:schemeClr val="bg1"/>
              </a:solidFill>
            </a:endParaRPr>
          </a:p>
        </p:txBody>
      </p:sp>
      <p:pic>
        <p:nvPicPr>
          <p:cNvPr id="4" name="Resim 3"/>
          <p:cNvPicPr>
            <a:picLocks noChangeAspect="1"/>
          </p:cNvPicPr>
          <p:nvPr/>
        </p:nvPicPr>
        <p:blipFill>
          <a:blip r:embed="rId5"/>
          <a:stretch>
            <a:fillRect/>
          </a:stretch>
        </p:blipFill>
        <p:spPr>
          <a:xfrm>
            <a:off x="16042" y="0"/>
            <a:ext cx="1362265" cy="990738"/>
          </a:xfrm>
          <a:prstGeom prst="rect">
            <a:avLst/>
          </a:prstGeom>
        </p:spPr>
      </p:pic>
    </p:spTree>
    <p:extLst>
      <p:ext uri="{BB962C8B-B14F-4D97-AF65-F5344CB8AC3E}">
        <p14:creationId xmlns:p14="http://schemas.microsoft.com/office/powerpoint/2010/main" val="32534886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5383850" cy="62108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Metin kutusu 5"/>
          <p:cNvSpPr txBox="1">
            <a:spLocks noChangeArrowheads="1"/>
          </p:cNvSpPr>
          <p:nvPr/>
        </p:nvSpPr>
        <p:spPr bwMode="auto">
          <a:xfrm>
            <a:off x="5728145" y="2119075"/>
            <a:ext cx="3581400" cy="523875"/>
          </a:xfrm>
          <a:prstGeom prst="rect">
            <a:avLst/>
          </a:prstGeom>
          <a:noFill/>
          <a:ln w="9525">
            <a:solidFill>
              <a:srgbClr val="0F6FC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marL="0" marR="0" lvl="0" indent="0" algn="just" defTabSz="914400" eaLnBrk="0" fontAlgn="base" latinLnBrk="0" hangingPunct="0">
              <a:lnSpc>
                <a:spcPct val="100000"/>
              </a:lnSpc>
              <a:spcBef>
                <a:spcPct val="0"/>
              </a:spcBef>
              <a:spcAft>
                <a:spcPct val="0"/>
              </a:spcAft>
              <a:buClrTx/>
              <a:buSzTx/>
              <a:buFontTx/>
              <a:buNone/>
              <a:tabLst/>
              <a:defRPr/>
            </a:pPr>
            <a:r>
              <a:rPr kumimoji="0" lang="tr-TR" altLang="tr-TR" sz="1400" b="1" i="0" u="none" strike="noStrike" kern="0" cap="none" spc="0" normalizeH="0" baseline="0" noProof="0" dirty="0">
                <a:ln>
                  <a:noFill/>
                </a:ln>
                <a:solidFill>
                  <a:srgbClr val="086856"/>
                </a:solidFill>
                <a:effectLst/>
                <a:uLnTx/>
                <a:uFillTx/>
                <a:latin typeface="Times New Roman" panose="02020603050405020304" pitchFamily="18" charset="0"/>
                <a:cs typeface="Times New Roman" panose="02020603050405020304" pitchFamily="18" charset="0"/>
              </a:rPr>
              <a:t>Hareketliliğin amacı – neden bu hareketlilik önemli?</a:t>
            </a:r>
          </a:p>
        </p:txBody>
      </p:sp>
      <p:sp>
        <p:nvSpPr>
          <p:cNvPr id="3" name="Sol Ok 2"/>
          <p:cNvSpPr/>
          <p:nvPr/>
        </p:nvSpPr>
        <p:spPr>
          <a:xfrm>
            <a:off x="4930923" y="2248552"/>
            <a:ext cx="797222" cy="264919"/>
          </a:xfrm>
          <a:prstGeom prst="leftArrow">
            <a:avLst/>
          </a:prstGeom>
          <a:solidFill>
            <a:srgbClr val="08685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Metin kutusu 5"/>
          <p:cNvSpPr txBox="1">
            <a:spLocks noChangeArrowheads="1"/>
          </p:cNvSpPr>
          <p:nvPr/>
        </p:nvSpPr>
        <p:spPr bwMode="auto">
          <a:xfrm>
            <a:off x="5728145" y="2791671"/>
            <a:ext cx="3581400" cy="954107"/>
          </a:xfrm>
          <a:prstGeom prst="rect">
            <a:avLst/>
          </a:prstGeom>
          <a:noFill/>
          <a:ln w="9525">
            <a:solidFill>
              <a:srgbClr val="0F6FC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marL="0" marR="0" lvl="0" indent="0" algn="just" defTabSz="914400" eaLnBrk="0" fontAlgn="base" latinLnBrk="0" hangingPunct="0">
              <a:lnSpc>
                <a:spcPct val="100000"/>
              </a:lnSpc>
              <a:spcBef>
                <a:spcPct val="0"/>
              </a:spcBef>
              <a:spcAft>
                <a:spcPct val="0"/>
              </a:spcAft>
              <a:buClrTx/>
              <a:buSzTx/>
              <a:buFontTx/>
              <a:buNone/>
              <a:tabLst/>
              <a:defRPr/>
            </a:pPr>
            <a:r>
              <a:rPr kumimoji="0" lang="tr-TR" altLang="tr-TR" sz="1400" b="1" i="0" u="none" strike="noStrike" kern="0" cap="none" spc="0" normalizeH="0" baseline="0" noProof="0" dirty="0">
                <a:ln>
                  <a:noFill/>
                </a:ln>
                <a:solidFill>
                  <a:srgbClr val="086856"/>
                </a:solidFill>
                <a:effectLst/>
                <a:uLnTx/>
                <a:uFillTx/>
                <a:latin typeface="Times New Roman" panose="02020603050405020304" pitchFamily="18" charset="0"/>
                <a:cs typeface="Times New Roman" panose="02020603050405020304" pitchFamily="18" charset="0"/>
              </a:rPr>
              <a:t>Hareketliliğin kurumsal açıdan sağlayacağı katkıları yazınız. «İkili ilişkilerin geliştirilmesi» yerine bilimsel/mesleki açıdan kuruma ne kazandıracağını belirtin.</a:t>
            </a:r>
          </a:p>
        </p:txBody>
      </p:sp>
      <p:sp>
        <p:nvSpPr>
          <p:cNvPr id="11" name="Sol Ok 10"/>
          <p:cNvSpPr/>
          <p:nvPr/>
        </p:nvSpPr>
        <p:spPr>
          <a:xfrm>
            <a:off x="4930923" y="3114920"/>
            <a:ext cx="797222" cy="264919"/>
          </a:xfrm>
          <a:prstGeom prst="leftArrow">
            <a:avLst/>
          </a:prstGeom>
          <a:solidFill>
            <a:srgbClr val="08685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Metin kutusu 3"/>
          <p:cNvSpPr txBox="1">
            <a:spLocks noChangeArrowheads="1"/>
          </p:cNvSpPr>
          <p:nvPr/>
        </p:nvSpPr>
        <p:spPr bwMode="auto">
          <a:xfrm>
            <a:off x="5728145" y="3981288"/>
            <a:ext cx="3581400" cy="954088"/>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algn="just"/>
            <a:r>
              <a:rPr lang="tr-TR" altLang="tr-TR" sz="1400" b="1" dirty="0">
                <a:solidFill>
                  <a:srgbClr val="086856"/>
                </a:solidFill>
                <a:latin typeface="Times New Roman" panose="02020603050405020304" pitchFamily="18" charset="0"/>
                <a:cs typeface="Times New Roman" panose="02020603050405020304" pitchFamily="18" charset="0"/>
              </a:rPr>
              <a:t>Ders planına yazdığınız günlük ders aktivitelerini bu bölüme yazınız. Bölümle tanışma, kampüs ziyareti ders aktivitesi olarak kabul edilmiyor.</a:t>
            </a:r>
          </a:p>
        </p:txBody>
      </p:sp>
      <p:sp>
        <p:nvSpPr>
          <p:cNvPr id="13" name="Sol Ok 12"/>
          <p:cNvSpPr/>
          <p:nvPr/>
        </p:nvSpPr>
        <p:spPr>
          <a:xfrm>
            <a:off x="4930923" y="4257697"/>
            <a:ext cx="797222" cy="264919"/>
          </a:xfrm>
          <a:prstGeom prst="leftArrow">
            <a:avLst/>
          </a:prstGeom>
          <a:solidFill>
            <a:srgbClr val="08685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Metin kutusu 6"/>
          <p:cNvSpPr txBox="1">
            <a:spLocks noChangeArrowheads="1"/>
          </p:cNvSpPr>
          <p:nvPr/>
        </p:nvSpPr>
        <p:spPr bwMode="auto">
          <a:xfrm>
            <a:off x="5728145" y="5211785"/>
            <a:ext cx="3581400" cy="738664"/>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algn="just"/>
            <a:r>
              <a:rPr lang="tr-TR" altLang="tr-TR" sz="1400" b="1" dirty="0">
                <a:solidFill>
                  <a:srgbClr val="086856"/>
                </a:solidFill>
                <a:latin typeface="Times New Roman" panose="02020603050405020304" pitchFamily="18" charset="0"/>
                <a:cs typeface="Times New Roman" panose="02020603050405020304" pitchFamily="18" charset="0"/>
              </a:rPr>
              <a:t>Hareketliliğin sonunda kazanımları açık ve net </a:t>
            </a:r>
            <a:r>
              <a:rPr lang="tr-TR" altLang="tr-TR" sz="1400" b="1" dirty="0" smtClean="0">
                <a:solidFill>
                  <a:srgbClr val="086856"/>
                </a:solidFill>
                <a:latin typeface="Times New Roman" panose="02020603050405020304" pitchFamily="18" charset="0"/>
                <a:cs typeface="Times New Roman" panose="02020603050405020304" pitchFamily="18" charset="0"/>
              </a:rPr>
              <a:t>belirtin (Mesleki </a:t>
            </a:r>
            <a:r>
              <a:rPr lang="tr-TR" altLang="tr-TR" sz="1400" b="1" dirty="0">
                <a:solidFill>
                  <a:srgbClr val="086856"/>
                </a:solidFill>
                <a:latin typeface="Times New Roman" panose="02020603050405020304" pitchFamily="18" charset="0"/>
                <a:cs typeface="Times New Roman" panose="02020603050405020304" pitchFamily="18" charset="0"/>
              </a:rPr>
              <a:t>gelişim açısından</a:t>
            </a:r>
          </a:p>
          <a:p>
            <a:pPr algn="just"/>
            <a:r>
              <a:rPr lang="tr-TR" altLang="tr-TR" sz="1400" b="1" dirty="0">
                <a:solidFill>
                  <a:srgbClr val="086856"/>
                </a:solidFill>
                <a:latin typeface="Times New Roman" panose="02020603050405020304" pitchFamily="18" charset="0"/>
                <a:cs typeface="Times New Roman" panose="02020603050405020304" pitchFamily="18" charset="0"/>
              </a:rPr>
              <a:t>Kurumsal ve bölgesel </a:t>
            </a:r>
            <a:r>
              <a:rPr lang="tr-TR" altLang="tr-TR" sz="1400" b="1" dirty="0" smtClean="0">
                <a:solidFill>
                  <a:srgbClr val="086856"/>
                </a:solidFill>
                <a:latin typeface="Times New Roman" panose="02020603050405020304" pitchFamily="18" charset="0"/>
                <a:cs typeface="Times New Roman" panose="02020603050405020304" pitchFamily="18" charset="0"/>
              </a:rPr>
              <a:t>açıdan).</a:t>
            </a:r>
            <a:endParaRPr lang="tr-TR" altLang="tr-TR" sz="1400" b="1" dirty="0">
              <a:solidFill>
                <a:srgbClr val="086856"/>
              </a:solidFill>
              <a:latin typeface="Times New Roman" panose="02020603050405020304" pitchFamily="18" charset="0"/>
              <a:cs typeface="Times New Roman" panose="02020603050405020304" pitchFamily="18" charset="0"/>
            </a:endParaRPr>
          </a:p>
        </p:txBody>
      </p:sp>
      <p:sp>
        <p:nvSpPr>
          <p:cNvPr id="15" name="Sol Ok 14"/>
          <p:cNvSpPr/>
          <p:nvPr/>
        </p:nvSpPr>
        <p:spPr>
          <a:xfrm>
            <a:off x="4930923" y="5382130"/>
            <a:ext cx="797222" cy="264919"/>
          </a:xfrm>
          <a:prstGeom prst="leftArrow">
            <a:avLst/>
          </a:prstGeom>
          <a:solidFill>
            <a:srgbClr val="08685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 name="Resim 1"/>
          <p:cNvPicPr>
            <a:picLocks noChangeAspect="1"/>
          </p:cNvPicPr>
          <p:nvPr/>
        </p:nvPicPr>
        <p:blipFill>
          <a:blip r:embed="rId3"/>
          <a:stretch>
            <a:fillRect/>
          </a:stretch>
        </p:blipFill>
        <p:spPr>
          <a:xfrm>
            <a:off x="10829735" y="5317908"/>
            <a:ext cx="1362265" cy="990738"/>
          </a:xfrm>
          <a:prstGeom prst="rect">
            <a:avLst/>
          </a:prstGeom>
        </p:spPr>
      </p:pic>
    </p:spTree>
    <p:extLst>
      <p:ext uri="{BB962C8B-B14F-4D97-AF65-F5344CB8AC3E}">
        <p14:creationId xmlns:p14="http://schemas.microsoft.com/office/powerpoint/2010/main" val="404185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Unvan 1"/>
          <p:cNvSpPr>
            <a:spLocks noGrp="1"/>
          </p:cNvSpPr>
          <p:nvPr>
            <p:ph type="title"/>
          </p:nvPr>
        </p:nvSpPr>
        <p:spPr>
          <a:xfrm>
            <a:off x="504201" y="103517"/>
            <a:ext cx="6563171" cy="672860"/>
          </a:xfrm>
        </p:spPr>
        <p:txBody>
          <a:bodyPr>
            <a:normAutofit/>
          </a:bodyPr>
          <a:lstStyle/>
          <a:p>
            <a:r>
              <a:rPr lang="tr-TR" altLang="tr-TR" sz="2800" b="1" dirty="0" smtClean="0">
                <a:solidFill>
                  <a:srgbClr val="086856"/>
                </a:solidFill>
                <a:latin typeface="Times New Roman" panose="02020603050405020304" pitchFamily="18" charset="0"/>
                <a:cs typeface="Times New Roman" panose="02020603050405020304" pitchFamily="18" charset="0"/>
              </a:rPr>
              <a:t>Görevlendirme</a:t>
            </a:r>
            <a:endParaRPr lang="tr-TR" altLang="tr-TR" sz="2800" b="1" dirty="0">
              <a:solidFill>
                <a:srgbClr val="086856"/>
              </a:solidFill>
              <a:latin typeface="Times New Roman" panose="02020603050405020304" pitchFamily="18" charset="0"/>
              <a:cs typeface="Times New Roman" panose="02020603050405020304" pitchFamily="18" charset="0"/>
            </a:endParaRPr>
          </a:p>
        </p:txBody>
      </p:sp>
      <p:pic>
        <p:nvPicPr>
          <p:cNvPr id="4" name="Picture 2" descr="C:\Users\ülkü\Desktop\128156_Logo_Erasmus___60ko.jpg"/>
          <p:cNvPicPr>
            <a:picLocks noChangeAspect="1" noChangeArrowheads="1"/>
          </p:cNvPicPr>
          <p:nvPr/>
        </p:nvPicPr>
        <p:blipFill>
          <a:blip r:embed="rId2" cstate="print">
            <a:lum bright="66000" contrast="-60000"/>
            <a:extLst>
              <a:ext uri="{28A0092B-C50C-407E-A947-70E740481C1C}">
                <a14:useLocalDpi xmlns:a14="http://schemas.microsoft.com/office/drawing/2010/main" val="0"/>
              </a:ext>
            </a:extLst>
          </a:blip>
          <a:srcRect/>
          <a:stretch>
            <a:fillRect/>
          </a:stretch>
        </p:blipFill>
        <p:spPr bwMode="auto">
          <a:xfrm>
            <a:off x="8793538" y="22847"/>
            <a:ext cx="2944252" cy="840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İçerik Yer Tutucusu 1"/>
          <p:cNvSpPr>
            <a:spLocks noGrp="1"/>
          </p:cNvSpPr>
          <p:nvPr>
            <p:ph idx="1"/>
          </p:nvPr>
        </p:nvSpPr>
        <p:spPr>
          <a:xfrm>
            <a:off x="504201" y="1372698"/>
            <a:ext cx="10098281" cy="4351338"/>
          </a:xfrm>
        </p:spPr>
        <p:txBody>
          <a:bodyPr>
            <a:normAutofit/>
          </a:bodyPr>
          <a:lstStyle/>
          <a:p>
            <a:pPr algn="just"/>
            <a:r>
              <a:rPr lang="tr-TR" altLang="en-US" b="1" dirty="0" smtClean="0">
                <a:solidFill>
                  <a:srgbClr val="086856"/>
                </a:solidFill>
                <a:latin typeface="Times New Roman" panose="02020603050405020304" pitchFamily="18" charset="0"/>
                <a:cs typeface="Times New Roman" panose="02020603050405020304" pitchFamily="18" charset="0"/>
              </a:rPr>
              <a:t> </a:t>
            </a:r>
            <a:r>
              <a:rPr lang="tr-TR" altLang="en-US" sz="2000" b="1" dirty="0" smtClean="0">
                <a:solidFill>
                  <a:srgbClr val="086856"/>
                </a:solidFill>
                <a:latin typeface="Times New Roman" panose="02020603050405020304" pitchFamily="18" charset="0"/>
                <a:cs typeface="Times New Roman" panose="02020603050405020304" pitchFamily="18" charset="0"/>
              </a:rPr>
              <a:t>Görevlendirme İşlemleri:</a:t>
            </a:r>
            <a:endParaRPr lang="tr-TR" altLang="en-US" sz="2000" b="1" i="1" dirty="0">
              <a:solidFill>
                <a:srgbClr val="086856"/>
              </a:solidFill>
              <a:latin typeface="Times New Roman" panose="02020603050405020304" pitchFamily="18" charset="0"/>
              <a:cs typeface="Times New Roman" panose="02020603050405020304" pitchFamily="18" charset="0"/>
            </a:endParaRPr>
          </a:p>
          <a:p>
            <a:pPr algn="just">
              <a:buNone/>
            </a:pPr>
            <a:r>
              <a:rPr lang="tr-TR" altLang="en-US" sz="2000" b="1" dirty="0">
                <a:solidFill>
                  <a:srgbClr val="086856"/>
                </a:solidFill>
                <a:latin typeface="Times New Roman" panose="02020603050405020304" pitchFamily="18" charset="0"/>
                <a:cs typeface="Times New Roman" panose="02020603050405020304" pitchFamily="18" charset="0"/>
              </a:rPr>
              <a:t>– </a:t>
            </a:r>
            <a:r>
              <a:rPr lang="tr-TR" altLang="en-US" sz="2000" b="1" dirty="0" smtClean="0">
                <a:solidFill>
                  <a:srgbClr val="086856"/>
                </a:solidFill>
                <a:latin typeface="Times New Roman" panose="02020603050405020304" pitchFamily="18" charset="0"/>
                <a:cs typeface="Times New Roman" panose="02020603050405020304" pitchFamily="18" charset="0"/>
              </a:rPr>
              <a:t>Dilekçe: </a:t>
            </a:r>
            <a:r>
              <a:rPr lang="tr-TR" altLang="en-US" sz="1800" b="1" dirty="0" smtClean="0">
                <a:solidFill>
                  <a:srgbClr val="086856"/>
                </a:solidFill>
                <a:latin typeface="Times New Roman" panose="02020603050405020304" pitchFamily="18" charset="0"/>
                <a:cs typeface="Times New Roman" panose="02020603050405020304" pitchFamily="18" charset="0"/>
              </a:rPr>
              <a:t>Davet Mektubunda belirtilen tarihler dikkate alınarak düzenlenen dilekçe ilgili bölüm başkanlığına teslim edilmelidir(Dilekçe örneği daha önce e-posta ile tarafınıza iletilmiştir)</a:t>
            </a:r>
            <a:r>
              <a:rPr lang="tr-TR" altLang="en-US" sz="2000" b="1" dirty="0" smtClean="0">
                <a:solidFill>
                  <a:srgbClr val="086856"/>
                </a:solidFill>
                <a:latin typeface="Times New Roman" panose="02020603050405020304" pitchFamily="18" charset="0"/>
                <a:cs typeface="Times New Roman" panose="02020603050405020304" pitchFamily="18" charset="0"/>
              </a:rPr>
              <a:t>. </a:t>
            </a:r>
            <a:endParaRPr lang="tr-TR" altLang="en-US" sz="2000" b="1" dirty="0">
              <a:solidFill>
                <a:srgbClr val="086856"/>
              </a:solidFill>
              <a:latin typeface="Times New Roman" panose="02020603050405020304" pitchFamily="18" charset="0"/>
              <a:cs typeface="Times New Roman" panose="02020603050405020304" pitchFamily="18" charset="0"/>
            </a:endParaRPr>
          </a:p>
          <a:p>
            <a:pPr algn="just">
              <a:buNone/>
            </a:pPr>
            <a:r>
              <a:rPr lang="tr-TR" altLang="en-US" sz="2000" b="1" dirty="0" smtClean="0">
                <a:solidFill>
                  <a:srgbClr val="086856"/>
                </a:solidFill>
                <a:latin typeface="Times New Roman" panose="02020603050405020304" pitchFamily="18" charset="0"/>
                <a:cs typeface="Times New Roman" panose="02020603050405020304" pitchFamily="18" charset="0"/>
              </a:rPr>
              <a:t>– Fakülte </a:t>
            </a:r>
            <a:r>
              <a:rPr lang="tr-TR" altLang="en-US" sz="2000" b="1" dirty="0">
                <a:solidFill>
                  <a:srgbClr val="086856"/>
                </a:solidFill>
                <a:latin typeface="Times New Roman" panose="02020603050405020304" pitchFamily="18" charset="0"/>
                <a:cs typeface="Times New Roman" panose="02020603050405020304" pitchFamily="18" charset="0"/>
              </a:rPr>
              <a:t>veya Yüksekokul Yönetim Kurulu </a:t>
            </a:r>
            <a:r>
              <a:rPr lang="tr-TR" altLang="en-US" sz="2000" b="1" dirty="0" smtClean="0">
                <a:solidFill>
                  <a:srgbClr val="086856"/>
                </a:solidFill>
                <a:latin typeface="Times New Roman" panose="02020603050405020304" pitchFamily="18" charset="0"/>
                <a:cs typeface="Times New Roman" panose="02020603050405020304" pitchFamily="18" charset="0"/>
              </a:rPr>
              <a:t>Kararı </a:t>
            </a:r>
            <a:endParaRPr lang="tr-TR" altLang="en-US" sz="2000" b="1" i="1" dirty="0">
              <a:solidFill>
                <a:srgbClr val="086856"/>
              </a:solidFill>
              <a:latin typeface="Times New Roman" panose="02020603050405020304" pitchFamily="18" charset="0"/>
              <a:cs typeface="Times New Roman" panose="02020603050405020304" pitchFamily="18" charset="0"/>
            </a:endParaRPr>
          </a:p>
          <a:p>
            <a:pPr algn="just">
              <a:buNone/>
            </a:pPr>
            <a:r>
              <a:rPr lang="tr-TR" altLang="en-US" sz="2000" b="1" dirty="0">
                <a:solidFill>
                  <a:srgbClr val="086856"/>
                </a:solidFill>
                <a:latin typeface="Times New Roman" panose="02020603050405020304" pitchFamily="18" charset="0"/>
                <a:cs typeface="Times New Roman" panose="02020603050405020304" pitchFamily="18" charset="0"/>
              </a:rPr>
              <a:t>– Personel Daire Başkanlığı &amp; Akademik Büro</a:t>
            </a:r>
          </a:p>
          <a:p>
            <a:pPr algn="just">
              <a:buNone/>
            </a:pPr>
            <a:r>
              <a:rPr lang="tr-TR" altLang="en-US" sz="2000" b="1" dirty="0">
                <a:solidFill>
                  <a:srgbClr val="086856"/>
                </a:solidFill>
                <a:latin typeface="Times New Roman" panose="02020603050405020304" pitchFamily="18" charset="0"/>
                <a:cs typeface="Times New Roman" panose="02020603050405020304" pitchFamily="18" charset="0"/>
              </a:rPr>
              <a:t>– Rektörlük </a:t>
            </a:r>
            <a:r>
              <a:rPr lang="tr-TR" altLang="en-US" sz="2000" b="1" dirty="0" smtClean="0">
                <a:solidFill>
                  <a:srgbClr val="086856"/>
                </a:solidFill>
                <a:latin typeface="Times New Roman" panose="02020603050405020304" pitchFamily="18" charset="0"/>
                <a:cs typeface="Times New Roman" panose="02020603050405020304" pitchFamily="18" charset="0"/>
              </a:rPr>
              <a:t>Oluru </a:t>
            </a:r>
            <a:r>
              <a:rPr lang="tr-TR" altLang="en-US" sz="2000" b="1" dirty="0">
                <a:solidFill>
                  <a:srgbClr val="086856"/>
                </a:solidFill>
                <a:latin typeface="Times New Roman" panose="02020603050405020304" pitchFamily="18" charset="0"/>
                <a:cs typeface="Times New Roman" panose="02020603050405020304" pitchFamily="18" charset="0"/>
              </a:rPr>
              <a:t>Aslı</a:t>
            </a:r>
          </a:p>
          <a:p>
            <a:pPr algn="just">
              <a:buNone/>
            </a:pPr>
            <a:endParaRPr lang="tr-TR" altLang="en-US" sz="2000" b="1" dirty="0">
              <a:solidFill>
                <a:srgbClr val="086856"/>
              </a:solidFill>
              <a:latin typeface="Times New Roman" panose="02020603050405020304" pitchFamily="18" charset="0"/>
              <a:cs typeface="Times New Roman" panose="02020603050405020304" pitchFamily="18" charset="0"/>
            </a:endParaRPr>
          </a:p>
          <a:p>
            <a:pPr algn="just"/>
            <a:r>
              <a:rPr lang="tr-TR" altLang="en-US" sz="2000" b="1" dirty="0">
                <a:solidFill>
                  <a:srgbClr val="086856"/>
                </a:solidFill>
                <a:latin typeface="Times New Roman" panose="02020603050405020304" pitchFamily="18" charset="0"/>
                <a:cs typeface="Times New Roman" panose="02020603050405020304" pitchFamily="18" charset="0"/>
              </a:rPr>
              <a:t>Görevlendirmelerin birimimize </a:t>
            </a:r>
            <a:r>
              <a:rPr lang="tr-TR" altLang="en-US" sz="2000" b="1" dirty="0" smtClean="0">
                <a:solidFill>
                  <a:srgbClr val="086856"/>
                </a:solidFill>
                <a:latin typeface="Times New Roman" panose="02020603050405020304" pitchFamily="18" charset="0"/>
                <a:cs typeface="Times New Roman" panose="02020603050405020304" pitchFamily="18" charset="0"/>
              </a:rPr>
              <a:t>de EBYS üzerinden gönderilmesi gerekmektedir. Gönderilmemesi durumunda; ilgili EBYS yazısı, yararlanıcı tarafından Ofisimize e-posta ekinde gönderilir. (cuerasmusoutgoing@gmail.com</a:t>
            </a:r>
            <a:r>
              <a:rPr lang="tr-TR" altLang="en-US" sz="2000" b="1" dirty="0">
                <a:solidFill>
                  <a:srgbClr val="086856"/>
                </a:solidFill>
                <a:latin typeface="Times New Roman" panose="02020603050405020304" pitchFamily="18" charset="0"/>
                <a:cs typeface="Times New Roman" panose="02020603050405020304" pitchFamily="18" charset="0"/>
              </a:rPr>
              <a:t>)</a:t>
            </a:r>
          </a:p>
          <a:p>
            <a:endParaRPr lang="tr-TR" dirty="0"/>
          </a:p>
        </p:txBody>
      </p:sp>
      <p:pic>
        <p:nvPicPr>
          <p:cNvPr id="3" name="Resim 2"/>
          <p:cNvPicPr>
            <a:picLocks noChangeAspect="1"/>
          </p:cNvPicPr>
          <p:nvPr/>
        </p:nvPicPr>
        <p:blipFill>
          <a:blip r:embed="rId3"/>
          <a:stretch>
            <a:fillRect/>
          </a:stretch>
        </p:blipFill>
        <p:spPr>
          <a:xfrm>
            <a:off x="10829735" y="5326454"/>
            <a:ext cx="1362265" cy="990738"/>
          </a:xfrm>
          <a:prstGeom prst="rect">
            <a:avLst/>
          </a:prstGeom>
        </p:spPr>
      </p:pic>
    </p:spTree>
    <p:extLst>
      <p:ext uri="{BB962C8B-B14F-4D97-AF65-F5344CB8AC3E}">
        <p14:creationId xmlns:p14="http://schemas.microsoft.com/office/powerpoint/2010/main" val="2399166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1 Başlık"/>
          <p:cNvSpPr>
            <a:spLocks noGrp="1"/>
          </p:cNvSpPr>
          <p:nvPr>
            <p:ph type="title"/>
          </p:nvPr>
        </p:nvSpPr>
        <p:spPr>
          <a:xfrm>
            <a:off x="310635" y="101541"/>
            <a:ext cx="8298527" cy="683549"/>
          </a:xfrm>
        </p:spPr>
        <p:txBody>
          <a:bodyPr>
            <a:normAutofit/>
          </a:bodyPr>
          <a:lstStyle/>
          <a:p>
            <a:pPr eaLnBrk="1" hangingPunct="1"/>
            <a:r>
              <a:rPr lang="tr-TR" altLang="en-US" sz="3200" b="1" dirty="0" smtClean="0">
                <a:solidFill>
                  <a:srgbClr val="086856"/>
                </a:solidFill>
                <a:latin typeface="Times New Roman" panose="02020603050405020304" pitchFamily="18" charset="0"/>
                <a:cs typeface="Times New Roman" panose="02020603050405020304" pitchFamily="18" charset="0"/>
              </a:rPr>
              <a:t>2021/14 Sayılı Genelge</a:t>
            </a:r>
          </a:p>
        </p:txBody>
      </p:sp>
      <p:sp>
        <p:nvSpPr>
          <p:cNvPr id="13315" name="2 İçerik Yer Tutucusu"/>
          <p:cNvSpPr>
            <a:spLocks noGrp="1"/>
          </p:cNvSpPr>
          <p:nvPr>
            <p:ph idx="1"/>
          </p:nvPr>
        </p:nvSpPr>
        <p:spPr>
          <a:xfrm>
            <a:off x="215660" y="1121434"/>
            <a:ext cx="10344390" cy="4796287"/>
          </a:xfrm>
        </p:spPr>
        <p:txBody>
          <a:bodyPr anchor="ctr">
            <a:normAutofit/>
          </a:bodyPr>
          <a:lstStyle/>
          <a:p>
            <a:pPr algn="just">
              <a:defRPr/>
            </a:pPr>
            <a:r>
              <a:rPr lang="tr-TR" sz="2000" b="1" dirty="0">
                <a:solidFill>
                  <a:srgbClr val="086856"/>
                </a:solidFill>
                <a:latin typeface="Times New Roman" panose="02020603050405020304" pitchFamily="18" charset="0"/>
                <a:cs typeface="Times New Roman" panose="02020603050405020304" pitchFamily="18" charset="0"/>
              </a:rPr>
              <a:t>30.06.2021 tarih ve 31527 sayısı resmi gazetede yayınlanan 2021/14 sayılı «tasarruf tedbirleri Cumhurbaşkanlığı genelgesi» doğrultusunda görevlendirme kararında açıkça aşağıdaki ifade yer almalı ve birim/fakülte tarafından akademik büroya </a:t>
            </a:r>
            <a:r>
              <a:rPr lang="tr-TR" sz="2000" b="1" dirty="0" smtClean="0">
                <a:solidFill>
                  <a:srgbClr val="086856"/>
                </a:solidFill>
                <a:latin typeface="Times New Roman" panose="02020603050405020304" pitchFamily="18" charset="0"/>
                <a:cs typeface="Times New Roman" panose="02020603050405020304" pitchFamily="18" charset="0"/>
              </a:rPr>
              <a:t>gönderilmelidir:</a:t>
            </a:r>
          </a:p>
          <a:p>
            <a:pPr marL="0" indent="0" algn="just">
              <a:buNone/>
              <a:defRPr/>
            </a:pPr>
            <a:endParaRPr lang="tr-TR" sz="2400" b="1" dirty="0" smtClean="0">
              <a:solidFill>
                <a:srgbClr val="086856"/>
              </a:solidFill>
              <a:latin typeface="Times New Roman" panose="02020603050405020304" pitchFamily="18" charset="0"/>
              <a:cs typeface="Times New Roman" panose="02020603050405020304" pitchFamily="18" charset="0"/>
            </a:endParaRPr>
          </a:p>
          <a:p>
            <a:pPr marL="0" indent="0" algn="just">
              <a:buNone/>
              <a:defRPr/>
            </a:pPr>
            <a:r>
              <a:rPr lang="tr-TR" sz="2400" b="1" dirty="0" smtClean="0">
                <a:solidFill>
                  <a:srgbClr val="086856"/>
                </a:solidFill>
                <a:latin typeface="Times New Roman" panose="02020603050405020304" pitchFamily="18" charset="0"/>
                <a:cs typeface="Times New Roman" panose="02020603050405020304" pitchFamily="18" charset="0"/>
              </a:rPr>
              <a:t>  </a:t>
            </a:r>
            <a:r>
              <a:rPr lang="tr-TR" sz="2400" b="1" dirty="0" smtClean="0">
                <a:solidFill>
                  <a:srgbClr val="FF0000"/>
                </a:solidFill>
                <a:latin typeface="Times New Roman" panose="02020603050405020304" pitchFamily="18" charset="0"/>
                <a:cs typeface="Times New Roman" panose="02020603050405020304" pitchFamily="18" charset="0"/>
              </a:rPr>
              <a:t>‘</a:t>
            </a:r>
            <a:r>
              <a:rPr lang="tr-TR" sz="2400" b="1" dirty="0" smtClean="0">
                <a:solidFill>
                  <a:srgbClr val="086856"/>
                </a:solidFill>
                <a:latin typeface="Times New Roman" panose="02020603050405020304" pitchFamily="18" charset="0"/>
                <a:cs typeface="Times New Roman" panose="02020603050405020304" pitchFamily="18" charset="0"/>
              </a:rPr>
              <a:t> </a:t>
            </a:r>
            <a:r>
              <a:rPr lang="tr-TR" sz="2400" b="1" i="1" dirty="0" smtClean="0">
                <a:solidFill>
                  <a:srgbClr val="FF0000"/>
                </a:solidFill>
                <a:latin typeface="Times New Roman" panose="02020603050405020304" pitchFamily="18" charset="0"/>
                <a:cs typeface="Times New Roman" panose="02020603050405020304" pitchFamily="18" charset="0"/>
              </a:rPr>
              <a:t>30.06.2021 </a:t>
            </a:r>
            <a:r>
              <a:rPr lang="tr-TR" sz="2400" b="1" i="1" dirty="0">
                <a:solidFill>
                  <a:srgbClr val="FF0000"/>
                </a:solidFill>
                <a:latin typeface="Times New Roman" panose="02020603050405020304" pitchFamily="18" charset="0"/>
                <a:cs typeface="Times New Roman" panose="02020603050405020304" pitchFamily="18" charset="0"/>
              </a:rPr>
              <a:t>tarih ve 31527 sayısı resmi gazetede </a:t>
            </a:r>
            <a:r>
              <a:rPr lang="tr-TR" sz="2400" b="1" i="1" dirty="0" smtClean="0">
                <a:solidFill>
                  <a:srgbClr val="FF0000"/>
                </a:solidFill>
                <a:latin typeface="Times New Roman" panose="02020603050405020304" pitchFamily="18" charset="0"/>
                <a:cs typeface="Times New Roman" panose="02020603050405020304" pitchFamily="18" charset="0"/>
              </a:rPr>
              <a:t>yayınlanan, </a:t>
            </a:r>
            <a:r>
              <a:rPr lang="tr-TR" sz="2400" b="1" i="1" u="sng" dirty="0">
                <a:solidFill>
                  <a:srgbClr val="FF0000"/>
                </a:solidFill>
                <a:latin typeface="Times New Roman" panose="02020603050405020304" pitchFamily="18" charset="0"/>
                <a:cs typeface="Times New Roman" panose="02020603050405020304" pitchFamily="18" charset="0"/>
              </a:rPr>
              <a:t>2021/14 </a:t>
            </a:r>
            <a:r>
              <a:rPr lang="tr-TR" sz="2400" b="1" i="1" u="sng" dirty="0" smtClean="0">
                <a:solidFill>
                  <a:srgbClr val="FF0000"/>
                </a:solidFill>
                <a:latin typeface="Times New Roman" panose="02020603050405020304" pitchFamily="18" charset="0"/>
                <a:cs typeface="Times New Roman" panose="02020603050405020304" pitchFamily="18" charset="0"/>
              </a:rPr>
              <a:t>sayılı   «</a:t>
            </a:r>
            <a:r>
              <a:rPr lang="tr-TR" sz="2400" b="1" i="1" u="sng" dirty="0">
                <a:solidFill>
                  <a:srgbClr val="FF0000"/>
                </a:solidFill>
                <a:latin typeface="Times New Roman" panose="02020603050405020304" pitchFamily="18" charset="0"/>
                <a:cs typeface="Times New Roman" panose="02020603050405020304" pitchFamily="18" charset="0"/>
              </a:rPr>
              <a:t>tasarruf tedbirleri Cumhurbaşkanlığı genelgesi» </a:t>
            </a:r>
            <a:r>
              <a:rPr lang="tr-TR" sz="2400" b="1" i="1" u="sng" dirty="0" smtClean="0">
                <a:solidFill>
                  <a:srgbClr val="FF0000"/>
                </a:solidFill>
                <a:latin typeface="Times New Roman" panose="02020603050405020304" pitchFamily="18" charset="0"/>
                <a:cs typeface="Times New Roman" panose="02020603050405020304" pitchFamily="18" charset="0"/>
              </a:rPr>
              <a:t>doğrultusunda,</a:t>
            </a:r>
            <a:r>
              <a:rPr lang="tr-TR" sz="2400" b="1" i="1" dirty="0" smtClean="0">
                <a:solidFill>
                  <a:srgbClr val="FF0000"/>
                </a:solidFill>
                <a:latin typeface="Times New Roman" panose="02020603050405020304" pitchFamily="18" charset="0"/>
                <a:cs typeface="Times New Roman" panose="02020603050405020304" pitchFamily="18" charset="0"/>
              </a:rPr>
              <a:t> </a:t>
            </a:r>
            <a:r>
              <a:rPr lang="tr-TR" sz="2400" b="1" i="1" dirty="0">
                <a:solidFill>
                  <a:srgbClr val="FF0000"/>
                </a:solidFill>
                <a:latin typeface="Times New Roman" panose="02020603050405020304" pitchFamily="18" charset="0"/>
                <a:cs typeface="Times New Roman" panose="02020603050405020304" pitchFamily="18" charset="0"/>
              </a:rPr>
              <a:t>adı </a:t>
            </a:r>
            <a:r>
              <a:rPr lang="tr-TR" sz="2400" b="1" i="1" dirty="0" smtClean="0">
                <a:solidFill>
                  <a:srgbClr val="FF0000"/>
                </a:solidFill>
                <a:latin typeface="Times New Roman" panose="02020603050405020304" pitchFamily="18" charset="0"/>
                <a:cs typeface="Times New Roman" panose="02020603050405020304" pitchFamily="18" charset="0"/>
              </a:rPr>
              <a:t>geçen </a:t>
            </a:r>
            <a:r>
              <a:rPr lang="tr-TR" sz="2400" b="1" i="1" dirty="0">
                <a:solidFill>
                  <a:srgbClr val="FF0000"/>
                </a:solidFill>
                <a:latin typeface="Times New Roman" panose="02020603050405020304" pitchFamily="18" charset="0"/>
                <a:cs typeface="Times New Roman" panose="02020603050405020304" pitchFamily="18" charset="0"/>
              </a:rPr>
              <a:t>öğretim görevlisinin </a:t>
            </a:r>
            <a:r>
              <a:rPr lang="tr-TR" sz="2400" b="1" i="1" u="sng" dirty="0">
                <a:solidFill>
                  <a:srgbClr val="FF0000"/>
                </a:solidFill>
                <a:latin typeface="Times New Roman" panose="02020603050405020304" pitchFamily="18" charset="0"/>
                <a:cs typeface="Times New Roman" panose="02020603050405020304" pitchFamily="18" charset="0"/>
              </a:rPr>
              <a:t>görevlendirme sonucuna ilişkin rapor</a:t>
            </a:r>
            <a:r>
              <a:rPr lang="tr-TR" sz="2400" b="1" i="1" dirty="0">
                <a:solidFill>
                  <a:srgbClr val="FF0000"/>
                </a:solidFill>
                <a:latin typeface="Times New Roman" panose="02020603050405020304" pitchFamily="18" charset="0"/>
                <a:cs typeface="Times New Roman" panose="02020603050405020304" pitchFamily="18" charset="0"/>
              </a:rPr>
              <a:t>un Cumhurbaşkanlığına iletilmek üzere görevlendirme bitimi tarihinden itibaren 1 hafta içerisinde dekanlığa gönderilmesi hususunda gereğini rica ederim</a:t>
            </a:r>
            <a:r>
              <a:rPr lang="tr-TR" sz="2400" b="1" i="1" dirty="0" smtClean="0">
                <a:solidFill>
                  <a:srgbClr val="FF0000"/>
                </a:solidFill>
                <a:latin typeface="Times New Roman" panose="02020603050405020304" pitchFamily="18" charset="0"/>
                <a:cs typeface="Times New Roman" panose="02020603050405020304" pitchFamily="18" charset="0"/>
              </a:rPr>
              <a:t>.</a:t>
            </a:r>
            <a:r>
              <a:rPr lang="tr-TR" sz="2400" b="1" dirty="0" smtClean="0">
                <a:solidFill>
                  <a:srgbClr val="FF0000"/>
                </a:solidFill>
                <a:latin typeface="Times New Roman" panose="02020603050405020304" pitchFamily="18" charset="0"/>
                <a:cs typeface="Times New Roman" panose="02020603050405020304" pitchFamily="18" charset="0"/>
              </a:rPr>
              <a:t>’</a:t>
            </a:r>
            <a:endParaRPr lang="tr-TR" sz="2400" b="1" dirty="0">
              <a:solidFill>
                <a:srgbClr val="FF0000"/>
              </a:solidFill>
              <a:latin typeface="Times New Roman" panose="02020603050405020304" pitchFamily="18" charset="0"/>
              <a:cs typeface="Times New Roman" panose="02020603050405020304" pitchFamily="18" charset="0"/>
            </a:endParaRPr>
          </a:p>
        </p:txBody>
      </p:sp>
      <p:pic>
        <p:nvPicPr>
          <p:cNvPr id="5" name="Picture 2" descr="C:\Users\ülkü\Desktop\128156_Logo_Erasmus___60ko.jpg"/>
          <p:cNvPicPr>
            <a:picLocks noChangeAspect="1" noChangeArrowheads="1"/>
          </p:cNvPicPr>
          <p:nvPr/>
        </p:nvPicPr>
        <p:blipFill>
          <a:blip r:embed="rId2" cstate="print">
            <a:lum bright="66000" contrast="-60000"/>
            <a:extLst>
              <a:ext uri="{28A0092B-C50C-407E-A947-70E740481C1C}">
                <a14:useLocalDpi xmlns:a14="http://schemas.microsoft.com/office/drawing/2010/main" val="0"/>
              </a:ext>
            </a:extLst>
          </a:blip>
          <a:srcRect/>
          <a:stretch>
            <a:fillRect/>
          </a:stretch>
        </p:blipFill>
        <p:spPr bwMode="auto">
          <a:xfrm>
            <a:off x="8793538" y="22847"/>
            <a:ext cx="2944252" cy="840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Resim 1"/>
          <p:cNvPicPr>
            <a:picLocks noChangeAspect="1"/>
          </p:cNvPicPr>
          <p:nvPr/>
        </p:nvPicPr>
        <p:blipFill>
          <a:blip r:embed="rId3"/>
          <a:stretch>
            <a:fillRect/>
          </a:stretch>
        </p:blipFill>
        <p:spPr>
          <a:xfrm>
            <a:off x="10829735" y="5326453"/>
            <a:ext cx="1362265" cy="990738"/>
          </a:xfrm>
          <a:prstGeom prst="rect">
            <a:avLst/>
          </a:prstGeom>
        </p:spPr>
      </p:pic>
    </p:spTree>
    <p:extLst>
      <p:ext uri="{BB962C8B-B14F-4D97-AF65-F5344CB8AC3E}">
        <p14:creationId xmlns:p14="http://schemas.microsoft.com/office/powerpoint/2010/main" val="3647499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1 Başlık"/>
          <p:cNvSpPr>
            <a:spLocks noGrp="1"/>
          </p:cNvSpPr>
          <p:nvPr>
            <p:ph type="title"/>
          </p:nvPr>
        </p:nvSpPr>
        <p:spPr>
          <a:xfrm>
            <a:off x="415006" y="0"/>
            <a:ext cx="8125146" cy="729753"/>
          </a:xfrm>
        </p:spPr>
        <p:txBody>
          <a:bodyPr>
            <a:normAutofit/>
          </a:bodyPr>
          <a:lstStyle/>
          <a:p>
            <a:pPr eaLnBrk="1" hangingPunct="1"/>
            <a:r>
              <a:rPr lang="tr-TR" altLang="en-US" sz="2800" b="1" dirty="0" smtClean="0">
                <a:solidFill>
                  <a:srgbClr val="086856"/>
                </a:solidFill>
                <a:latin typeface="Times New Roman" panose="02020603050405020304" pitchFamily="18" charset="0"/>
                <a:cs typeface="Times New Roman" panose="02020603050405020304" pitchFamily="18" charset="0"/>
              </a:rPr>
              <a:t>Görevlendirme Yazısı Örneği</a:t>
            </a:r>
          </a:p>
        </p:txBody>
      </p:sp>
      <p:sp>
        <p:nvSpPr>
          <p:cNvPr id="16388" name="2 İçerik Yer Tutucusu"/>
          <p:cNvSpPr>
            <a:spLocks noGrp="1"/>
          </p:cNvSpPr>
          <p:nvPr>
            <p:ph idx="1"/>
          </p:nvPr>
        </p:nvSpPr>
        <p:spPr>
          <a:xfrm>
            <a:off x="752030" y="1068224"/>
            <a:ext cx="10203678" cy="4563455"/>
          </a:xfrm>
        </p:spPr>
        <p:txBody>
          <a:bodyPr anchor="ctr">
            <a:normAutofit lnSpcReduction="10000"/>
          </a:bodyPr>
          <a:lstStyle/>
          <a:p>
            <a:pPr marL="0" lvl="1" indent="0" algn="ctr">
              <a:lnSpc>
                <a:spcPct val="100000"/>
              </a:lnSpc>
              <a:spcBef>
                <a:spcPts val="0"/>
              </a:spcBef>
              <a:buNone/>
              <a:tabLst>
                <a:tab pos="8878888" algn="l"/>
              </a:tabLst>
            </a:pPr>
            <a:r>
              <a:rPr lang="tr-TR" altLang="en-US" sz="2000" b="1" dirty="0" smtClean="0">
                <a:solidFill>
                  <a:srgbClr val="086856"/>
                </a:solidFill>
                <a:latin typeface="Times New Roman" panose="02020603050405020304" pitchFamily="18" charset="0"/>
                <a:cs typeface="Times New Roman" panose="02020603050405020304" pitchFamily="18" charset="0"/>
              </a:rPr>
              <a:t>Çukurova Üniversitesi ……….. Fakültesi,</a:t>
            </a:r>
          </a:p>
          <a:p>
            <a:pPr marL="0" lvl="1" indent="0" algn="ctr">
              <a:lnSpc>
                <a:spcPct val="100000"/>
              </a:lnSpc>
              <a:spcBef>
                <a:spcPts val="0"/>
              </a:spcBef>
              <a:buNone/>
              <a:tabLst>
                <a:tab pos="8878888" algn="l"/>
              </a:tabLst>
            </a:pPr>
            <a:r>
              <a:rPr lang="tr-TR" altLang="en-US" sz="2000" b="1" dirty="0" smtClean="0">
                <a:solidFill>
                  <a:srgbClr val="086856"/>
                </a:solidFill>
                <a:latin typeface="Times New Roman" panose="02020603050405020304" pitchFamily="18" charset="0"/>
                <a:cs typeface="Times New Roman" panose="02020603050405020304" pitchFamily="18" charset="0"/>
              </a:rPr>
              <a:t>……….. ABD Başkanlığına,</a:t>
            </a:r>
          </a:p>
          <a:p>
            <a:pPr marL="0" lvl="1" indent="0" algn="just">
              <a:lnSpc>
                <a:spcPct val="100000"/>
              </a:lnSpc>
              <a:spcBef>
                <a:spcPts val="0"/>
              </a:spcBef>
              <a:buNone/>
              <a:tabLst>
                <a:tab pos="8878888" algn="l"/>
              </a:tabLst>
            </a:pPr>
            <a:endParaRPr lang="tr-TR" altLang="en-US" sz="2000" b="1" dirty="0">
              <a:solidFill>
                <a:srgbClr val="086856"/>
              </a:solidFill>
              <a:latin typeface="Times New Roman" panose="02020603050405020304" pitchFamily="18" charset="0"/>
              <a:cs typeface="Times New Roman" panose="02020603050405020304" pitchFamily="18" charset="0"/>
            </a:endParaRPr>
          </a:p>
          <a:p>
            <a:pPr marL="0" lvl="1" indent="0" algn="just">
              <a:lnSpc>
                <a:spcPct val="100000"/>
              </a:lnSpc>
              <a:spcBef>
                <a:spcPts val="0"/>
              </a:spcBef>
              <a:buNone/>
              <a:tabLst>
                <a:tab pos="8878888" algn="l"/>
              </a:tabLst>
            </a:pPr>
            <a:r>
              <a:rPr lang="tr-TR" altLang="en-US" sz="2000" b="1" dirty="0" err="1" smtClean="0">
                <a:solidFill>
                  <a:srgbClr val="086856"/>
                </a:solidFill>
                <a:latin typeface="Times New Roman" panose="02020603050405020304" pitchFamily="18" charset="0"/>
                <a:cs typeface="Times New Roman" panose="02020603050405020304" pitchFamily="18" charset="0"/>
              </a:rPr>
              <a:t>Erasmus</a:t>
            </a:r>
            <a:r>
              <a:rPr lang="tr-TR" altLang="en-US" sz="2000" b="1" dirty="0">
                <a:solidFill>
                  <a:srgbClr val="086856"/>
                </a:solidFill>
                <a:latin typeface="Times New Roman" panose="02020603050405020304" pitchFamily="18" charset="0"/>
                <a:cs typeface="Times New Roman" panose="02020603050405020304" pitchFamily="18" charset="0"/>
              </a:rPr>
              <a:t>+ personel </a:t>
            </a:r>
            <a:r>
              <a:rPr lang="tr-TR" altLang="en-US" sz="2000" b="1">
                <a:solidFill>
                  <a:srgbClr val="086856"/>
                </a:solidFill>
                <a:latin typeface="Times New Roman" panose="02020603050405020304" pitchFamily="18" charset="0"/>
                <a:cs typeface="Times New Roman" panose="02020603050405020304" pitchFamily="18" charset="0"/>
              </a:rPr>
              <a:t>ders </a:t>
            </a:r>
            <a:r>
              <a:rPr lang="tr-TR" altLang="en-US" sz="2000" b="1" smtClean="0">
                <a:solidFill>
                  <a:srgbClr val="086856"/>
                </a:solidFill>
                <a:latin typeface="Times New Roman" panose="02020603050405020304" pitchFamily="18" charset="0"/>
                <a:cs typeface="Times New Roman" panose="02020603050405020304" pitchFamily="18" charset="0"/>
              </a:rPr>
              <a:t>verme/eğitim alma </a:t>
            </a:r>
            <a:r>
              <a:rPr lang="tr-TR" altLang="en-US" sz="2000" b="1" dirty="0">
                <a:solidFill>
                  <a:srgbClr val="086856"/>
                </a:solidFill>
                <a:latin typeface="Times New Roman" panose="02020603050405020304" pitchFamily="18" charset="0"/>
                <a:cs typeface="Times New Roman" panose="02020603050405020304" pitchFamily="18" charset="0"/>
              </a:rPr>
              <a:t>hareketliliği kapsamında </a:t>
            </a:r>
            <a:r>
              <a:rPr lang="tr-TR" altLang="en-US" sz="2000" b="1" dirty="0" smtClean="0">
                <a:solidFill>
                  <a:srgbClr val="086856"/>
                </a:solidFill>
                <a:latin typeface="Times New Roman" panose="02020603050405020304" pitchFamily="18" charset="0"/>
                <a:cs typeface="Times New Roman" panose="02020603050405020304" pitchFamily="18" charset="0"/>
              </a:rPr>
              <a:t>…………. (ülke), ………….. üniversitesinde/kurumunda, 18-22 </a:t>
            </a:r>
            <a:r>
              <a:rPr lang="tr-TR" altLang="en-US" sz="2000" b="1" dirty="0">
                <a:solidFill>
                  <a:srgbClr val="086856"/>
                </a:solidFill>
                <a:latin typeface="Times New Roman" panose="02020603050405020304" pitchFamily="18" charset="0"/>
                <a:cs typeface="Times New Roman" panose="02020603050405020304" pitchFamily="18" charset="0"/>
              </a:rPr>
              <a:t>E</a:t>
            </a:r>
            <a:r>
              <a:rPr lang="tr-TR" altLang="en-US" sz="2000" b="1" dirty="0" smtClean="0">
                <a:solidFill>
                  <a:srgbClr val="086856"/>
                </a:solidFill>
                <a:latin typeface="Times New Roman" panose="02020603050405020304" pitchFamily="18" charset="0"/>
                <a:cs typeface="Times New Roman" panose="02020603050405020304" pitchFamily="18" charset="0"/>
              </a:rPr>
              <a:t>ylül 2023 tarih aralığında </a:t>
            </a:r>
            <a:r>
              <a:rPr lang="tr-TR" altLang="en-US" sz="2000" b="1" dirty="0">
                <a:solidFill>
                  <a:srgbClr val="086856"/>
                </a:solidFill>
                <a:latin typeface="Times New Roman" panose="02020603050405020304" pitchFamily="18" charset="0"/>
                <a:cs typeface="Times New Roman" panose="02020603050405020304" pitchFamily="18" charset="0"/>
              </a:rPr>
              <a:t>ders </a:t>
            </a:r>
            <a:r>
              <a:rPr lang="tr-TR" altLang="en-US" sz="2000" b="1" dirty="0" smtClean="0">
                <a:solidFill>
                  <a:srgbClr val="086856"/>
                </a:solidFill>
                <a:latin typeface="Times New Roman" panose="02020603050405020304" pitchFamily="18" charset="0"/>
                <a:cs typeface="Times New Roman" panose="02020603050405020304" pitchFamily="18" charset="0"/>
              </a:rPr>
              <a:t>vereceğimden/eğitim alacağımdan, yolluğu </a:t>
            </a:r>
            <a:r>
              <a:rPr lang="tr-TR" altLang="en-US" sz="2000" b="1" dirty="0">
                <a:solidFill>
                  <a:srgbClr val="086856"/>
                </a:solidFill>
                <a:latin typeface="Times New Roman" panose="02020603050405020304" pitchFamily="18" charset="0"/>
                <a:cs typeface="Times New Roman" panose="02020603050405020304" pitchFamily="18" charset="0"/>
              </a:rPr>
              <a:t>ve gündeliği </a:t>
            </a:r>
            <a:r>
              <a:rPr lang="tr-TR" altLang="en-US" sz="2000" b="1" dirty="0" err="1">
                <a:solidFill>
                  <a:srgbClr val="086856"/>
                </a:solidFill>
                <a:latin typeface="Times New Roman" panose="02020603050405020304" pitchFamily="18" charset="0"/>
                <a:cs typeface="Times New Roman" panose="02020603050405020304" pitchFamily="18" charset="0"/>
              </a:rPr>
              <a:t>Erasmus</a:t>
            </a:r>
            <a:r>
              <a:rPr lang="tr-TR" altLang="en-US" sz="2000" b="1" dirty="0">
                <a:solidFill>
                  <a:srgbClr val="086856"/>
                </a:solidFill>
                <a:latin typeface="Times New Roman" panose="02020603050405020304" pitchFamily="18" charset="0"/>
                <a:cs typeface="Times New Roman" panose="02020603050405020304" pitchFamily="18" charset="0"/>
              </a:rPr>
              <a:t> Personel Hareketliliği </a:t>
            </a:r>
            <a:r>
              <a:rPr lang="tr-TR" altLang="en-US" sz="2000" b="1" dirty="0" smtClean="0">
                <a:solidFill>
                  <a:srgbClr val="086856"/>
                </a:solidFill>
                <a:latin typeface="Times New Roman" panose="02020603050405020304" pitchFamily="18" charset="0"/>
                <a:cs typeface="Times New Roman" panose="02020603050405020304" pitchFamily="18" charset="0"/>
              </a:rPr>
              <a:t>bütçesinden karşılanmak </a:t>
            </a:r>
            <a:r>
              <a:rPr lang="tr-TR" altLang="en-US" sz="2000" b="1" dirty="0">
                <a:solidFill>
                  <a:srgbClr val="086856"/>
                </a:solidFill>
                <a:latin typeface="Times New Roman" panose="02020603050405020304" pitchFamily="18" charset="0"/>
                <a:cs typeface="Times New Roman" panose="02020603050405020304" pitchFamily="18" charset="0"/>
              </a:rPr>
              <a:t>üzere; 2021/14 sayılı Cumhurbaşkanlığı Tasarruf Tedbirleri Genelgesi </a:t>
            </a:r>
            <a:r>
              <a:rPr lang="tr-TR" altLang="en-US" sz="2000" b="1" dirty="0" smtClean="0">
                <a:solidFill>
                  <a:srgbClr val="086856"/>
                </a:solidFill>
                <a:latin typeface="Times New Roman" panose="02020603050405020304" pitchFamily="18" charset="0"/>
                <a:cs typeface="Times New Roman" panose="02020603050405020304" pitchFamily="18" charset="0"/>
              </a:rPr>
              <a:t>ve 2547 sayılı kanunun 39. maddesi kapsamında zorunlu olduğu </a:t>
            </a:r>
            <a:r>
              <a:rPr lang="tr-TR" altLang="en-US" sz="2000" b="1" dirty="0">
                <a:solidFill>
                  <a:srgbClr val="086856"/>
                </a:solidFill>
                <a:latin typeface="Times New Roman" panose="02020603050405020304" pitchFamily="18" charset="0"/>
                <a:cs typeface="Times New Roman" panose="02020603050405020304" pitchFamily="18" charset="0"/>
              </a:rPr>
              <a:t>maddesi </a:t>
            </a:r>
            <a:r>
              <a:rPr lang="tr-TR" altLang="en-US" sz="2000" b="1" dirty="0" smtClean="0">
                <a:solidFill>
                  <a:srgbClr val="086856"/>
                </a:solidFill>
                <a:latin typeface="Times New Roman" panose="02020603050405020304" pitchFamily="18" charset="0"/>
                <a:cs typeface="Times New Roman" panose="02020603050405020304" pitchFamily="18" charset="0"/>
              </a:rPr>
              <a:t>gereğince, yol hariç beş (5) gün süreyle </a:t>
            </a:r>
            <a:r>
              <a:rPr lang="tr-TR" altLang="en-US" sz="2000" b="1" dirty="0">
                <a:solidFill>
                  <a:srgbClr val="086856"/>
                </a:solidFill>
                <a:latin typeface="Times New Roman" panose="02020603050405020304" pitchFamily="18" charset="0"/>
                <a:cs typeface="Times New Roman" panose="02020603050405020304" pitchFamily="18" charset="0"/>
              </a:rPr>
              <a:t>görevlendirilmem konusunda gereğini arz ederim</a:t>
            </a:r>
            <a:r>
              <a:rPr lang="tr-TR" altLang="en-US" sz="2000" b="1" dirty="0" smtClean="0">
                <a:solidFill>
                  <a:srgbClr val="086856"/>
                </a:solidFill>
                <a:latin typeface="Times New Roman" panose="02020603050405020304" pitchFamily="18" charset="0"/>
                <a:cs typeface="Times New Roman" panose="02020603050405020304" pitchFamily="18" charset="0"/>
              </a:rPr>
              <a:t>. 10.01.2023</a:t>
            </a:r>
          </a:p>
          <a:p>
            <a:pPr marL="0" lvl="1" indent="0" algn="just">
              <a:lnSpc>
                <a:spcPct val="100000"/>
              </a:lnSpc>
              <a:spcBef>
                <a:spcPts val="0"/>
              </a:spcBef>
              <a:buNone/>
              <a:tabLst>
                <a:tab pos="8878888" algn="l"/>
              </a:tabLst>
            </a:pPr>
            <a:endParaRPr lang="tr-TR" altLang="en-US" sz="2000" b="1" dirty="0">
              <a:solidFill>
                <a:srgbClr val="086856"/>
              </a:solidFill>
              <a:latin typeface="Times New Roman" panose="02020603050405020304" pitchFamily="18" charset="0"/>
              <a:cs typeface="Times New Roman" panose="02020603050405020304" pitchFamily="18" charset="0"/>
            </a:endParaRPr>
          </a:p>
          <a:p>
            <a:pPr marL="0" lvl="1" indent="0" algn="just">
              <a:lnSpc>
                <a:spcPct val="100000"/>
              </a:lnSpc>
              <a:spcBef>
                <a:spcPts val="0"/>
              </a:spcBef>
              <a:buNone/>
              <a:tabLst>
                <a:tab pos="8878888" algn="l"/>
              </a:tabLst>
            </a:pPr>
            <a:r>
              <a:rPr lang="tr-TR" altLang="en-US" sz="2000" b="1" dirty="0" smtClean="0">
                <a:solidFill>
                  <a:srgbClr val="086856"/>
                </a:solidFill>
                <a:latin typeface="Times New Roman" panose="02020603050405020304" pitchFamily="18" charset="0"/>
                <a:cs typeface="Times New Roman" panose="02020603050405020304" pitchFamily="18" charset="0"/>
              </a:rPr>
              <a:t>                                                                                                                  Adı – Soyadı</a:t>
            </a:r>
          </a:p>
          <a:p>
            <a:pPr marL="0" lvl="1" indent="0" algn="just">
              <a:lnSpc>
                <a:spcPct val="100000"/>
              </a:lnSpc>
              <a:spcBef>
                <a:spcPts val="0"/>
              </a:spcBef>
              <a:buNone/>
              <a:tabLst>
                <a:tab pos="8878888" algn="l"/>
              </a:tabLst>
            </a:pPr>
            <a:r>
              <a:rPr lang="tr-TR" altLang="en-US" sz="2000" b="1" dirty="0">
                <a:solidFill>
                  <a:srgbClr val="086856"/>
                </a:solidFill>
                <a:latin typeface="Times New Roman" panose="02020603050405020304" pitchFamily="18" charset="0"/>
                <a:cs typeface="Times New Roman" panose="02020603050405020304" pitchFamily="18" charset="0"/>
              </a:rPr>
              <a:t> </a:t>
            </a:r>
            <a:r>
              <a:rPr lang="tr-TR" altLang="en-US" sz="2000" b="1" dirty="0" smtClean="0">
                <a:solidFill>
                  <a:srgbClr val="086856"/>
                </a:solidFill>
                <a:latin typeface="Times New Roman" panose="02020603050405020304" pitchFamily="18" charset="0"/>
                <a:cs typeface="Times New Roman" panose="02020603050405020304" pitchFamily="18" charset="0"/>
              </a:rPr>
              <a:t>                                                                                                                       İmza</a:t>
            </a:r>
          </a:p>
          <a:p>
            <a:pPr marL="0" lvl="1" indent="0" algn="just">
              <a:lnSpc>
                <a:spcPct val="100000"/>
              </a:lnSpc>
              <a:spcBef>
                <a:spcPts val="0"/>
              </a:spcBef>
              <a:buNone/>
              <a:tabLst>
                <a:tab pos="8878888" algn="l"/>
              </a:tabLst>
            </a:pPr>
            <a:endParaRPr lang="tr-TR" altLang="en-US" sz="2000" b="1" dirty="0">
              <a:solidFill>
                <a:srgbClr val="086856"/>
              </a:solidFill>
              <a:latin typeface="Times New Roman" panose="02020603050405020304" pitchFamily="18" charset="0"/>
              <a:cs typeface="Times New Roman" panose="02020603050405020304" pitchFamily="18" charset="0"/>
            </a:endParaRPr>
          </a:p>
          <a:p>
            <a:pPr marL="0" lvl="1" indent="0" algn="just">
              <a:lnSpc>
                <a:spcPct val="100000"/>
              </a:lnSpc>
              <a:spcBef>
                <a:spcPts val="0"/>
              </a:spcBef>
              <a:buNone/>
              <a:tabLst>
                <a:tab pos="8878888" algn="l"/>
              </a:tabLst>
            </a:pPr>
            <a:r>
              <a:rPr lang="tr-TR" altLang="en-US" sz="2000" b="1" dirty="0" smtClean="0">
                <a:solidFill>
                  <a:srgbClr val="086856"/>
                </a:solidFill>
                <a:latin typeface="Times New Roman" panose="02020603050405020304" pitchFamily="18" charset="0"/>
                <a:cs typeface="Times New Roman" panose="02020603050405020304" pitchFamily="18" charset="0"/>
              </a:rPr>
              <a:t>Ek: 1 Adet Davet Mektubu</a:t>
            </a:r>
          </a:p>
        </p:txBody>
      </p:sp>
      <p:pic>
        <p:nvPicPr>
          <p:cNvPr id="5" name="Picture 2" descr="C:\Users\ülkü\Desktop\128156_Logo_Erasmus___60ko.jpg"/>
          <p:cNvPicPr>
            <a:picLocks noChangeAspect="1" noChangeArrowheads="1"/>
          </p:cNvPicPr>
          <p:nvPr/>
        </p:nvPicPr>
        <p:blipFill>
          <a:blip r:embed="rId2" cstate="print">
            <a:lum bright="66000" contrast="-60000"/>
            <a:extLst>
              <a:ext uri="{28A0092B-C50C-407E-A947-70E740481C1C}">
                <a14:useLocalDpi xmlns:a14="http://schemas.microsoft.com/office/drawing/2010/main" val="0"/>
              </a:ext>
            </a:extLst>
          </a:blip>
          <a:srcRect/>
          <a:stretch>
            <a:fillRect/>
          </a:stretch>
        </p:blipFill>
        <p:spPr bwMode="auto">
          <a:xfrm>
            <a:off x="8793538" y="22847"/>
            <a:ext cx="2944252" cy="840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Resim 1"/>
          <p:cNvPicPr>
            <a:picLocks noChangeAspect="1"/>
          </p:cNvPicPr>
          <p:nvPr/>
        </p:nvPicPr>
        <p:blipFill>
          <a:blip r:embed="rId3"/>
          <a:stretch>
            <a:fillRect/>
          </a:stretch>
        </p:blipFill>
        <p:spPr>
          <a:xfrm>
            <a:off x="10829735" y="5340748"/>
            <a:ext cx="1362265" cy="990738"/>
          </a:xfrm>
          <a:prstGeom prst="rect">
            <a:avLst/>
          </a:prstGeom>
        </p:spPr>
      </p:pic>
    </p:spTree>
    <p:extLst>
      <p:ext uri="{BB962C8B-B14F-4D97-AF65-F5344CB8AC3E}">
        <p14:creationId xmlns:p14="http://schemas.microsoft.com/office/powerpoint/2010/main" val="82496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p:cNvSpPr>
            <a:spLocks noGrp="1"/>
          </p:cNvSpPr>
          <p:nvPr>
            <p:ph idx="1"/>
          </p:nvPr>
        </p:nvSpPr>
        <p:spPr>
          <a:xfrm>
            <a:off x="299814" y="931493"/>
            <a:ext cx="11420883" cy="5400654"/>
          </a:xfrm>
        </p:spPr>
        <p:txBody>
          <a:bodyPr>
            <a:normAutofit/>
          </a:bodyPr>
          <a:lstStyle/>
          <a:p>
            <a:pPr algn="just">
              <a:lnSpc>
                <a:spcPct val="100000"/>
              </a:lnSpc>
              <a:spcBef>
                <a:spcPts val="0"/>
              </a:spcBef>
            </a:pPr>
            <a:r>
              <a:rPr lang="tr-TR" b="1" dirty="0">
                <a:solidFill>
                  <a:srgbClr val="086856"/>
                </a:solidFill>
                <a:latin typeface="Times New Roman" panose="02020603050405020304" pitchFamily="18" charset="0"/>
                <a:cs typeface="Times New Roman" panose="02020603050405020304" pitchFamily="18" charset="0"/>
              </a:rPr>
              <a:t>Pasaport ve </a:t>
            </a:r>
            <a:r>
              <a:rPr lang="tr-TR" b="1" dirty="0" smtClean="0">
                <a:solidFill>
                  <a:srgbClr val="086856"/>
                </a:solidFill>
                <a:latin typeface="Times New Roman" panose="02020603050405020304" pitchFamily="18" charset="0"/>
                <a:cs typeface="Times New Roman" panose="02020603050405020304" pitchFamily="18" charset="0"/>
              </a:rPr>
              <a:t>Vize</a:t>
            </a:r>
          </a:p>
          <a:p>
            <a:pPr marL="0" indent="0" algn="just">
              <a:lnSpc>
                <a:spcPct val="100000"/>
              </a:lnSpc>
              <a:spcBef>
                <a:spcPts val="0"/>
              </a:spcBef>
              <a:buNone/>
            </a:pPr>
            <a:r>
              <a:rPr lang="tr-TR" sz="2400" b="1" dirty="0" smtClean="0">
                <a:solidFill>
                  <a:srgbClr val="086856"/>
                </a:solidFill>
                <a:latin typeface="Times New Roman" panose="02020603050405020304" pitchFamily="18" charset="0"/>
                <a:cs typeface="Times New Roman" panose="02020603050405020304" pitchFamily="18" charset="0"/>
              </a:rPr>
              <a:t> </a:t>
            </a:r>
            <a:r>
              <a:rPr lang="tr-TR" sz="2000" b="1" dirty="0" smtClean="0">
                <a:solidFill>
                  <a:srgbClr val="086856"/>
                </a:solidFill>
                <a:latin typeface="Times New Roman" panose="02020603050405020304" pitchFamily="18" charset="0"/>
                <a:cs typeface="Times New Roman" panose="02020603050405020304" pitchFamily="18" charset="0"/>
              </a:rPr>
              <a:t>Gitmeden önce pasaport ve vize fotokopilerinin okunaklı olacak şekilde; Ofise teslim edilmesi veya PDF formatında (</a:t>
            </a:r>
            <a:r>
              <a:rPr lang="tr-TR" sz="2000" b="1" dirty="0" smtClean="0">
                <a:solidFill>
                  <a:srgbClr val="086856"/>
                </a:solidFill>
                <a:latin typeface="Times New Roman" panose="02020603050405020304" pitchFamily="18" charset="0"/>
                <a:cs typeface="Times New Roman" panose="02020603050405020304" pitchFamily="18" charset="0"/>
                <a:hlinkClick r:id="rId2"/>
              </a:rPr>
              <a:t>cuerasmusoutgoing@gmail.com</a:t>
            </a:r>
            <a:r>
              <a:rPr lang="tr-TR" sz="2000" b="1" dirty="0" smtClean="0">
                <a:solidFill>
                  <a:srgbClr val="086856"/>
                </a:solidFill>
                <a:latin typeface="Times New Roman" panose="02020603050405020304" pitchFamily="18" charset="0"/>
                <a:cs typeface="Times New Roman" panose="02020603050405020304" pitchFamily="18" charset="0"/>
              </a:rPr>
              <a:t>) adresine e-posta atılması gerekmektedir.</a:t>
            </a:r>
          </a:p>
          <a:p>
            <a:pPr algn="just">
              <a:lnSpc>
                <a:spcPct val="100000"/>
              </a:lnSpc>
              <a:spcBef>
                <a:spcPts val="0"/>
              </a:spcBef>
            </a:pPr>
            <a:r>
              <a:rPr lang="tr-TR" b="1" dirty="0" smtClean="0">
                <a:solidFill>
                  <a:srgbClr val="086856"/>
                </a:solidFill>
                <a:latin typeface="Times New Roman" panose="02020603050405020304" pitchFamily="18" charset="0"/>
                <a:cs typeface="Times New Roman" panose="02020603050405020304" pitchFamily="18" charset="0"/>
              </a:rPr>
              <a:t>Euro Hesabı </a:t>
            </a:r>
          </a:p>
          <a:p>
            <a:pPr marL="0" indent="0" algn="just">
              <a:lnSpc>
                <a:spcPct val="100000"/>
              </a:lnSpc>
              <a:spcBef>
                <a:spcPts val="0"/>
              </a:spcBef>
              <a:buNone/>
            </a:pPr>
            <a:r>
              <a:rPr lang="tr-TR" sz="2000" b="1" dirty="0" smtClean="0">
                <a:solidFill>
                  <a:srgbClr val="086856"/>
                </a:solidFill>
                <a:latin typeface="Times New Roman" panose="02020603050405020304" pitchFamily="18" charset="0"/>
                <a:cs typeface="Times New Roman" panose="02020603050405020304" pitchFamily="18" charset="0"/>
              </a:rPr>
              <a:t>İlgili hesap, Ziraat Bankası Balcalı şubesinde açılmalı ve hesap dekontu aslı Ofisimize teslim edilmelidir.</a:t>
            </a:r>
          </a:p>
          <a:p>
            <a:pPr algn="just">
              <a:lnSpc>
                <a:spcPct val="100000"/>
              </a:lnSpc>
              <a:spcBef>
                <a:spcPts val="0"/>
              </a:spcBef>
            </a:pPr>
            <a:r>
              <a:rPr lang="tr-TR" b="1" dirty="0" smtClean="0">
                <a:solidFill>
                  <a:srgbClr val="086856"/>
                </a:solidFill>
                <a:latin typeface="Times New Roman" panose="02020603050405020304" pitchFamily="18" charset="0"/>
                <a:cs typeface="Times New Roman" panose="02020603050405020304" pitchFamily="18" charset="0"/>
              </a:rPr>
              <a:t>Uçak Bileti</a:t>
            </a:r>
          </a:p>
          <a:p>
            <a:pPr marL="0" indent="0" algn="just">
              <a:lnSpc>
                <a:spcPct val="100000"/>
              </a:lnSpc>
              <a:spcBef>
                <a:spcPts val="0"/>
              </a:spcBef>
              <a:buNone/>
            </a:pPr>
            <a:r>
              <a:rPr lang="tr-TR" sz="2000" b="1" dirty="0" smtClean="0">
                <a:solidFill>
                  <a:srgbClr val="086856"/>
                </a:solidFill>
                <a:latin typeface="Times New Roman" panose="02020603050405020304" pitchFamily="18" charset="0"/>
                <a:cs typeface="Times New Roman" panose="02020603050405020304" pitchFamily="18" charset="0"/>
              </a:rPr>
              <a:t>Elektronik bilet; Ofise </a:t>
            </a:r>
            <a:r>
              <a:rPr lang="tr-TR" sz="2000" b="1" dirty="0">
                <a:solidFill>
                  <a:srgbClr val="086856"/>
                </a:solidFill>
                <a:latin typeface="Times New Roman" panose="02020603050405020304" pitchFamily="18" charset="0"/>
                <a:cs typeface="Times New Roman" panose="02020603050405020304" pitchFamily="18" charset="0"/>
              </a:rPr>
              <a:t>teslim </a:t>
            </a:r>
            <a:r>
              <a:rPr lang="tr-TR" sz="2000" b="1" dirty="0" smtClean="0">
                <a:solidFill>
                  <a:srgbClr val="086856"/>
                </a:solidFill>
                <a:latin typeface="Times New Roman" panose="02020603050405020304" pitchFamily="18" charset="0"/>
                <a:cs typeface="Times New Roman" panose="02020603050405020304" pitchFamily="18" charset="0"/>
              </a:rPr>
              <a:t>edilmeli </a:t>
            </a:r>
            <a:r>
              <a:rPr lang="tr-TR" sz="2000" b="1" dirty="0">
                <a:solidFill>
                  <a:srgbClr val="086856"/>
                </a:solidFill>
                <a:latin typeface="Times New Roman" panose="02020603050405020304" pitchFamily="18" charset="0"/>
                <a:cs typeface="Times New Roman" panose="02020603050405020304" pitchFamily="18" charset="0"/>
              </a:rPr>
              <a:t>veya PDF formatında (</a:t>
            </a:r>
            <a:r>
              <a:rPr lang="tr-TR" sz="2000" b="1" dirty="0">
                <a:solidFill>
                  <a:srgbClr val="086856"/>
                </a:solidFill>
                <a:latin typeface="Times New Roman" panose="02020603050405020304" pitchFamily="18" charset="0"/>
                <a:cs typeface="Times New Roman" panose="02020603050405020304" pitchFamily="18" charset="0"/>
                <a:hlinkClick r:id="rId2"/>
              </a:rPr>
              <a:t>cuerasmusoutgoing@gmail.com</a:t>
            </a:r>
            <a:r>
              <a:rPr lang="tr-TR" sz="2000" b="1" dirty="0">
                <a:solidFill>
                  <a:srgbClr val="086856"/>
                </a:solidFill>
                <a:latin typeface="Times New Roman" panose="02020603050405020304" pitchFamily="18" charset="0"/>
                <a:cs typeface="Times New Roman" panose="02020603050405020304" pitchFamily="18" charset="0"/>
              </a:rPr>
              <a:t>) adresine e-posta </a:t>
            </a:r>
            <a:r>
              <a:rPr lang="tr-TR" sz="2000" b="1" dirty="0" smtClean="0">
                <a:solidFill>
                  <a:srgbClr val="086856"/>
                </a:solidFill>
                <a:latin typeface="Times New Roman" panose="02020603050405020304" pitchFamily="18" charset="0"/>
                <a:cs typeface="Times New Roman" panose="02020603050405020304" pitchFamily="18" charset="0"/>
              </a:rPr>
              <a:t>atılmalıdır(Hazine ve Maliye Bakanlığı amblemli e-bilet kastedilmektedir).</a:t>
            </a:r>
          </a:p>
          <a:p>
            <a:pPr algn="just">
              <a:lnSpc>
                <a:spcPct val="100000"/>
              </a:lnSpc>
              <a:spcBef>
                <a:spcPts val="0"/>
              </a:spcBef>
            </a:pPr>
            <a:r>
              <a:rPr lang="tr-TR" b="1" dirty="0" smtClean="0">
                <a:solidFill>
                  <a:srgbClr val="086856"/>
                </a:solidFill>
                <a:latin typeface="Times New Roman" panose="02020603050405020304" pitchFamily="18" charset="0"/>
                <a:cs typeface="Times New Roman" panose="02020603050405020304" pitchFamily="18" charset="0"/>
              </a:rPr>
              <a:t>Seyahat/Sağlık Sigortası</a:t>
            </a:r>
          </a:p>
          <a:p>
            <a:pPr marL="0" indent="0" algn="just">
              <a:lnSpc>
                <a:spcPct val="100000"/>
              </a:lnSpc>
              <a:spcBef>
                <a:spcPts val="0"/>
              </a:spcBef>
              <a:buNone/>
            </a:pPr>
            <a:r>
              <a:rPr lang="tr-TR" sz="2000" b="1" dirty="0" smtClean="0">
                <a:solidFill>
                  <a:srgbClr val="086856"/>
                </a:solidFill>
                <a:latin typeface="Times New Roman" panose="02020603050405020304" pitchFamily="18" charset="0"/>
                <a:cs typeface="Times New Roman" panose="02020603050405020304" pitchFamily="18" charset="0"/>
              </a:rPr>
              <a:t>Gidiş ve dönüş tarihlerini (e-bilette yer alan tarihler </a:t>
            </a:r>
            <a:r>
              <a:rPr lang="tr-TR" sz="2000" b="1" dirty="0">
                <a:solidFill>
                  <a:srgbClr val="086856"/>
                </a:solidFill>
                <a:latin typeface="Times New Roman" panose="02020603050405020304" pitchFamily="18" charset="0"/>
                <a:cs typeface="Times New Roman" panose="02020603050405020304" pitchFamily="18" charset="0"/>
              </a:rPr>
              <a:t>e</a:t>
            </a:r>
            <a:r>
              <a:rPr lang="tr-TR" sz="2000" b="1" dirty="0" smtClean="0">
                <a:solidFill>
                  <a:srgbClr val="086856"/>
                </a:solidFill>
                <a:latin typeface="Times New Roman" panose="02020603050405020304" pitchFamily="18" charset="0"/>
                <a:cs typeface="Times New Roman" panose="02020603050405020304" pitchFamily="18" charset="0"/>
              </a:rPr>
              <a:t>sas alınacaktır.) kapsayacak şekilde yapılmalıdır.</a:t>
            </a:r>
            <a:endParaRPr lang="tr-TR" b="1" dirty="0" smtClean="0">
              <a:solidFill>
                <a:srgbClr val="086856"/>
              </a:solidFill>
              <a:latin typeface="Times New Roman" panose="02020603050405020304" pitchFamily="18" charset="0"/>
              <a:cs typeface="Times New Roman" panose="02020603050405020304" pitchFamily="18" charset="0"/>
            </a:endParaRPr>
          </a:p>
          <a:p>
            <a:pPr algn="just">
              <a:lnSpc>
                <a:spcPct val="100000"/>
              </a:lnSpc>
              <a:spcBef>
                <a:spcPts val="0"/>
              </a:spcBef>
            </a:pPr>
            <a:r>
              <a:rPr lang="tr-TR" b="1" dirty="0" smtClean="0">
                <a:solidFill>
                  <a:srgbClr val="086856"/>
                </a:solidFill>
                <a:latin typeface="Times New Roman" panose="02020603050405020304" pitchFamily="18" charset="0"/>
                <a:cs typeface="Times New Roman" panose="02020603050405020304" pitchFamily="18" charset="0"/>
              </a:rPr>
              <a:t>Hibe Sözleşmesi</a:t>
            </a:r>
          </a:p>
          <a:p>
            <a:pPr marL="0" indent="0" algn="just">
              <a:lnSpc>
                <a:spcPct val="100000"/>
              </a:lnSpc>
              <a:spcBef>
                <a:spcPts val="0"/>
              </a:spcBef>
              <a:buNone/>
            </a:pPr>
            <a:r>
              <a:rPr lang="tr-TR" sz="2000" b="1" dirty="0" smtClean="0">
                <a:solidFill>
                  <a:srgbClr val="086856"/>
                </a:solidFill>
                <a:latin typeface="Times New Roman" panose="02020603050405020304" pitchFamily="18" charset="0"/>
                <a:cs typeface="Times New Roman" panose="02020603050405020304" pitchFamily="18" charset="0"/>
              </a:rPr>
              <a:t>Diğer bütün evraklar (görevlendirme yazısı; pasaport; vize; dekont; e-bilet; sigorta) tamamlandıktan ve Ofise teslim edildikten/ulaştırıldıktan sonra, gitmeden </a:t>
            </a:r>
            <a:r>
              <a:rPr lang="tr-TR" sz="2000" b="1" dirty="0" err="1" smtClean="0">
                <a:solidFill>
                  <a:srgbClr val="086856"/>
                </a:solidFill>
                <a:latin typeface="Times New Roman" panose="02020603050405020304" pitchFamily="18" charset="0"/>
                <a:cs typeface="Times New Roman" panose="02020603050405020304" pitchFamily="18" charset="0"/>
              </a:rPr>
              <a:t>max</a:t>
            </a:r>
            <a:r>
              <a:rPr lang="tr-TR" sz="2000" b="1" dirty="0" smtClean="0">
                <a:solidFill>
                  <a:srgbClr val="086856"/>
                </a:solidFill>
                <a:latin typeface="Times New Roman" panose="02020603050405020304" pitchFamily="18" charset="0"/>
                <a:cs typeface="Times New Roman" panose="02020603050405020304" pitchFamily="18" charset="0"/>
              </a:rPr>
              <a:t>. 15 gün – min. 1 hafta önce, yapılır.</a:t>
            </a:r>
          </a:p>
          <a:p>
            <a:pPr algn="just">
              <a:lnSpc>
                <a:spcPct val="100000"/>
              </a:lnSpc>
              <a:spcBef>
                <a:spcPts val="0"/>
              </a:spcBef>
            </a:pPr>
            <a:endParaRPr lang="tr-TR" sz="2000" b="1" dirty="0" smtClean="0">
              <a:solidFill>
                <a:srgbClr val="086856"/>
              </a:solidFill>
              <a:latin typeface="Times New Roman" panose="02020603050405020304" pitchFamily="18" charset="0"/>
              <a:cs typeface="Times New Roman" panose="02020603050405020304" pitchFamily="18" charset="0"/>
            </a:endParaRPr>
          </a:p>
          <a:p>
            <a:pPr algn="just">
              <a:lnSpc>
                <a:spcPct val="100000"/>
              </a:lnSpc>
              <a:spcBef>
                <a:spcPts val="0"/>
              </a:spcBef>
            </a:pPr>
            <a:endParaRPr lang="tr-TR" sz="2000" b="1" dirty="0">
              <a:solidFill>
                <a:srgbClr val="086856"/>
              </a:solidFill>
              <a:latin typeface="Times New Roman" panose="02020603050405020304" pitchFamily="18" charset="0"/>
              <a:cs typeface="Times New Roman" panose="02020603050405020304" pitchFamily="18" charset="0"/>
            </a:endParaRPr>
          </a:p>
        </p:txBody>
      </p:sp>
      <p:pic>
        <p:nvPicPr>
          <p:cNvPr id="2" name="Resim 1"/>
          <p:cNvPicPr>
            <a:picLocks noChangeAspect="1"/>
          </p:cNvPicPr>
          <p:nvPr/>
        </p:nvPicPr>
        <p:blipFill>
          <a:blip r:embed="rId3"/>
          <a:stretch>
            <a:fillRect/>
          </a:stretch>
        </p:blipFill>
        <p:spPr>
          <a:xfrm>
            <a:off x="10829735" y="5649058"/>
            <a:ext cx="1362265" cy="990738"/>
          </a:xfrm>
          <a:prstGeom prst="rect">
            <a:avLst/>
          </a:prstGeom>
        </p:spPr>
      </p:pic>
    </p:spTree>
    <p:extLst>
      <p:ext uri="{BB962C8B-B14F-4D97-AF65-F5344CB8AC3E}">
        <p14:creationId xmlns:p14="http://schemas.microsoft.com/office/powerpoint/2010/main" val="2736216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İçerik Yer Tutucusu 2"/>
          <p:cNvSpPr>
            <a:spLocks noGrp="1"/>
          </p:cNvSpPr>
          <p:nvPr>
            <p:ph idx="1"/>
          </p:nvPr>
        </p:nvSpPr>
        <p:spPr>
          <a:xfrm>
            <a:off x="276045" y="1190445"/>
            <a:ext cx="9934755" cy="4603930"/>
          </a:xfrm>
        </p:spPr>
        <p:txBody>
          <a:bodyPr anchor="ctr">
            <a:normAutofit/>
          </a:bodyPr>
          <a:lstStyle/>
          <a:p>
            <a:pPr algn="just">
              <a:lnSpc>
                <a:spcPct val="100000"/>
              </a:lnSpc>
              <a:spcBef>
                <a:spcPts val="0"/>
              </a:spcBef>
            </a:pPr>
            <a:r>
              <a:rPr lang="tr-TR" b="1" dirty="0">
                <a:solidFill>
                  <a:srgbClr val="086856"/>
                </a:solidFill>
                <a:latin typeface="Times New Roman" panose="02020603050405020304" pitchFamily="18" charset="0"/>
                <a:cs typeface="Times New Roman" panose="02020603050405020304" pitchFamily="18" charset="0"/>
              </a:rPr>
              <a:t>%80 Hibe Ödemesi</a:t>
            </a:r>
          </a:p>
          <a:p>
            <a:pPr marL="0" indent="0" algn="just">
              <a:lnSpc>
                <a:spcPct val="100000"/>
              </a:lnSpc>
              <a:spcBef>
                <a:spcPts val="0"/>
              </a:spcBef>
              <a:buNone/>
            </a:pPr>
            <a:r>
              <a:rPr lang="tr-TR" sz="2400" b="1" dirty="0">
                <a:solidFill>
                  <a:srgbClr val="086856"/>
                </a:solidFill>
                <a:latin typeface="Times New Roman" panose="02020603050405020304" pitchFamily="18" charset="0"/>
                <a:cs typeface="Times New Roman" panose="02020603050405020304" pitchFamily="18" charset="0"/>
              </a:rPr>
              <a:t>Hibe sözleşmesi </a:t>
            </a:r>
            <a:r>
              <a:rPr lang="tr-TR" sz="2400" b="1" dirty="0" smtClean="0">
                <a:solidFill>
                  <a:srgbClr val="086856"/>
                </a:solidFill>
                <a:latin typeface="Times New Roman" panose="02020603050405020304" pitchFamily="18" charset="0"/>
                <a:cs typeface="Times New Roman" panose="02020603050405020304" pitchFamily="18" charset="0"/>
              </a:rPr>
              <a:t>yapıldığı gün içerisinde; yararlanıcının </a:t>
            </a:r>
            <a:r>
              <a:rPr lang="tr-TR" sz="2400" b="1" dirty="0">
                <a:solidFill>
                  <a:srgbClr val="086856"/>
                </a:solidFill>
                <a:latin typeface="Times New Roman" panose="02020603050405020304" pitchFamily="18" charset="0"/>
                <a:cs typeface="Times New Roman" panose="02020603050405020304" pitchFamily="18" charset="0"/>
              </a:rPr>
              <a:t>daha önce teslim ettiği dekontta belirtilen hesaba yatırılmak üzere, sistem tarafından hesaplanan hibe </a:t>
            </a:r>
            <a:r>
              <a:rPr lang="tr-TR" sz="2400" b="1" dirty="0" smtClean="0">
                <a:solidFill>
                  <a:srgbClr val="086856"/>
                </a:solidFill>
                <a:latin typeface="Times New Roman" panose="02020603050405020304" pitchFamily="18" charset="0"/>
                <a:cs typeface="Times New Roman" panose="02020603050405020304" pitchFamily="18" charset="0"/>
              </a:rPr>
              <a:t>miktarının %80’i, Strateji Daire Başkanlığı’na bildirilir. Aynı zamanda, yararlanıcıya da işlemlerinin başlatıldığına dair bilgilendirme e–postası gönderilir. Sonraki süreç, ilgili Daire Başkanlığı ve Ziraat Bankası arasındadır.</a:t>
            </a:r>
          </a:p>
          <a:p>
            <a:pPr marL="0" indent="0" algn="just">
              <a:lnSpc>
                <a:spcPct val="100000"/>
              </a:lnSpc>
              <a:spcBef>
                <a:spcPts val="0"/>
              </a:spcBef>
              <a:buNone/>
            </a:pPr>
            <a:endParaRPr lang="tr-TR" sz="2400" b="1" dirty="0">
              <a:solidFill>
                <a:srgbClr val="086856"/>
              </a:solidFill>
              <a:latin typeface="Times New Roman" panose="02020603050405020304" pitchFamily="18" charset="0"/>
              <a:cs typeface="Times New Roman" panose="02020603050405020304" pitchFamily="18" charset="0"/>
            </a:endParaRPr>
          </a:p>
          <a:p>
            <a:pPr marL="0" indent="0" algn="just">
              <a:lnSpc>
                <a:spcPct val="100000"/>
              </a:lnSpc>
              <a:spcBef>
                <a:spcPts val="0"/>
              </a:spcBef>
              <a:buNone/>
            </a:pPr>
            <a:r>
              <a:rPr lang="tr-TR" sz="2400" b="1" i="1" dirty="0" smtClean="0">
                <a:solidFill>
                  <a:srgbClr val="FF0000"/>
                </a:solidFill>
                <a:latin typeface="Times New Roman" panose="02020603050405020304" pitchFamily="18" charset="0"/>
                <a:cs typeface="Times New Roman" panose="02020603050405020304" pitchFamily="18" charset="0"/>
              </a:rPr>
              <a:t>ÖNEMLİ HATIRLATMA: Cumhurbaşkanlığı’nın ilgili genelgesi gereğince; Strateji Daire Başkanlığı, ödeme işlemlerine ilişkin Ankara’dan onay almakta ve akabinde de ödeme yapılması için bankaya talimat göndermektedir.</a:t>
            </a:r>
            <a:endParaRPr lang="tr-TR" b="1" i="1" dirty="0">
              <a:solidFill>
                <a:srgbClr val="FF0000"/>
              </a:solidFill>
              <a:latin typeface="Times New Roman" panose="02020603050405020304" pitchFamily="18" charset="0"/>
              <a:cs typeface="Times New Roman" panose="02020603050405020304" pitchFamily="18" charset="0"/>
            </a:endParaRPr>
          </a:p>
          <a:p>
            <a:pPr marL="0" indent="0" algn="just">
              <a:lnSpc>
                <a:spcPct val="150000"/>
              </a:lnSpc>
              <a:buNone/>
            </a:pPr>
            <a:endParaRPr lang="tr-TR" altLang="tr-TR" sz="2400" dirty="0"/>
          </a:p>
        </p:txBody>
      </p:sp>
      <p:pic>
        <p:nvPicPr>
          <p:cNvPr id="4" name="Picture 2" descr="C:\Users\ülkü\Desktop\128156_Logo_Erasmus___60ko.jpg"/>
          <p:cNvPicPr>
            <a:picLocks noChangeAspect="1" noChangeArrowheads="1"/>
          </p:cNvPicPr>
          <p:nvPr/>
        </p:nvPicPr>
        <p:blipFill>
          <a:blip r:embed="rId2" cstate="print">
            <a:lum bright="66000" contrast="-60000"/>
            <a:extLst>
              <a:ext uri="{28A0092B-C50C-407E-A947-70E740481C1C}">
                <a14:useLocalDpi xmlns:a14="http://schemas.microsoft.com/office/drawing/2010/main" val="0"/>
              </a:ext>
            </a:extLst>
          </a:blip>
          <a:srcRect/>
          <a:stretch>
            <a:fillRect/>
          </a:stretch>
        </p:blipFill>
        <p:spPr bwMode="auto">
          <a:xfrm>
            <a:off x="8793538" y="22847"/>
            <a:ext cx="2944252" cy="840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Resim 1"/>
          <p:cNvPicPr>
            <a:picLocks noChangeAspect="1"/>
          </p:cNvPicPr>
          <p:nvPr/>
        </p:nvPicPr>
        <p:blipFill>
          <a:blip r:embed="rId3"/>
          <a:stretch>
            <a:fillRect/>
          </a:stretch>
        </p:blipFill>
        <p:spPr>
          <a:xfrm>
            <a:off x="10829735" y="5360637"/>
            <a:ext cx="1362265" cy="990738"/>
          </a:xfrm>
          <a:prstGeom prst="rect">
            <a:avLst/>
          </a:prstGeom>
        </p:spPr>
      </p:pic>
    </p:spTree>
    <p:extLst>
      <p:ext uri="{BB962C8B-B14F-4D97-AF65-F5344CB8AC3E}">
        <p14:creationId xmlns:p14="http://schemas.microsoft.com/office/powerpoint/2010/main" val="4105364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ülkü\Desktop\128156_Logo_Erasmus___60ko.jpg"/>
          <p:cNvPicPr>
            <a:picLocks noChangeAspect="1" noChangeArrowheads="1"/>
          </p:cNvPicPr>
          <p:nvPr/>
        </p:nvPicPr>
        <p:blipFill>
          <a:blip r:embed="rId2" cstate="print">
            <a:lum bright="66000" contrast="-60000"/>
            <a:extLst>
              <a:ext uri="{28A0092B-C50C-407E-A947-70E740481C1C}">
                <a14:useLocalDpi xmlns:a14="http://schemas.microsoft.com/office/drawing/2010/main" val="0"/>
              </a:ext>
            </a:extLst>
          </a:blip>
          <a:srcRect/>
          <a:stretch>
            <a:fillRect/>
          </a:stretch>
        </p:blipFill>
        <p:spPr bwMode="auto">
          <a:xfrm>
            <a:off x="8793538" y="22847"/>
            <a:ext cx="2944252" cy="840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Unvan 4"/>
          <p:cNvSpPr>
            <a:spLocks noGrp="1"/>
          </p:cNvSpPr>
          <p:nvPr>
            <p:ph type="title"/>
          </p:nvPr>
        </p:nvSpPr>
        <p:spPr>
          <a:xfrm>
            <a:off x="128899" y="271121"/>
            <a:ext cx="10515600" cy="498661"/>
          </a:xfrm>
        </p:spPr>
        <p:txBody>
          <a:bodyPr>
            <a:normAutofit/>
          </a:bodyPr>
          <a:lstStyle/>
          <a:p>
            <a:r>
              <a:rPr lang="tr-TR" sz="2800" b="1" dirty="0" smtClean="0">
                <a:solidFill>
                  <a:srgbClr val="086856"/>
                </a:solidFill>
                <a:latin typeface="Times New Roman" panose="02020603050405020304" pitchFamily="18" charset="0"/>
                <a:cs typeface="Times New Roman" panose="02020603050405020304" pitchFamily="18" charset="0"/>
              </a:rPr>
              <a:t>Hareketlilik Devam Ederken Dikkat Edilmesi Gereken Hususlar</a:t>
            </a:r>
            <a:endParaRPr lang="tr-TR" sz="2800" b="1" dirty="0">
              <a:solidFill>
                <a:srgbClr val="086856"/>
              </a:solidFill>
              <a:latin typeface="Times New Roman" panose="02020603050405020304" pitchFamily="18" charset="0"/>
              <a:cs typeface="Times New Roman" panose="02020603050405020304" pitchFamily="18" charset="0"/>
            </a:endParaRPr>
          </a:p>
        </p:txBody>
      </p:sp>
      <p:sp>
        <p:nvSpPr>
          <p:cNvPr id="6" name="İçerik Yer Tutucusu 5"/>
          <p:cNvSpPr>
            <a:spLocks noGrp="1"/>
          </p:cNvSpPr>
          <p:nvPr>
            <p:ph idx="1"/>
          </p:nvPr>
        </p:nvSpPr>
        <p:spPr>
          <a:xfrm>
            <a:off x="128898" y="1112060"/>
            <a:ext cx="11608891" cy="4351338"/>
          </a:xfrm>
        </p:spPr>
        <p:txBody>
          <a:bodyPr>
            <a:normAutofit/>
          </a:bodyPr>
          <a:lstStyle/>
          <a:p>
            <a:pPr algn="just"/>
            <a:endParaRPr lang="tr-TR" altLang="en-US" sz="2000" b="1" dirty="0" smtClean="0">
              <a:solidFill>
                <a:srgbClr val="086856"/>
              </a:solidFill>
              <a:latin typeface="Times New Roman" panose="02020603050405020304" pitchFamily="18" charset="0"/>
              <a:cs typeface="Times New Roman" panose="02020603050405020304" pitchFamily="18" charset="0"/>
            </a:endParaRPr>
          </a:p>
          <a:p>
            <a:pPr algn="just"/>
            <a:r>
              <a:rPr lang="tr-TR" altLang="en-US" sz="2400" b="1" dirty="0" smtClean="0">
                <a:solidFill>
                  <a:srgbClr val="086856"/>
                </a:solidFill>
                <a:latin typeface="Times New Roman" panose="02020603050405020304" pitchFamily="18" charset="0"/>
                <a:cs typeface="Times New Roman" panose="02020603050405020304" pitchFamily="18" charset="0"/>
              </a:rPr>
              <a:t>Uçak </a:t>
            </a:r>
            <a:r>
              <a:rPr lang="tr-TR" altLang="en-US" sz="2400" b="1" dirty="0">
                <a:solidFill>
                  <a:srgbClr val="086856"/>
                </a:solidFill>
                <a:latin typeface="Times New Roman" panose="02020603050405020304" pitchFamily="18" charset="0"/>
                <a:cs typeface="Times New Roman" panose="02020603050405020304" pitchFamily="18" charset="0"/>
              </a:rPr>
              <a:t>biniş kartlarınızı (</a:t>
            </a:r>
            <a:r>
              <a:rPr lang="tr-TR" altLang="en-US" sz="2400" b="1" dirty="0" err="1">
                <a:solidFill>
                  <a:srgbClr val="086856"/>
                </a:solidFill>
                <a:latin typeface="Times New Roman" panose="02020603050405020304" pitchFamily="18" charset="0"/>
                <a:cs typeface="Times New Roman" panose="02020603050405020304" pitchFamily="18" charset="0"/>
              </a:rPr>
              <a:t>Boarding</a:t>
            </a:r>
            <a:r>
              <a:rPr lang="tr-TR" altLang="en-US" sz="2400" b="1" dirty="0">
                <a:solidFill>
                  <a:srgbClr val="086856"/>
                </a:solidFill>
                <a:latin typeface="Times New Roman" panose="02020603050405020304" pitchFamily="18" charset="0"/>
                <a:cs typeface="Times New Roman" panose="02020603050405020304" pitchFamily="18" charset="0"/>
              </a:rPr>
              <a:t> </a:t>
            </a:r>
            <a:r>
              <a:rPr lang="tr-TR" altLang="en-US" sz="2400" b="1" dirty="0" err="1">
                <a:solidFill>
                  <a:srgbClr val="086856"/>
                </a:solidFill>
                <a:latin typeface="Times New Roman" panose="02020603050405020304" pitchFamily="18" charset="0"/>
                <a:cs typeface="Times New Roman" panose="02020603050405020304" pitchFamily="18" charset="0"/>
              </a:rPr>
              <a:t>Pass</a:t>
            </a:r>
            <a:r>
              <a:rPr lang="tr-TR" altLang="en-US" sz="2400" b="1" dirty="0">
                <a:solidFill>
                  <a:srgbClr val="086856"/>
                </a:solidFill>
                <a:latin typeface="Times New Roman" panose="02020603050405020304" pitchFamily="18" charset="0"/>
                <a:cs typeface="Times New Roman" panose="02020603050405020304" pitchFamily="18" charset="0"/>
              </a:rPr>
              <a:t>) </a:t>
            </a:r>
            <a:r>
              <a:rPr lang="tr-TR" altLang="en-US" sz="2400" b="1" dirty="0" smtClean="0">
                <a:solidFill>
                  <a:srgbClr val="086856"/>
                </a:solidFill>
                <a:latin typeface="Times New Roman" panose="02020603050405020304" pitchFamily="18" charset="0"/>
                <a:cs typeface="Times New Roman" panose="02020603050405020304" pitchFamily="18" charset="0"/>
              </a:rPr>
              <a:t>kaybetmeyiniz! </a:t>
            </a:r>
          </a:p>
          <a:p>
            <a:pPr marL="0" indent="0" algn="just">
              <a:buNone/>
            </a:pPr>
            <a:endParaRPr lang="tr-TR" altLang="en-US" sz="2400" b="1" i="1" dirty="0">
              <a:solidFill>
                <a:srgbClr val="086856"/>
              </a:solidFill>
              <a:latin typeface="Times New Roman" panose="02020603050405020304" pitchFamily="18" charset="0"/>
              <a:cs typeface="Times New Roman" panose="02020603050405020304" pitchFamily="18" charset="0"/>
            </a:endParaRPr>
          </a:p>
          <a:p>
            <a:pPr algn="just"/>
            <a:r>
              <a:rPr lang="tr-TR" altLang="en-US" sz="2400" b="1" dirty="0" err="1" smtClean="0">
                <a:solidFill>
                  <a:srgbClr val="086856"/>
                </a:solidFill>
                <a:latin typeface="Times New Roman" panose="02020603050405020304" pitchFamily="18" charset="0"/>
                <a:cs typeface="Times New Roman" panose="02020603050405020304" pitchFamily="18" charset="0"/>
              </a:rPr>
              <a:t>Teaching</a:t>
            </a:r>
            <a:r>
              <a:rPr lang="tr-TR" altLang="en-US" sz="2400" b="1" dirty="0" smtClean="0">
                <a:solidFill>
                  <a:srgbClr val="086856"/>
                </a:solidFill>
                <a:latin typeface="Times New Roman" panose="02020603050405020304" pitchFamily="18" charset="0"/>
                <a:cs typeface="Times New Roman" panose="02020603050405020304" pitchFamily="18" charset="0"/>
              </a:rPr>
              <a:t>/</a:t>
            </a:r>
            <a:r>
              <a:rPr lang="tr-TR" altLang="en-US" sz="2400" b="1" dirty="0" err="1" smtClean="0">
                <a:solidFill>
                  <a:srgbClr val="086856"/>
                </a:solidFill>
                <a:latin typeface="Times New Roman" panose="02020603050405020304" pitchFamily="18" charset="0"/>
                <a:cs typeface="Times New Roman" panose="02020603050405020304" pitchFamily="18" charset="0"/>
              </a:rPr>
              <a:t>Work</a:t>
            </a:r>
            <a:r>
              <a:rPr lang="tr-TR" altLang="en-US" sz="2400" b="1" dirty="0" smtClean="0">
                <a:solidFill>
                  <a:srgbClr val="086856"/>
                </a:solidFill>
                <a:latin typeface="Times New Roman" panose="02020603050405020304" pitchFamily="18" charset="0"/>
                <a:cs typeface="Times New Roman" panose="02020603050405020304" pitchFamily="18" charset="0"/>
              </a:rPr>
              <a:t> Plan ile </a:t>
            </a:r>
            <a:r>
              <a:rPr lang="tr-TR" altLang="en-US" sz="2400" b="1" dirty="0" err="1">
                <a:solidFill>
                  <a:srgbClr val="086856"/>
                </a:solidFill>
                <a:latin typeface="Times New Roman" panose="02020603050405020304" pitchFamily="18" charset="0"/>
                <a:cs typeface="Times New Roman" panose="02020603050405020304" pitchFamily="18" charset="0"/>
              </a:rPr>
              <a:t>Staff</a:t>
            </a:r>
            <a:r>
              <a:rPr lang="tr-TR" altLang="en-US" sz="2400" b="1" dirty="0">
                <a:solidFill>
                  <a:srgbClr val="086856"/>
                </a:solidFill>
                <a:latin typeface="Times New Roman" panose="02020603050405020304" pitchFamily="18" charset="0"/>
                <a:cs typeface="Times New Roman" panose="02020603050405020304" pitchFamily="18" charset="0"/>
              </a:rPr>
              <a:t> </a:t>
            </a:r>
            <a:r>
              <a:rPr lang="tr-TR" altLang="en-US" sz="2400" b="1" dirty="0" err="1">
                <a:solidFill>
                  <a:srgbClr val="086856"/>
                </a:solidFill>
                <a:latin typeface="Times New Roman" panose="02020603050405020304" pitchFamily="18" charset="0"/>
                <a:cs typeface="Times New Roman" panose="02020603050405020304" pitchFamily="18" charset="0"/>
              </a:rPr>
              <a:t>Mobility</a:t>
            </a:r>
            <a:r>
              <a:rPr lang="tr-TR" altLang="en-US" sz="2400" b="1" dirty="0">
                <a:solidFill>
                  <a:srgbClr val="086856"/>
                </a:solidFill>
                <a:latin typeface="Times New Roman" panose="02020603050405020304" pitchFamily="18" charset="0"/>
                <a:cs typeface="Times New Roman" panose="02020603050405020304" pitchFamily="18" charset="0"/>
              </a:rPr>
              <a:t> </a:t>
            </a:r>
            <a:r>
              <a:rPr lang="tr-TR" altLang="en-US" sz="2400" b="1" dirty="0" err="1">
                <a:solidFill>
                  <a:srgbClr val="086856"/>
                </a:solidFill>
                <a:latin typeface="Times New Roman" panose="02020603050405020304" pitchFamily="18" charset="0"/>
                <a:cs typeface="Times New Roman" panose="02020603050405020304" pitchFamily="18" charset="0"/>
              </a:rPr>
              <a:t>Agreement</a:t>
            </a:r>
            <a:r>
              <a:rPr lang="tr-TR" altLang="en-US" sz="2400" b="1" dirty="0">
                <a:solidFill>
                  <a:srgbClr val="086856"/>
                </a:solidFill>
                <a:latin typeface="Times New Roman" panose="02020603050405020304" pitchFamily="18" charset="0"/>
                <a:cs typeface="Times New Roman" panose="02020603050405020304" pitchFamily="18" charset="0"/>
              </a:rPr>
              <a:t> </a:t>
            </a:r>
            <a:r>
              <a:rPr lang="tr-TR" altLang="en-US" sz="2400" b="1" dirty="0" smtClean="0">
                <a:solidFill>
                  <a:srgbClr val="086856"/>
                </a:solidFill>
                <a:latin typeface="Times New Roman" panose="02020603050405020304" pitchFamily="18" charset="0"/>
                <a:cs typeface="Times New Roman" panose="02020603050405020304" pitchFamily="18" charset="0"/>
              </a:rPr>
              <a:t>belgelerinizi, </a:t>
            </a:r>
            <a:r>
              <a:rPr lang="tr-TR" altLang="en-US" sz="2400" b="1" dirty="0">
                <a:solidFill>
                  <a:srgbClr val="086856"/>
                </a:solidFill>
                <a:latin typeface="Times New Roman" panose="02020603050405020304" pitchFamily="18" charset="0"/>
                <a:cs typeface="Times New Roman" panose="02020603050405020304" pitchFamily="18" charset="0"/>
              </a:rPr>
              <a:t>eğer orijinalini </a:t>
            </a:r>
            <a:r>
              <a:rPr lang="tr-TR" altLang="en-US" sz="2400" b="1" dirty="0" smtClean="0">
                <a:solidFill>
                  <a:srgbClr val="086856"/>
                </a:solidFill>
                <a:latin typeface="Times New Roman" panose="02020603050405020304" pitchFamily="18" charset="0"/>
                <a:cs typeface="Times New Roman" panose="02020603050405020304" pitchFamily="18" charset="0"/>
              </a:rPr>
              <a:t>postalamamışlarsa, </a:t>
            </a:r>
            <a:r>
              <a:rPr lang="tr-TR" altLang="en-US" sz="2400" b="1" dirty="0">
                <a:solidFill>
                  <a:srgbClr val="086856"/>
                </a:solidFill>
                <a:latin typeface="Times New Roman" panose="02020603050405020304" pitchFamily="18" charset="0"/>
                <a:cs typeface="Times New Roman" panose="02020603050405020304" pitchFamily="18" charset="0"/>
              </a:rPr>
              <a:t>lütfen imzalatın! </a:t>
            </a:r>
            <a:r>
              <a:rPr lang="tr-TR" altLang="en-US" sz="2400" b="1" dirty="0" smtClean="0">
                <a:solidFill>
                  <a:srgbClr val="086856"/>
                </a:solidFill>
                <a:latin typeface="Times New Roman" panose="02020603050405020304" pitchFamily="18" charset="0"/>
                <a:cs typeface="Times New Roman" panose="02020603050405020304" pitchFamily="18" charset="0"/>
              </a:rPr>
              <a:t>(Başvuru sırasında, Ofisimize ibraz ettiğiniz belgelerde yer alan tarihler ile aynı tarih olacak şekilde imzalatılmalıdır.)</a:t>
            </a:r>
          </a:p>
          <a:p>
            <a:pPr marL="0" indent="0" algn="just">
              <a:buNone/>
            </a:pPr>
            <a:endParaRPr lang="tr-TR" altLang="en-US" sz="2400" b="1" dirty="0">
              <a:solidFill>
                <a:srgbClr val="086856"/>
              </a:solidFill>
              <a:latin typeface="Times New Roman" panose="02020603050405020304" pitchFamily="18" charset="0"/>
              <a:cs typeface="Times New Roman" panose="02020603050405020304" pitchFamily="18" charset="0"/>
            </a:endParaRPr>
          </a:p>
          <a:p>
            <a:pPr algn="just"/>
            <a:r>
              <a:rPr lang="tr-TR" altLang="en-US" sz="2400" b="1" dirty="0" smtClean="0">
                <a:solidFill>
                  <a:srgbClr val="086856"/>
                </a:solidFill>
                <a:latin typeface="Times New Roman" panose="02020603050405020304" pitchFamily="18" charset="0"/>
                <a:cs typeface="Times New Roman" panose="02020603050405020304" pitchFamily="18" charset="0"/>
              </a:rPr>
              <a:t>Davet mektubunun, </a:t>
            </a:r>
            <a:r>
              <a:rPr lang="tr-TR" altLang="en-US" sz="2400" b="1" dirty="0">
                <a:solidFill>
                  <a:srgbClr val="086856"/>
                </a:solidFill>
                <a:latin typeface="Times New Roman" panose="02020603050405020304" pitchFamily="18" charset="0"/>
                <a:cs typeface="Times New Roman" panose="02020603050405020304" pitchFamily="18" charset="0"/>
              </a:rPr>
              <a:t>orijinal </a:t>
            </a:r>
            <a:r>
              <a:rPr lang="tr-TR" altLang="en-US" sz="2400" b="1" dirty="0" smtClean="0">
                <a:solidFill>
                  <a:srgbClr val="086856"/>
                </a:solidFill>
                <a:latin typeface="Times New Roman" panose="02020603050405020304" pitchFamily="18" charset="0"/>
                <a:cs typeface="Times New Roman" panose="02020603050405020304" pitchFamily="18" charset="0"/>
              </a:rPr>
              <a:t>-ıslak imzalı- </a:t>
            </a:r>
            <a:r>
              <a:rPr lang="tr-TR" altLang="en-US" sz="2400" b="1" dirty="0">
                <a:solidFill>
                  <a:srgbClr val="086856"/>
                </a:solidFill>
                <a:latin typeface="Times New Roman" panose="02020603050405020304" pitchFamily="18" charset="0"/>
                <a:cs typeface="Times New Roman" panose="02020603050405020304" pitchFamily="18" charset="0"/>
              </a:rPr>
              <a:t>halini talep </a:t>
            </a:r>
            <a:r>
              <a:rPr lang="tr-TR" altLang="en-US" sz="2400" b="1" dirty="0" smtClean="0">
                <a:solidFill>
                  <a:srgbClr val="086856"/>
                </a:solidFill>
                <a:latin typeface="Times New Roman" panose="02020603050405020304" pitchFamily="18" charset="0"/>
                <a:cs typeface="Times New Roman" panose="02020603050405020304" pitchFamily="18" charset="0"/>
              </a:rPr>
              <a:t>edin</a:t>
            </a:r>
            <a:r>
              <a:rPr lang="tr-TR" altLang="en-US" sz="2400" b="1" dirty="0">
                <a:solidFill>
                  <a:srgbClr val="086856"/>
                </a:solidFill>
                <a:latin typeface="Times New Roman" panose="02020603050405020304" pitchFamily="18" charset="0"/>
                <a:cs typeface="Times New Roman" panose="02020603050405020304" pitchFamily="18" charset="0"/>
              </a:rPr>
              <a:t>!</a:t>
            </a:r>
            <a:endParaRPr lang="tr-TR" altLang="en-US" sz="2400" b="1" dirty="0" smtClean="0">
              <a:solidFill>
                <a:srgbClr val="086856"/>
              </a:solidFill>
              <a:latin typeface="Times New Roman" panose="02020603050405020304" pitchFamily="18" charset="0"/>
              <a:cs typeface="Times New Roman" panose="02020603050405020304" pitchFamily="18" charset="0"/>
            </a:endParaRPr>
          </a:p>
          <a:p>
            <a:pPr marL="0" indent="0" algn="just">
              <a:buNone/>
            </a:pPr>
            <a:endParaRPr lang="tr-TR" altLang="en-US" sz="2400" b="1" i="1" dirty="0">
              <a:solidFill>
                <a:srgbClr val="086856"/>
              </a:solidFill>
              <a:latin typeface="Times New Roman" panose="02020603050405020304" pitchFamily="18" charset="0"/>
              <a:cs typeface="Times New Roman" panose="02020603050405020304" pitchFamily="18" charset="0"/>
            </a:endParaRPr>
          </a:p>
          <a:p>
            <a:pPr algn="just"/>
            <a:r>
              <a:rPr lang="tr-TR" altLang="en-US" sz="2400" b="1" dirty="0" smtClean="0">
                <a:solidFill>
                  <a:srgbClr val="086856"/>
                </a:solidFill>
                <a:latin typeface="Times New Roman" panose="02020603050405020304" pitchFamily="18" charset="0"/>
                <a:cs typeface="Times New Roman" panose="02020603050405020304" pitchFamily="18" charset="0"/>
              </a:rPr>
              <a:t>Hareketlilik tamamlandıktan sonra, katılım </a:t>
            </a:r>
            <a:r>
              <a:rPr lang="tr-TR" altLang="en-US" sz="2400" b="1" dirty="0">
                <a:solidFill>
                  <a:srgbClr val="086856"/>
                </a:solidFill>
                <a:latin typeface="Times New Roman" panose="02020603050405020304" pitchFamily="18" charset="0"/>
                <a:cs typeface="Times New Roman" panose="02020603050405020304" pitchFamily="18" charset="0"/>
              </a:rPr>
              <a:t>sertifikanızı almayı unutmayın! </a:t>
            </a:r>
            <a:endParaRPr lang="tr-TR" altLang="en-US" sz="2400" b="1" i="1" dirty="0">
              <a:solidFill>
                <a:srgbClr val="086856"/>
              </a:solidFill>
              <a:latin typeface="Times New Roman" panose="02020603050405020304" pitchFamily="18" charset="0"/>
              <a:cs typeface="Times New Roman" panose="02020603050405020304" pitchFamily="18" charset="0"/>
            </a:endParaRPr>
          </a:p>
          <a:p>
            <a:pPr marL="0" indent="0">
              <a:buNone/>
            </a:pPr>
            <a:endParaRPr lang="tr-TR" sz="2000" dirty="0">
              <a:solidFill>
                <a:srgbClr val="086856"/>
              </a:solidFill>
            </a:endParaRPr>
          </a:p>
        </p:txBody>
      </p:sp>
      <p:pic>
        <p:nvPicPr>
          <p:cNvPr id="2" name="Resim 1"/>
          <p:cNvPicPr>
            <a:picLocks noChangeAspect="1"/>
          </p:cNvPicPr>
          <p:nvPr/>
        </p:nvPicPr>
        <p:blipFill>
          <a:blip r:embed="rId3"/>
          <a:stretch>
            <a:fillRect/>
          </a:stretch>
        </p:blipFill>
        <p:spPr>
          <a:xfrm>
            <a:off x="10829735" y="5310307"/>
            <a:ext cx="1362265" cy="990738"/>
          </a:xfrm>
          <a:prstGeom prst="rect">
            <a:avLst/>
          </a:prstGeom>
        </p:spPr>
      </p:pic>
    </p:spTree>
    <p:extLst>
      <p:ext uri="{BB962C8B-B14F-4D97-AF65-F5344CB8AC3E}">
        <p14:creationId xmlns:p14="http://schemas.microsoft.com/office/powerpoint/2010/main" val="3157929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5991" y="162369"/>
            <a:ext cx="10852446" cy="589661"/>
          </a:xfrm>
        </p:spPr>
        <p:txBody>
          <a:bodyPr>
            <a:normAutofit fontScale="90000"/>
          </a:bodyPr>
          <a:lstStyle/>
          <a:p>
            <a:r>
              <a:rPr lang="tr-TR" sz="2800" b="1" dirty="0" smtClean="0">
                <a:solidFill>
                  <a:srgbClr val="086856"/>
                </a:solidFill>
                <a:latin typeface="Times New Roman" panose="02020603050405020304" pitchFamily="18" charset="0"/>
                <a:cs typeface="Times New Roman" panose="02020603050405020304" pitchFamily="18" charset="0"/>
              </a:rPr>
              <a:t>Hareketlilik Tamamlandıktan Sonra Ofise Teslim Edilmesi Gereken Belgeler</a:t>
            </a:r>
            <a:endParaRPr lang="tr-TR" sz="2800" b="1" dirty="0">
              <a:solidFill>
                <a:srgbClr val="086856"/>
              </a:solidFill>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145991" y="1116324"/>
            <a:ext cx="10515600" cy="4351338"/>
          </a:xfrm>
        </p:spPr>
        <p:txBody>
          <a:bodyPr/>
          <a:lstStyle/>
          <a:p>
            <a:pPr marL="0" indent="0">
              <a:buNone/>
              <a:defRPr/>
            </a:pPr>
            <a:endParaRPr lang="tr-TR" altLang="en-US" sz="2400" b="1" dirty="0" smtClean="0">
              <a:solidFill>
                <a:srgbClr val="086856"/>
              </a:solidFill>
              <a:latin typeface="Times New Roman" panose="02020603050405020304" pitchFamily="18" charset="0"/>
              <a:cs typeface="Times New Roman" panose="02020603050405020304" pitchFamily="18" charset="0"/>
            </a:endParaRPr>
          </a:p>
          <a:p>
            <a:pPr>
              <a:defRPr/>
            </a:pPr>
            <a:r>
              <a:rPr lang="tr-TR" altLang="en-US" sz="2400" b="1" dirty="0" smtClean="0">
                <a:solidFill>
                  <a:srgbClr val="086856"/>
                </a:solidFill>
                <a:latin typeface="Times New Roman" panose="02020603050405020304" pitchFamily="18" charset="0"/>
                <a:cs typeface="Times New Roman" panose="02020603050405020304" pitchFamily="18" charset="0"/>
              </a:rPr>
              <a:t>Davetiye:</a:t>
            </a:r>
            <a:r>
              <a:rPr lang="tr-TR" altLang="en-US" sz="2000" b="1" dirty="0" smtClean="0">
                <a:solidFill>
                  <a:srgbClr val="086856"/>
                </a:solidFill>
                <a:latin typeface="Times New Roman" panose="02020603050405020304" pitchFamily="18" charset="0"/>
                <a:cs typeface="Times New Roman" panose="02020603050405020304" pitchFamily="18" charset="0"/>
              </a:rPr>
              <a:t> Başvuru aşamasında, karşı okul/kurum/firma tarafından e-posta ekinde gönderilen belgenin aslı (orijinal; </a:t>
            </a:r>
            <a:r>
              <a:rPr lang="tr-TR" altLang="en-US" sz="2000" b="1" dirty="0">
                <a:solidFill>
                  <a:srgbClr val="086856"/>
                </a:solidFill>
                <a:latin typeface="Times New Roman" panose="02020603050405020304" pitchFamily="18" charset="0"/>
                <a:cs typeface="Times New Roman" panose="02020603050405020304" pitchFamily="18" charset="0"/>
              </a:rPr>
              <a:t>ıslak imzalı)</a:t>
            </a:r>
            <a:r>
              <a:rPr lang="tr-TR" altLang="en-US" sz="2000" b="1" dirty="0" smtClean="0">
                <a:solidFill>
                  <a:srgbClr val="086856"/>
                </a:solidFill>
                <a:latin typeface="Times New Roman" panose="02020603050405020304" pitchFamily="18" charset="0"/>
                <a:cs typeface="Times New Roman" panose="02020603050405020304" pitchFamily="18" charset="0"/>
              </a:rPr>
              <a:t> Ofise ibraz edilmelidir.</a:t>
            </a:r>
          </a:p>
          <a:p>
            <a:pPr>
              <a:defRPr/>
            </a:pPr>
            <a:endParaRPr lang="tr-TR" altLang="en-US" sz="2000" b="1" dirty="0" smtClean="0">
              <a:solidFill>
                <a:srgbClr val="086856"/>
              </a:solidFill>
              <a:latin typeface="Times New Roman" panose="02020603050405020304" pitchFamily="18" charset="0"/>
              <a:cs typeface="Times New Roman" panose="02020603050405020304" pitchFamily="18" charset="0"/>
            </a:endParaRPr>
          </a:p>
          <a:p>
            <a:pPr>
              <a:defRPr/>
            </a:pPr>
            <a:r>
              <a:rPr lang="tr-TR" altLang="en-US" sz="2400" b="1" dirty="0" err="1" smtClean="0">
                <a:solidFill>
                  <a:srgbClr val="086856"/>
                </a:solidFill>
                <a:latin typeface="Times New Roman" panose="02020603050405020304" pitchFamily="18" charset="0"/>
                <a:cs typeface="Times New Roman" panose="02020603050405020304" pitchFamily="18" charset="0"/>
              </a:rPr>
              <a:t>Staff</a:t>
            </a:r>
            <a:r>
              <a:rPr lang="tr-TR" altLang="en-US" sz="2400" b="1" dirty="0" smtClean="0">
                <a:solidFill>
                  <a:srgbClr val="086856"/>
                </a:solidFill>
                <a:latin typeface="Times New Roman" panose="02020603050405020304" pitchFamily="18" charset="0"/>
                <a:cs typeface="Times New Roman" panose="02020603050405020304" pitchFamily="18" charset="0"/>
              </a:rPr>
              <a:t> </a:t>
            </a:r>
            <a:r>
              <a:rPr lang="tr-TR" altLang="en-US" sz="2400" b="1" dirty="0" err="1">
                <a:solidFill>
                  <a:srgbClr val="086856"/>
                </a:solidFill>
                <a:latin typeface="Times New Roman" panose="02020603050405020304" pitchFamily="18" charset="0"/>
                <a:cs typeface="Times New Roman" panose="02020603050405020304" pitchFamily="18" charset="0"/>
              </a:rPr>
              <a:t>Mobility</a:t>
            </a:r>
            <a:r>
              <a:rPr lang="tr-TR" altLang="en-US" sz="2400" b="1" dirty="0">
                <a:solidFill>
                  <a:srgbClr val="086856"/>
                </a:solidFill>
                <a:latin typeface="Times New Roman" panose="02020603050405020304" pitchFamily="18" charset="0"/>
                <a:cs typeface="Times New Roman" panose="02020603050405020304" pitchFamily="18" charset="0"/>
              </a:rPr>
              <a:t> </a:t>
            </a:r>
            <a:r>
              <a:rPr lang="tr-TR" altLang="en-US" sz="2400" b="1" dirty="0" err="1">
                <a:solidFill>
                  <a:srgbClr val="086856"/>
                </a:solidFill>
                <a:latin typeface="Times New Roman" panose="02020603050405020304" pitchFamily="18" charset="0"/>
                <a:cs typeface="Times New Roman" panose="02020603050405020304" pitchFamily="18" charset="0"/>
              </a:rPr>
              <a:t>Agreement</a:t>
            </a:r>
            <a:r>
              <a:rPr lang="tr-TR" altLang="en-US" sz="2400" b="1" dirty="0">
                <a:solidFill>
                  <a:srgbClr val="086856"/>
                </a:solidFill>
                <a:latin typeface="Times New Roman" panose="02020603050405020304" pitchFamily="18" charset="0"/>
                <a:cs typeface="Times New Roman" panose="02020603050405020304" pitchFamily="18" charset="0"/>
              </a:rPr>
              <a:t> </a:t>
            </a:r>
            <a:r>
              <a:rPr lang="tr-TR" altLang="en-US" sz="2400" b="1" dirty="0" err="1" smtClean="0">
                <a:solidFill>
                  <a:srgbClr val="086856"/>
                </a:solidFill>
                <a:latin typeface="Times New Roman" panose="02020603050405020304" pitchFamily="18" charset="0"/>
                <a:cs typeface="Times New Roman" panose="02020603050405020304" pitchFamily="18" charset="0"/>
              </a:rPr>
              <a:t>for</a:t>
            </a:r>
            <a:r>
              <a:rPr lang="tr-TR" altLang="en-US" sz="2400" b="1" dirty="0" smtClean="0">
                <a:solidFill>
                  <a:srgbClr val="086856"/>
                </a:solidFill>
                <a:latin typeface="Times New Roman" panose="02020603050405020304" pitchFamily="18" charset="0"/>
                <a:cs typeface="Times New Roman" panose="02020603050405020304" pitchFamily="18" charset="0"/>
              </a:rPr>
              <a:t> </a:t>
            </a:r>
            <a:r>
              <a:rPr lang="tr-TR" altLang="en-US" sz="2400" b="1" dirty="0" err="1" smtClean="0">
                <a:solidFill>
                  <a:srgbClr val="086856"/>
                </a:solidFill>
                <a:latin typeface="Times New Roman" panose="02020603050405020304" pitchFamily="18" charset="0"/>
                <a:cs typeface="Times New Roman" panose="02020603050405020304" pitchFamily="18" charset="0"/>
              </a:rPr>
              <a:t>Teaching</a:t>
            </a:r>
            <a:r>
              <a:rPr lang="tr-TR" altLang="en-US" sz="2400" b="1" dirty="0" smtClean="0">
                <a:solidFill>
                  <a:srgbClr val="086856"/>
                </a:solidFill>
                <a:latin typeface="Times New Roman" panose="02020603050405020304" pitchFamily="18" charset="0"/>
                <a:cs typeface="Times New Roman" panose="02020603050405020304" pitchFamily="18" charset="0"/>
              </a:rPr>
              <a:t>/Training</a:t>
            </a:r>
            <a:r>
              <a:rPr lang="tr-TR" altLang="en-US" sz="2000" b="1" dirty="0" smtClean="0">
                <a:solidFill>
                  <a:srgbClr val="086856"/>
                </a:solidFill>
                <a:latin typeface="Times New Roman" panose="02020603050405020304" pitchFamily="18" charset="0"/>
                <a:cs typeface="Times New Roman" panose="02020603050405020304" pitchFamily="18" charset="0"/>
              </a:rPr>
              <a:t>: Belgenin </a:t>
            </a:r>
            <a:r>
              <a:rPr lang="tr-TR" altLang="en-US" sz="2000" b="1" dirty="0">
                <a:solidFill>
                  <a:srgbClr val="086856"/>
                </a:solidFill>
                <a:latin typeface="Times New Roman" panose="02020603050405020304" pitchFamily="18" charset="0"/>
                <a:cs typeface="Times New Roman" panose="02020603050405020304" pitchFamily="18" charset="0"/>
              </a:rPr>
              <a:t>aslı (orijinal; ıslak imzalı) Ofise ibraz edilmelidir</a:t>
            </a:r>
            <a:r>
              <a:rPr lang="tr-TR" altLang="en-US" sz="2000" b="1" dirty="0" smtClean="0">
                <a:solidFill>
                  <a:srgbClr val="086856"/>
                </a:solidFill>
                <a:latin typeface="Times New Roman" panose="02020603050405020304" pitchFamily="18" charset="0"/>
                <a:cs typeface="Times New Roman" panose="02020603050405020304" pitchFamily="18" charset="0"/>
              </a:rPr>
              <a:t>.</a:t>
            </a:r>
          </a:p>
          <a:p>
            <a:pPr>
              <a:defRPr/>
            </a:pPr>
            <a:endParaRPr lang="tr-TR" altLang="en-US" sz="2000" b="1" dirty="0">
              <a:solidFill>
                <a:srgbClr val="086856"/>
              </a:solidFill>
              <a:latin typeface="Times New Roman" panose="02020603050405020304" pitchFamily="18" charset="0"/>
              <a:cs typeface="Times New Roman" panose="02020603050405020304" pitchFamily="18" charset="0"/>
            </a:endParaRPr>
          </a:p>
          <a:p>
            <a:pPr>
              <a:defRPr/>
            </a:pPr>
            <a:r>
              <a:rPr lang="tr-TR" altLang="en-US" sz="2400" b="1" dirty="0">
                <a:solidFill>
                  <a:srgbClr val="086856"/>
                </a:solidFill>
                <a:latin typeface="Times New Roman" panose="02020603050405020304" pitchFamily="18" charset="0"/>
                <a:cs typeface="Times New Roman" panose="02020603050405020304" pitchFamily="18" charset="0"/>
              </a:rPr>
              <a:t>Katılım </a:t>
            </a:r>
            <a:r>
              <a:rPr lang="tr-TR" altLang="en-US" sz="2400" b="1" dirty="0" smtClean="0">
                <a:solidFill>
                  <a:srgbClr val="086856"/>
                </a:solidFill>
                <a:latin typeface="Times New Roman" panose="02020603050405020304" pitchFamily="18" charset="0"/>
                <a:cs typeface="Times New Roman" panose="02020603050405020304" pitchFamily="18" charset="0"/>
              </a:rPr>
              <a:t>Sertifikası: </a:t>
            </a:r>
            <a:r>
              <a:rPr lang="tr-TR" altLang="en-US" sz="2000" b="1" dirty="0" smtClean="0">
                <a:solidFill>
                  <a:srgbClr val="086856"/>
                </a:solidFill>
                <a:latin typeface="Times New Roman" panose="02020603050405020304" pitchFamily="18" charset="0"/>
                <a:cs typeface="Times New Roman" panose="02020603050405020304" pitchFamily="18" charset="0"/>
              </a:rPr>
              <a:t>Hareketlilik tamamlandıktan sonra, </a:t>
            </a:r>
            <a:r>
              <a:rPr lang="tr-TR" altLang="en-US" sz="2000" b="1" dirty="0">
                <a:solidFill>
                  <a:srgbClr val="086856"/>
                </a:solidFill>
                <a:latin typeface="Times New Roman" panose="02020603050405020304" pitchFamily="18" charset="0"/>
                <a:cs typeface="Times New Roman" panose="02020603050405020304" pitchFamily="18" charset="0"/>
              </a:rPr>
              <a:t>karşı okul/kurum/firma tarafından </a:t>
            </a:r>
            <a:r>
              <a:rPr lang="tr-TR" altLang="en-US" sz="2000" b="1" dirty="0" smtClean="0">
                <a:solidFill>
                  <a:srgbClr val="086856"/>
                </a:solidFill>
                <a:latin typeface="Times New Roman" panose="02020603050405020304" pitchFamily="18" charset="0"/>
                <a:cs typeface="Times New Roman" panose="02020603050405020304" pitchFamily="18" charset="0"/>
              </a:rPr>
              <a:t> düzenlenecek belgenin aslı (orijinal </a:t>
            </a:r>
            <a:r>
              <a:rPr lang="tr-TR" altLang="en-US" sz="2000" b="1" dirty="0">
                <a:solidFill>
                  <a:srgbClr val="086856"/>
                </a:solidFill>
                <a:latin typeface="Times New Roman" panose="02020603050405020304" pitchFamily="18" charset="0"/>
                <a:cs typeface="Times New Roman" panose="02020603050405020304" pitchFamily="18" charset="0"/>
              </a:rPr>
              <a:t>ıslak imzalı</a:t>
            </a:r>
            <a:r>
              <a:rPr lang="tr-TR" altLang="en-US" sz="2000" b="1" dirty="0" smtClean="0">
                <a:solidFill>
                  <a:srgbClr val="086856"/>
                </a:solidFill>
                <a:latin typeface="Times New Roman" panose="02020603050405020304" pitchFamily="18" charset="0"/>
                <a:cs typeface="Times New Roman" panose="02020603050405020304" pitchFamily="18" charset="0"/>
              </a:rPr>
              <a:t>) </a:t>
            </a:r>
            <a:r>
              <a:rPr lang="tr-TR" altLang="en-US" sz="2000" b="1" dirty="0">
                <a:solidFill>
                  <a:srgbClr val="086856"/>
                </a:solidFill>
                <a:latin typeface="Times New Roman" panose="02020603050405020304" pitchFamily="18" charset="0"/>
                <a:cs typeface="Times New Roman" panose="02020603050405020304" pitchFamily="18" charset="0"/>
              </a:rPr>
              <a:t>Ofise ibraz edilmelidir</a:t>
            </a:r>
            <a:r>
              <a:rPr lang="tr-TR" altLang="en-US" sz="2000" b="1" dirty="0" smtClean="0">
                <a:solidFill>
                  <a:srgbClr val="086856"/>
                </a:solidFill>
                <a:latin typeface="Times New Roman" panose="02020603050405020304" pitchFamily="18" charset="0"/>
                <a:cs typeface="Times New Roman" panose="02020603050405020304" pitchFamily="18" charset="0"/>
              </a:rPr>
              <a:t>.</a:t>
            </a:r>
          </a:p>
          <a:p>
            <a:pPr>
              <a:defRPr/>
            </a:pPr>
            <a:endParaRPr lang="tr-TR" altLang="en-US" sz="2000" b="1" dirty="0">
              <a:solidFill>
                <a:srgbClr val="086856"/>
              </a:solidFill>
              <a:latin typeface="Times New Roman" panose="02020603050405020304" pitchFamily="18" charset="0"/>
              <a:cs typeface="Times New Roman" panose="02020603050405020304" pitchFamily="18" charset="0"/>
            </a:endParaRPr>
          </a:p>
          <a:p>
            <a:pPr>
              <a:defRPr/>
            </a:pPr>
            <a:r>
              <a:rPr lang="tr-TR" altLang="en-US" sz="2400" b="1" dirty="0" smtClean="0">
                <a:solidFill>
                  <a:srgbClr val="086856"/>
                </a:solidFill>
                <a:latin typeface="Times New Roman" panose="02020603050405020304" pitchFamily="18" charset="0"/>
                <a:cs typeface="Times New Roman" panose="02020603050405020304" pitchFamily="18" charset="0"/>
              </a:rPr>
              <a:t>Biniş Kartları (</a:t>
            </a:r>
            <a:r>
              <a:rPr lang="tr-TR" altLang="en-US" sz="2400" b="1" dirty="0" err="1" smtClean="0">
                <a:solidFill>
                  <a:srgbClr val="086856"/>
                </a:solidFill>
                <a:latin typeface="Times New Roman" panose="02020603050405020304" pitchFamily="18" charset="0"/>
                <a:cs typeface="Times New Roman" panose="02020603050405020304" pitchFamily="18" charset="0"/>
              </a:rPr>
              <a:t>Boarding</a:t>
            </a:r>
            <a:r>
              <a:rPr lang="tr-TR" altLang="en-US" sz="2400" b="1" dirty="0" smtClean="0">
                <a:solidFill>
                  <a:srgbClr val="086856"/>
                </a:solidFill>
                <a:latin typeface="Times New Roman" panose="02020603050405020304" pitchFamily="18" charset="0"/>
                <a:cs typeface="Times New Roman" panose="02020603050405020304" pitchFamily="18" charset="0"/>
              </a:rPr>
              <a:t> </a:t>
            </a:r>
            <a:r>
              <a:rPr lang="tr-TR" altLang="en-US" sz="2400" b="1" dirty="0" err="1" smtClean="0">
                <a:solidFill>
                  <a:srgbClr val="086856"/>
                </a:solidFill>
                <a:latin typeface="Times New Roman" panose="02020603050405020304" pitchFamily="18" charset="0"/>
                <a:cs typeface="Times New Roman" panose="02020603050405020304" pitchFamily="18" charset="0"/>
              </a:rPr>
              <a:t>Pass</a:t>
            </a:r>
            <a:r>
              <a:rPr lang="tr-TR" altLang="en-US" sz="2400" b="1" dirty="0" smtClean="0">
                <a:solidFill>
                  <a:srgbClr val="086856"/>
                </a:solidFill>
                <a:latin typeface="Times New Roman" panose="02020603050405020304" pitchFamily="18" charset="0"/>
                <a:cs typeface="Times New Roman" panose="02020603050405020304" pitchFamily="18" charset="0"/>
              </a:rPr>
              <a:t>) </a:t>
            </a:r>
          </a:p>
          <a:p>
            <a:pPr marL="0" indent="0">
              <a:buNone/>
              <a:defRPr/>
            </a:pPr>
            <a:endParaRPr lang="tr-TR" altLang="en-US" sz="2400" b="1" dirty="0">
              <a:solidFill>
                <a:srgbClr val="086856"/>
              </a:solidFill>
              <a:latin typeface="Times New Roman" panose="02020603050405020304" pitchFamily="18" charset="0"/>
              <a:cs typeface="Times New Roman" panose="02020603050405020304" pitchFamily="18" charset="0"/>
            </a:endParaRPr>
          </a:p>
        </p:txBody>
      </p:sp>
      <p:sp>
        <p:nvSpPr>
          <p:cNvPr id="4" name="Altbilgi Yer Tutucusu 3"/>
          <p:cNvSpPr>
            <a:spLocks noGrp="1"/>
          </p:cNvSpPr>
          <p:nvPr>
            <p:ph type="ftr" sz="quarter" idx="11"/>
          </p:nvPr>
        </p:nvSpPr>
        <p:spPr/>
        <p:txBody>
          <a:bodyPr/>
          <a:lstStyle/>
          <a:p>
            <a:r>
              <a:rPr lang="tr-TR" smtClean="0"/>
              <a:t>www.cu.edu.tr</a:t>
            </a:r>
            <a:endParaRPr lang="tr-TR"/>
          </a:p>
        </p:txBody>
      </p:sp>
      <p:pic>
        <p:nvPicPr>
          <p:cNvPr id="5" name="Resim 4"/>
          <p:cNvPicPr>
            <a:picLocks noChangeAspect="1"/>
          </p:cNvPicPr>
          <p:nvPr/>
        </p:nvPicPr>
        <p:blipFill>
          <a:blip r:embed="rId2"/>
          <a:stretch>
            <a:fillRect/>
          </a:stretch>
        </p:blipFill>
        <p:spPr>
          <a:xfrm>
            <a:off x="10829735" y="5312903"/>
            <a:ext cx="1362265" cy="990738"/>
          </a:xfrm>
          <a:prstGeom prst="rect">
            <a:avLst/>
          </a:prstGeom>
        </p:spPr>
      </p:pic>
    </p:spTree>
    <p:extLst>
      <p:ext uri="{BB962C8B-B14F-4D97-AF65-F5344CB8AC3E}">
        <p14:creationId xmlns:p14="http://schemas.microsoft.com/office/powerpoint/2010/main" val="174323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345058" y="224288"/>
            <a:ext cx="8824822" cy="621102"/>
          </a:xfrm>
        </p:spPr>
        <p:txBody>
          <a:bodyPr>
            <a:noAutofit/>
          </a:bodyPr>
          <a:lstStyle/>
          <a:p>
            <a:pPr algn="just">
              <a:spcBef>
                <a:spcPts val="1000"/>
              </a:spcBef>
            </a:pPr>
            <a:r>
              <a:rPr lang="tr-TR" b="1" dirty="0">
                <a:solidFill>
                  <a:srgbClr val="086856"/>
                </a:solidFill>
                <a:latin typeface="Times New Roman" panose="02020603050405020304" pitchFamily="18" charset="0"/>
                <a:ea typeface="+mn-ea"/>
                <a:cs typeface="Times New Roman" panose="02020603050405020304" pitchFamily="18" charset="0"/>
              </a:rPr>
              <a:t>Hibede Kesinti Yapılacak Durumlar</a:t>
            </a:r>
          </a:p>
        </p:txBody>
      </p:sp>
      <p:sp>
        <p:nvSpPr>
          <p:cNvPr id="3" name="İçerik Yer Tutucusu 2"/>
          <p:cNvSpPr>
            <a:spLocks noGrp="1"/>
          </p:cNvSpPr>
          <p:nvPr>
            <p:ph idx="1"/>
          </p:nvPr>
        </p:nvSpPr>
        <p:spPr>
          <a:xfrm>
            <a:off x="579407" y="1299413"/>
            <a:ext cx="11376803" cy="4351338"/>
          </a:xfrm>
        </p:spPr>
        <p:txBody>
          <a:bodyPr/>
          <a:lstStyle/>
          <a:p>
            <a:pPr algn="just"/>
            <a:endParaRPr lang="tr-TR" sz="2400" b="1" dirty="0">
              <a:solidFill>
                <a:srgbClr val="086856"/>
              </a:solidFill>
              <a:latin typeface="Times New Roman" panose="02020603050405020304" pitchFamily="18" charset="0"/>
              <a:cs typeface="Times New Roman" panose="02020603050405020304" pitchFamily="18" charset="0"/>
            </a:endParaRPr>
          </a:p>
          <a:p>
            <a:pPr algn="just"/>
            <a:r>
              <a:rPr lang="tr-TR" sz="3200" b="1" dirty="0" smtClean="0">
                <a:solidFill>
                  <a:srgbClr val="086856"/>
                </a:solidFill>
                <a:latin typeface="Times New Roman" panose="02020603050405020304" pitchFamily="18" charset="0"/>
                <a:cs typeface="Times New Roman" panose="02020603050405020304" pitchFamily="18" charset="0"/>
              </a:rPr>
              <a:t>Hareketliliğe </a:t>
            </a:r>
            <a:r>
              <a:rPr lang="tr-TR" sz="3200" b="1" dirty="0">
                <a:solidFill>
                  <a:srgbClr val="086856"/>
                </a:solidFill>
                <a:latin typeface="Times New Roman" panose="02020603050405020304" pitchFamily="18" charset="0"/>
                <a:cs typeface="Times New Roman" panose="02020603050405020304" pitchFamily="18" charset="0"/>
              </a:rPr>
              <a:t>katılımı kanıtlayan belgelerin teslim edilmemesi durumunda </a:t>
            </a:r>
            <a:r>
              <a:rPr lang="tr-TR" sz="3200" b="1" dirty="0" smtClean="0">
                <a:solidFill>
                  <a:srgbClr val="086856"/>
                </a:solidFill>
                <a:latin typeface="Times New Roman" panose="02020603050405020304" pitchFamily="18" charset="0"/>
                <a:cs typeface="Times New Roman" panose="02020603050405020304" pitchFamily="18" charset="0"/>
              </a:rPr>
              <a:t>(</a:t>
            </a:r>
            <a:r>
              <a:rPr lang="tr-TR" sz="3200" b="1" dirty="0" err="1" smtClean="0">
                <a:solidFill>
                  <a:srgbClr val="086856"/>
                </a:solidFill>
                <a:latin typeface="Times New Roman" panose="02020603050405020304" pitchFamily="18" charset="0"/>
                <a:cs typeface="Times New Roman" panose="02020603050405020304" pitchFamily="18" charset="0"/>
              </a:rPr>
              <a:t>Bkz</a:t>
            </a:r>
            <a:r>
              <a:rPr lang="tr-TR" sz="3200" b="1" dirty="0" smtClean="0">
                <a:solidFill>
                  <a:srgbClr val="086856"/>
                </a:solidFill>
                <a:latin typeface="Times New Roman" panose="02020603050405020304" pitchFamily="18" charset="0"/>
                <a:cs typeface="Times New Roman" panose="02020603050405020304" pitchFamily="18" charset="0"/>
              </a:rPr>
              <a:t>: «Hareketlilik </a:t>
            </a:r>
            <a:r>
              <a:rPr lang="tr-TR" sz="3200" b="1" dirty="0">
                <a:solidFill>
                  <a:srgbClr val="086856"/>
                </a:solidFill>
                <a:latin typeface="Times New Roman" panose="02020603050405020304" pitchFamily="18" charset="0"/>
                <a:cs typeface="Times New Roman" panose="02020603050405020304" pitchFamily="18" charset="0"/>
              </a:rPr>
              <a:t>Tamamlandıktan Sonra Ofise Teslim Edilmesi Gereken </a:t>
            </a:r>
            <a:r>
              <a:rPr lang="tr-TR" sz="3200" b="1" dirty="0" smtClean="0">
                <a:solidFill>
                  <a:srgbClr val="086856"/>
                </a:solidFill>
                <a:latin typeface="Times New Roman" panose="02020603050405020304" pitchFamily="18" charset="0"/>
                <a:cs typeface="Times New Roman" panose="02020603050405020304" pitchFamily="18" charset="0"/>
              </a:rPr>
              <a:t>Belgeler» </a:t>
            </a:r>
            <a:r>
              <a:rPr lang="tr-TR" sz="3200" b="1" dirty="0" err="1" smtClean="0">
                <a:solidFill>
                  <a:srgbClr val="086856"/>
                </a:solidFill>
                <a:latin typeface="Times New Roman" panose="02020603050405020304" pitchFamily="18" charset="0"/>
                <a:cs typeface="Times New Roman" panose="02020603050405020304" pitchFamily="18" charset="0"/>
              </a:rPr>
              <a:t>slaytı</a:t>
            </a:r>
            <a:r>
              <a:rPr lang="tr-TR" sz="3200" b="1" dirty="0" smtClean="0">
                <a:solidFill>
                  <a:srgbClr val="086856"/>
                </a:solidFill>
                <a:latin typeface="Times New Roman" panose="02020603050405020304" pitchFamily="18" charset="0"/>
                <a:cs typeface="Times New Roman" panose="02020603050405020304" pitchFamily="18" charset="0"/>
              </a:rPr>
              <a:t>) </a:t>
            </a:r>
            <a:r>
              <a:rPr lang="tr-TR" sz="3200" b="1" dirty="0">
                <a:solidFill>
                  <a:srgbClr val="086856"/>
                </a:solidFill>
                <a:latin typeface="Times New Roman" panose="02020603050405020304" pitchFamily="18" charset="0"/>
                <a:cs typeface="Times New Roman" panose="02020603050405020304" pitchFamily="18" charset="0"/>
              </a:rPr>
              <a:t>hareketlilik geçersiz sayılır ve personele hibe ödenmez, başlangıçta ödenen hibe tahsil edilir. Ayrıca, planlanandan eksik gerçekleşen ya da uygun olmayan faaliyetlere ilişkin olarak da hibe kesintisi yapılır.</a:t>
            </a:r>
          </a:p>
          <a:p>
            <a:endParaRPr lang="tr-TR" dirty="0"/>
          </a:p>
        </p:txBody>
      </p:sp>
      <p:sp>
        <p:nvSpPr>
          <p:cNvPr id="4" name="Altbilgi Yer Tutucusu 3"/>
          <p:cNvSpPr>
            <a:spLocks noGrp="1"/>
          </p:cNvSpPr>
          <p:nvPr>
            <p:ph type="ftr" sz="quarter" idx="11"/>
          </p:nvPr>
        </p:nvSpPr>
        <p:spPr/>
        <p:txBody>
          <a:bodyPr/>
          <a:lstStyle/>
          <a:p>
            <a:r>
              <a:rPr lang="tr-TR" smtClean="0"/>
              <a:t>www.cu.edu.tr</a:t>
            </a:r>
            <a:endParaRPr lang="tr-TR"/>
          </a:p>
        </p:txBody>
      </p:sp>
      <p:pic>
        <p:nvPicPr>
          <p:cNvPr id="5" name="Resim 4"/>
          <p:cNvPicPr>
            <a:picLocks noChangeAspect="1"/>
          </p:cNvPicPr>
          <p:nvPr/>
        </p:nvPicPr>
        <p:blipFill>
          <a:blip r:embed="rId4"/>
          <a:stretch>
            <a:fillRect/>
          </a:stretch>
        </p:blipFill>
        <p:spPr>
          <a:xfrm>
            <a:off x="10832474" y="5733837"/>
            <a:ext cx="1359526" cy="987638"/>
          </a:xfrm>
          <a:prstGeom prst="rect">
            <a:avLst/>
          </a:prstGeom>
        </p:spPr>
      </p:pic>
      <p:pic>
        <p:nvPicPr>
          <p:cNvPr id="6" name="Resim 5"/>
          <p:cNvPicPr>
            <a:picLocks noChangeAspect="1"/>
          </p:cNvPicPr>
          <p:nvPr/>
        </p:nvPicPr>
        <p:blipFill>
          <a:blip r:embed="rId5"/>
          <a:stretch>
            <a:fillRect/>
          </a:stretch>
        </p:blipFill>
        <p:spPr>
          <a:xfrm>
            <a:off x="9253473" y="4069"/>
            <a:ext cx="2938527" cy="841321"/>
          </a:xfrm>
          <a:prstGeom prst="rect">
            <a:avLst/>
          </a:prstGeom>
        </p:spPr>
      </p:pic>
    </p:spTree>
    <p:extLst>
      <p:ext uri="{BB962C8B-B14F-4D97-AF65-F5344CB8AC3E}">
        <p14:creationId xmlns:p14="http://schemas.microsoft.com/office/powerpoint/2010/main" val="1123674191"/>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Başlık"/>
          <p:cNvSpPr>
            <a:spLocks noGrp="1"/>
          </p:cNvSpPr>
          <p:nvPr>
            <p:ph type="title"/>
          </p:nvPr>
        </p:nvSpPr>
        <p:spPr>
          <a:xfrm>
            <a:off x="228600" y="94004"/>
            <a:ext cx="8130396" cy="673748"/>
          </a:xfrm>
        </p:spPr>
        <p:txBody>
          <a:bodyPr>
            <a:normAutofit/>
          </a:bodyPr>
          <a:lstStyle/>
          <a:p>
            <a:pPr eaLnBrk="1" hangingPunct="1"/>
            <a:r>
              <a:rPr lang="tr-TR" altLang="en-US" sz="2800" b="1" dirty="0" smtClean="0">
                <a:solidFill>
                  <a:srgbClr val="086856"/>
                </a:solidFill>
                <a:latin typeface="Times New Roman" panose="02020603050405020304" pitchFamily="18" charset="0"/>
                <a:cs typeface="Times New Roman" panose="02020603050405020304" pitchFamily="18" charset="0"/>
              </a:rPr>
              <a:t>SEYAHAT MASRAFLARI</a:t>
            </a:r>
          </a:p>
        </p:txBody>
      </p:sp>
      <p:sp>
        <p:nvSpPr>
          <p:cNvPr id="21507" name="2 İçerik Yer Tutucusu"/>
          <p:cNvSpPr>
            <a:spLocks noGrp="1"/>
          </p:cNvSpPr>
          <p:nvPr>
            <p:ph idx="1"/>
          </p:nvPr>
        </p:nvSpPr>
        <p:spPr>
          <a:xfrm>
            <a:off x="314206" y="1188439"/>
            <a:ext cx="11423583" cy="4767980"/>
          </a:xfrm>
        </p:spPr>
        <p:txBody>
          <a:bodyPr>
            <a:normAutofit lnSpcReduction="10000"/>
          </a:bodyPr>
          <a:lstStyle/>
          <a:p>
            <a:pPr algn="just" eaLnBrk="1" hangingPunct="1">
              <a:lnSpc>
                <a:spcPct val="110000"/>
              </a:lnSpc>
              <a:spcBef>
                <a:spcPts val="0"/>
              </a:spcBef>
            </a:pPr>
            <a:r>
              <a:rPr lang="tr-TR" altLang="en-US" sz="2200" b="1" dirty="0" smtClean="0">
                <a:solidFill>
                  <a:srgbClr val="086856"/>
                </a:solidFill>
                <a:latin typeface="Times New Roman" panose="02020603050405020304" pitchFamily="18" charset="0"/>
                <a:cs typeface="Times New Roman" panose="02020603050405020304" pitchFamily="18" charset="0"/>
              </a:rPr>
              <a:t>Hareketlilik dönüşünde ilgili bütün belgelerin teslim edilmesi akabinde seyahat masraflarının ödenmesi aşamasına geçilmektedir: </a:t>
            </a:r>
          </a:p>
          <a:p>
            <a:pPr marL="0" indent="0" algn="just" eaLnBrk="1" hangingPunct="1">
              <a:lnSpc>
                <a:spcPct val="110000"/>
              </a:lnSpc>
              <a:spcBef>
                <a:spcPts val="0"/>
              </a:spcBef>
              <a:buNone/>
            </a:pPr>
            <a:endParaRPr lang="tr-TR" altLang="en-US" sz="2000" b="1" dirty="0" smtClean="0">
              <a:solidFill>
                <a:srgbClr val="086856"/>
              </a:solidFill>
              <a:latin typeface="Times New Roman" panose="02020603050405020304" pitchFamily="18" charset="0"/>
              <a:cs typeface="Times New Roman" panose="02020603050405020304" pitchFamily="18" charset="0"/>
            </a:endParaRPr>
          </a:p>
          <a:p>
            <a:pPr lvl="1" algn="just">
              <a:lnSpc>
                <a:spcPct val="110000"/>
              </a:lnSpc>
              <a:spcBef>
                <a:spcPts val="0"/>
              </a:spcBef>
            </a:pPr>
            <a:r>
              <a:rPr lang="tr-TR" altLang="en-US" sz="2000" b="1" dirty="0">
                <a:solidFill>
                  <a:srgbClr val="086856"/>
                </a:solidFill>
                <a:latin typeface="Times New Roman" panose="02020603050405020304" pitchFamily="18" charset="0"/>
                <a:cs typeface="Times New Roman" panose="02020603050405020304" pitchFamily="18" charset="0"/>
              </a:rPr>
              <a:t>Personel hareketliliği faaliyetinden faydalanan personeline ödenecek seyahat gideri </a:t>
            </a:r>
            <a:r>
              <a:rPr lang="tr-TR" altLang="en-US" sz="2000" b="1" dirty="0" smtClean="0">
                <a:solidFill>
                  <a:srgbClr val="086856"/>
                </a:solidFill>
                <a:latin typeface="Times New Roman" panose="02020603050405020304" pitchFamily="18" charset="0"/>
                <a:cs typeface="Times New Roman" panose="02020603050405020304" pitchFamily="18" charset="0"/>
              </a:rPr>
              <a:t>miktarı “Mesafe </a:t>
            </a:r>
            <a:r>
              <a:rPr lang="tr-TR" altLang="en-US" sz="2000" b="1" dirty="0">
                <a:solidFill>
                  <a:srgbClr val="086856"/>
                </a:solidFill>
                <a:latin typeface="Times New Roman" panose="02020603050405020304" pitchFamily="18" charset="0"/>
                <a:cs typeface="Times New Roman" panose="02020603050405020304" pitchFamily="18" charset="0"/>
              </a:rPr>
              <a:t>Hesaplayıcı” kullanılarak hesap </a:t>
            </a:r>
            <a:r>
              <a:rPr lang="tr-TR" altLang="en-US" sz="2000" b="1" dirty="0" smtClean="0">
                <a:solidFill>
                  <a:srgbClr val="086856"/>
                </a:solidFill>
                <a:latin typeface="Times New Roman" panose="02020603050405020304" pitchFamily="18" charset="0"/>
                <a:cs typeface="Times New Roman" panose="02020603050405020304" pitchFamily="18" charset="0"/>
              </a:rPr>
              <a:t>edilmektedir.</a:t>
            </a:r>
          </a:p>
          <a:p>
            <a:pPr lvl="1" algn="just">
              <a:lnSpc>
                <a:spcPct val="110000"/>
              </a:lnSpc>
              <a:spcBef>
                <a:spcPts val="0"/>
              </a:spcBef>
            </a:pPr>
            <a:r>
              <a:rPr lang="tr-TR" altLang="en-US" sz="2000" b="1" dirty="0" smtClean="0">
                <a:solidFill>
                  <a:srgbClr val="086856"/>
                </a:solidFill>
                <a:latin typeface="Times New Roman" panose="02020603050405020304" pitchFamily="18" charset="0"/>
                <a:cs typeface="Times New Roman" panose="02020603050405020304" pitchFamily="18" charset="0"/>
              </a:rPr>
              <a:t>Mesafe </a:t>
            </a:r>
            <a:r>
              <a:rPr lang="tr-TR" altLang="en-US" sz="2000" b="1" dirty="0">
                <a:solidFill>
                  <a:srgbClr val="086856"/>
                </a:solidFill>
                <a:latin typeface="Times New Roman" panose="02020603050405020304" pitchFamily="18" charset="0"/>
                <a:cs typeface="Times New Roman" panose="02020603050405020304" pitchFamily="18" charset="0"/>
              </a:rPr>
              <a:t>hesaplayıcısı aracılığı ile personelin yerleşik olduğu yerden, faaliyet yerine </a:t>
            </a:r>
            <a:r>
              <a:rPr lang="tr-TR" altLang="en-US" sz="2000" b="1" dirty="0" smtClean="0">
                <a:solidFill>
                  <a:srgbClr val="086856"/>
                </a:solidFill>
                <a:latin typeface="Times New Roman" panose="02020603050405020304" pitchFamily="18" charset="0"/>
                <a:cs typeface="Times New Roman" panose="02020603050405020304" pitchFamily="18" charset="0"/>
              </a:rPr>
              <a:t>kadar olan </a:t>
            </a:r>
            <a:r>
              <a:rPr lang="tr-TR" altLang="en-US" sz="2000" b="1" dirty="0">
                <a:solidFill>
                  <a:srgbClr val="086856"/>
                </a:solidFill>
                <a:latin typeface="Times New Roman" panose="02020603050405020304" pitchFamily="18" charset="0"/>
                <a:cs typeface="Times New Roman" panose="02020603050405020304" pitchFamily="18" charset="0"/>
              </a:rPr>
              <a:t>iki nokta arasının km değeri tespit edilmeli ve aşağıdaki tablo kullanılarak seyahat </a:t>
            </a:r>
            <a:r>
              <a:rPr lang="tr-TR" altLang="en-US" sz="2000" b="1" dirty="0" smtClean="0">
                <a:solidFill>
                  <a:srgbClr val="086856"/>
                </a:solidFill>
                <a:latin typeface="Times New Roman" panose="02020603050405020304" pitchFamily="18" charset="0"/>
                <a:cs typeface="Times New Roman" panose="02020603050405020304" pitchFamily="18" charset="0"/>
              </a:rPr>
              <a:t>hibesi hesaplanmalıdır</a:t>
            </a:r>
            <a:r>
              <a:rPr lang="tr-TR" altLang="en-US" sz="2000" b="1" dirty="0">
                <a:solidFill>
                  <a:srgbClr val="086856"/>
                </a:solidFill>
                <a:latin typeface="Times New Roman" panose="02020603050405020304" pitchFamily="18" charset="0"/>
                <a:cs typeface="Times New Roman" panose="02020603050405020304" pitchFamily="18" charset="0"/>
              </a:rPr>
              <a:t>. Mesafe hesaplayıcıda çıkan kilometrenin </a:t>
            </a:r>
            <a:r>
              <a:rPr lang="tr-TR" altLang="en-US" sz="2000" b="1" dirty="0" smtClean="0">
                <a:solidFill>
                  <a:srgbClr val="086856"/>
                </a:solidFill>
                <a:latin typeface="Times New Roman" panose="02020603050405020304" pitchFamily="18" charset="0"/>
                <a:cs typeface="Times New Roman" panose="02020603050405020304" pitchFamily="18" charset="0"/>
              </a:rPr>
              <a:t>ilgili </a:t>
            </a:r>
            <a:r>
              <a:rPr lang="tr-TR" altLang="en-US" sz="2000" b="1" dirty="0">
                <a:solidFill>
                  <a:srgbClr val="086856"/>
                </a:solidFill>
                <a:latin typeface="Times New Roman" panose="02020603050405020304" pitchFamily="18" charset="0"/>
                <a:cs typeface="Times New Roman" panose="02020603050405020304" pitchFamily="18" charset="0"/>
              </a:rPr>
              <a:t>tablodaki hibe </a:t>
            </a:r>
            <a:r>
              <a:rPr lang="tr-TR" altLang="en-US" sz="2000" b="1" dirty="0" smtClean="0">
                <a:solidFill>
                  <a:srgbClr val="086856"/>
                </a:solidFill>
                <a:latin typeface="Times New Roman" panose="02020603050405020304" pitchFamily="18" charset="0"/>
                <a:cs typeface="Times New Roman" panose="02020603050405020304" pitchFamily="18" charset="0"/>
              </a:rPr>
              <a:t>karşılığı gidiş-dönüş </a:t>
            </a:r>
            <a:r>
              <a:rPr lang="tr-TR" altLang="en-US" sz="2000" b="1" dirty="0">
                <a:solidFill>
                  <a:srgbClr val="086856"/>
                </a:solidFill>
                <a:latin typeface="Times New Roman" panose="02020603050405020304" pitchFamily="18" charset="0"/>
                <a:cs typeface="Times New Roman" panose="02020603050405020304" pitchFamily="18" charset="0"/>
              </a:rPr>
              <a:t>rakamı olup, söz konusu </a:t>
            </a:r>
            <a:r>
              <a:rPr lang="tr-TR" altLang="en-US" sz="2000" b="1" u="sng" dirty="0">
                <a:solidFill>
                  <a:srgbClr val="086856"/>
                </a:solidFill>
                <a:latin typeface="Times New Roman" panose="02020603050405020304" pitchFamily="18" charset="0"/>
                <a:cs typeface="Times New Roman" panose="02020603050405020304" pitchFamily="18" charset="0"/>
              </a:rPr>
              <a:t>miktar ikiyle çarpılmaz</a:t>
            </a:r>
            <a:r>
              <a:rPr lang="tr-TR" altLang="en-US" sz="2000" b="1" dirty="0">
                <a:solidFill>
                  <a:srgbClr val="086856"/>
                </a:solidFill>
                <a:latin typeface="Times New Roman" panose="02020603050405020304" pitchFamily="18" charset="0"/>
                <a:cs typeface="Times New Roman" panose="02020603050405020304" pitchFamily="18" charset="0"/>
              </a:rPr>
              <a:t>. </a:t>
            </a:r>
            <a:endParaRPr lang="tr-TR" altLang="en-US" sz="2000" b="1" dirty="0" smtClean="0">
              <a:solidFill>
                <a:srgbClr val="086856"/>
              </a:solidFill>
              <a:latin typeface="Times New Roman" panose="02020603050405020304" pitchFamily="18" charset="0"/>
              <a:cs typeface="Times New Roman" panose="02020603050405020304" pitchFamily="18" charset="0"/>
            </a:endParaRPr>
          </a:p>
          <a:p>
            <a:pPr lvl="1" algn="just">
              <a:lnSpc>
                <a:spcPct val="110000"/>
              </a:lnSpc>
              <a:spcBef>
                <a:spcPts val="0"/>
              </a:spcBef>
            </a:pPr>
            <a:r>
              <a:rPr lang="tr-TR" altLang="en-US" sz="2000" b="1" dirty="0" smtClean="0">
                <a:solidFill>
                  <a:srgbClr val="086856"/>
                </a:solidFill>
                <a:latin typeface="Times New Roman" panose="02020603050405020304" pitchFamily="18" charset="0"/>
                <a:cs typeface="Times New Roman" panose="02020603050405020304" pitchFamily="18" charset="0"/>
              </a:rPr>
              <a:t>Personelin </a:t>
            </a:r>
            <a:r>
              <a:rPr lang="tr-TR" altLang="en-US" sz="2000" b="1" dirty="0">
                <a:solidFill>
                  <a:srgbClr val="086856"/>
                </a:solidFill>
                <a:latin typeface="Times New Roman" panose="02020603050405020304" pitchFamily="18" charset="0"/>
                <a:cs typeface="Times New Roman" panose="02020603050405020304" pitchFamily="18" charset="0"/>
              </a:rPr>
              <a:t>aktarmalı </a:t>
            </a:r>
            <a:r>
              <a:rPr lang="tr-TR" altLang="en-US" sz="2000" b="1" dirty="0" smtClean="0">
                <a:solidFill>
                  <a:srgbClr val="086856"/>
                </a:solidFill>
                <a:latin typeface="Times New Roman" panose="02020603050405020304" pitchFamily="18" charset="0"/>
                <a:cs typeface="Times New Roman" panose="02020603050405020304" pitchFamily="18" charset="0"/>
              </a:rPr>
              <a:t>olarak seyahat </a:t>
            </a:r>
            <a:r>
              <a:rPr lang="tr-TR" altLang="en-US" sz="2000" b="1" dirty="0">
                <a:solidFill>
                  <a:srgbClr val="086856"/>
                </a:solidFill>
                <a:latin typeface="Times New Roman" panose="02020603050405020304" pitchFamily="18" charset="0"/>
                <a:cs typeface="Times New Roman" panose="02020603050405020304" pitchFamily="18" charset="0"/>
              </a:rPr>
              <a:t>etmesi, yukarıda belirtilen mesafe hesaplaması ile varılan mesafeyi etkilemez. </a:t>
            </a:r>
            <a:endParaRPr lang="tr-TR" altLang="en-US" sz="2000" b="1" dirty="0" smtClean="0">
              <a:solidFill>
                <a:srgbClr val="086856"/>
              </a:solidFill>
              <a:latin typeface="Times New Roman" panose="02020603050405020304" pitchFamily="18" charset="0"/>
              <a:cs typeface="Times New Roman" panose="02020603050405020304" pitchFamily="18" charset="0"/>
            </a:endParaRPr>
          </a:p>
          <a:p>
            <a:pPr lvl="1" algn="just">
              <a:lnSpc>
                <a:spcPct val="110000"/>
              </a:lnSpc>
              <a:spcBef>
                <a:spcPts val="0"/>
              </a:spcBef>
            </a:pPr>
            <a:r>
              <a:rPr lang="tr-TR" altLang="en-US" sz="2000" b="1" dirty="0">
                <a:solidFill>
                  <a:srgbClr val="086856"/>
                </a:solidFill>
                <a:latin typeface="Times New Roman" panose="02020603050405020304" pitchFamily="18" charset="0"/>
                <a:cs typeface="Times New Roman" panose="02020603050405020304" pitchFamily="18" charset="0"/>
              </a:rPr>
              <a:t>Yeşil seyahat için tüm seyahatin karayolu ile (tren, otobüs </a:t>
            </a:r>
            <a:r>
              <a:rPr lang="tr-TR" altLang="en-US" sz="2000" b="1" dirty="0" smtClean="0">
                <a:solidFill>
                  <a:srgbClr val="086856"/>
                </a:solidFill>
                <a:latin typeface="Times New Roman" panose="02020603050405020304" pitchFamily="18" charset="0"/>
                <a:cs typeface="Times New Roman" panose="02020603050405020304" pitchFamily="18" charset="0"/>
              </a:rPr>
              <a:t>vb.) </a:t>
            </a:r>
            <a:r>
              <a:rPr lang="tr-TR" altLang="en-US" sz="2000" b="1" dirty="0">
                <a:solidFill>
                  <a:srgbClr val="086856"/>
                </a:solidFill>
                <a:latin typeface="Times New Roman" panose="02020603050405020304" pitchFamily="18" charset="0"/>
                <a:cs typeface="Times New Roman" panose="02020603050405020304" pitchFamily="18" charset="0"/>
              </a:rPr>
              <a:t>yapılması gerekmektedir. Yeşil Seyahat türünde seyahat tercih eden personele seyahat günleri için 4 güne kadar bireysel destek verilir.</a:t>
            </a:r>
          </a:p>
        </p:txBody>
      </p:sp>
      <p:pic>
        <p:nvPicPr>
          <p:cNvPr id="5" name="Picture 2" descr="C:\Users\ülkü\Desktop\128156_Logo_Erasmus___60ko.jpg"/>
          <p:cNvPicPr>
            <a:picLocks noChangeAspect="1" noChangeArrowheads="1"/>
          </p:cNvPicPr>
          <p:nvPr/>
        </p:nvPicPr>
        <p:blipFill>
          <a:blip r:embed="rId2" cstate="print">
            <a:lum bright="66000" contrast="-60000"/>
            <a:extLst>
              <a:ext uri="{28A0092B-C50C-407E-A947-70E740481C1C}">
                <a14:useLocalDpi xmlns:a14="http://schemas.microsoft.com/office/drawing/2010/main" val="0"/>
              </a:ext>
            </a:extLst>
          </a:blip>
          <a:srcRect/>
          <a:stretch>
            <a:fillRect/>
          </a:stretch>
        </p:blipFill>
        <p:spPr bwMode="auto">
          <a:xfrm>
            <a:off x="8793538" y="22847"/>
            <a:ext cx="2944252" cy="840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Resim 1"/>
          <p:cNvPicPr>
            <a:picLocks noChangeAspect="1"/>
          </p:cNvPicPr>
          <p:nvPr/>
        </p:nvPicPr>
        <p:blipFill>
          <a:blip r:embed="rId3"/>
          <a:stretch>
            <a:fillRect/>
          </a:stretch>
        </p:blipFill>
        <p:spPr>
          <a:xfrm>
            <a:off x="10829735" y="5290334"/>
            <a:ext cx="1362265" cy="990738"/>
          </a:xfrm>
          <a:prstGeom prst="rect">
            <a:avLst/>
          </a:prstGeom>
        </p:spPr>
      </p:pic>
    </p:spTree>
    <p:extLst>
      <p:ext uri="{BB962C8B-B14F-4D97-AF65-F5344CB8AC3E}">
        <p14:creationId xmlns:p14="http://schemas.microsoft.com/office/powerpoint/2010/main" val="163225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2FCE7-CCD6-8E5E-74B9-4708228AF110}"/>
              </a:ext>
            </a:extLst>
          </p:cNvPr>
          <p:cNvSpPr>
            <a:spLocks noGrp="1"/>
          </p:cNvSpPr>
          <p:nvPr>
            <p:ph type="title"/>
          </p:nvPr>
        </p:nvSpPr>
        <p:spPr>
          <a:xfrm>
            <a:off x="196553" y="146051"/>
            <a:ext cx="8498873" cy="601662"/>
          </a:xfrm>
        </p:spPr>
        <p:txBody>
          <a:bodyPr>
            <a:normAutofit fontScale="90000"/>
          </a:bodyPr>
          <a:lstStyle/>
          <a:p>
            <a:r>
              <a:rPr lang="tr-TR" sz="4000" b="1" dirty="0" smtClean="0">
                <a:solidFill>
                  <a:srgbClr val="086856"/>
                </a:solidFill>
                <a:latin typeface="Times New Roman" panose="02020603050405020304" pitchFamily="18" charset="0"/>
                <a:cs typeface="Times New Roman" panose="02020603050405020304" pitchFamily="18" charset="0"/>
              </a:rPr>
              <a:t>İçerik</a:t>
            </a:r>
            <a:endParaRPr lang="tr-TR" sz="4000" b="1" dirty="0">
              <a:solidFill>
                <a:srgbClr val="086856"/>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63B3EDFF-59B2-7C64-93EB-5FDD5605E36F}"/>
              </a:ext>
            </a:extLst>
          </p:cNvPr>
          <p:cNvSpPr>
            <a:spLocks noGrp="1"/>
          </p:cNvSpPr>
          <p:nvPr>
            <p:ph idx="1"/>
          </p:nvPr>
        </p:nvSpPr>
        <p:spPr>
          <a:xfrm>
            <a:off x="196553" y="990600"/>
            <a:ext cx="11157247" cy="5186363"/>
          </a:xfrm>
        </p:spPr>
        <p:txBody>
          <a:bodyPr>
            <a:normAutofit/>
          </a:bodyPr>
          <a:lstStyle/>
          <a:p>
            <a:r>
              <a:rPr lang="tr-TR" altLang="tr-TR" dirty="0" smtClean="0">
                <a:solidFill>
                  <a:srgbClr val="086856"/>
                </a:solidFill>
              </a:rPr>
              <a:t>Personel Hareketliliğine İlişkin Genel Bilgilendirme</a:t>
            </a:r>
            <a:endParaRPr lang="tr-TR" altLang="tr-TR" dirty="0">
              <a:solidFill>
                <a:srgbClr val="086856"/>
              </a:solidFill>
            </a:endParaRPr>
          </a:p>
          <a:p>
            <a:r>
              <a:rPr lang="tr-TR" altLang="tr-TR" dirty="0" smtClean="0">
                <a:solidFill>
                  <a:srgbClr val="086856"/>
                </a:solidFill>
              </a:rPr>
              <a:t>Ders Verme Hareketliliği İlişkin Bilgilendirme</a:t>
            </a:r>
            <a:endParaRPr lang="tr-TR" altLang="tr-TR" dirty="0">
              <a:solidFill>
                <a:srgbClr val="086856"/>
              </a:solidFill>
            </a:endParaRPr>
          </a:p>
          <a:p>
            <a:r>
              <a:rPr lang="tr-TR" altLang="tr-TR" dirty="0" smtClean="0">
                <a:solidFill>
                  <a:srgbClr val="086856"/>
                </a:solidFill>
              </a:rPr>
              <a:t>Eğitim </a:t>
            </a:r>
            <a:r>
              <a:rPr lang="tr-TR" altLang="tr-TR" dirty="0">
                <a:solidFill>
                  <a:srgbClr val="086856"/>
                </a:solidFill>
              </a:rPr>
              <a:t>Alma Hareketliliği İlişkin </a:t>
            </a:r>
            <a:r>
              <a:rPr lang="tr-TR" altLang="tr-TR" dirty="0" smtClean="0">
                <a:solidFill>
                  <a:srgbClr val="086856"/>
                </a:solidFill>
              </a:rPr>
              <a:t>Bilgilendirme</a:t>
            </a:r>
            <a:endParaRPr lang="tr-TR" altLang="tr-TR" dirty="0">
              <a:solidFill>
                <a:srgbClr val="086856"/>
              </a:solidFill>
            </a:endParaRPr>
          </a:p>
          <a:p>
            <a:r>
              <a:rPr lang="tr-TR" altLang="tr-TR" dirty="0" smtClean="0">
                <a:solidFill>
                  <a:srgbClr val="086856"/>
                </a:solidFill>
              </a:rPr>
              <a:t>Hareketlilik Öncesi Düzenlenecek Evraklar</a:t>
            </a:r>
            <a:endParaRPr lang="tr-TR" altLang="tr-TR" dirty="0">
              <a:solidFill>
                <a:srgbClr val="086856"/>
              </a:solidFill>
            </a:endParaRPr>
          </a:p>
          <a:p>
            <a:r>
              <a:rPr lang="tr-TR" altLang="tr-TR" dirty="0" smtClean="0">
                <a:solidFill>
                  <a:srgbClr val="086856"/>
                </a:solidFill>
              </a:rPr>
              <a:t>Hareketlilik Sonrası Teslim Edilecek Evraklar</a:t>
            </a:r>
            <a:endParaRPr lang="tr-TR" altLang="tr-TR" dirty="0">
              <a:solidFill>
                <a:srgbClr val="086856"/>
              </a:solidFill>
            </a:endParaRPr>
          </a:p>
          <a:p>
            <a:r>
              <a:rPr lang="tr-TR" altLang="tr-TR" dirty="0" smtClean="0">
                <a:solidFill>
                  <a:srgbClr val="086856"/>
                </a:solidFill>
              </a:rPr>
              <a:t>Son Aşama: Çevrimiçi Anket</a:t>
            </a:r>
          </a:p>
          <a:p>
            <a:endParaRPr lang="tr-TR" altLang="tr-TR" dirty="0" smtClean="0">
              <a:solidFill>
                <a:srgbClr val="086856"/>
              </a:solidFill>
            </a:endParaRPr>
          </a:p>
          <a:p>
            <a:pPr marL="0" indent="0">
              <a:buNone/>
            </a:pPr>
            <a:r>
              <a:rPr lang="tr-TR" altLang="tr-TR" dirty="0" smtClean="0">
                <a:solidFill>
                  <a:srgbClr val="086856"/>
                </a:solidFill>
              </a:rPr>
              <a:t>NOT: Sorulara ilişkin e-posta ya da telefon ile iletişime geçilebilir.</a:t>
            </a:r>
          </a:p>
        </p:txBody>
      </p:sp>
      <p:sp>
        <p:nvSpPr>
          <p:cNvPr id="4" name="Footer Placeholder 3">
            <a:extLst>
              <a:ext uri="{FF2B5EF4-FFF2-40B4-BE49-F238E27FC236}">
                <a16:creationId xmlns:a16="http://schemas.microsoft.com/office/drawing/2014/main" id="{97E6A089-EAE1-C632-A3DD-73FCBC50B5AD}"/>
              </a:ext>
            </a:extLst>
          </p:cNvPr>
          <p:cNvSpPr>
            <a:spLocks noGrp="1"/>
          </p:cNvSpPr>
          <p:nvPr>
            <p:ph type="ftr" sz="quarter" idx="11"/>
          </p:nvPr>
        </p:nvSpPr>
        <p:spPr>
          <a:xfrm>
            <a:off x="10191749" y="6337399"/>
            <a:ext cx="1949189" cy="318195"/>
          </a:xfrm>
        </p:spPr>
        <p:txBody>
          <a:bodyPr/>
          <a:lstStyle/>
          <a:p>
            <a:r>
              <a:rPr lang="tr-TR" sz="1800">
                <a:solidFill>
                  <a:schemeClr val="bg1"/>
                </a:solidFill>
              </a:rPr>
              <a:t>www.cu.edu.tr</a:t>
            </a:r>
          </a:p>
        </p:txBody>
      </p:sp>
      <p:sp>
        <p:nvSpPr>
          <p:cNvPr id="5" name="Footer Placeholder 3">
            <a:extLst>
              <a:ext uri="{FF2B5EF4-FFF2-40B4-BE49-F238E27FC236}">
                <a16:creationId xmlns:a16="http://schemas.microsoft.com/office/drawing/2014/main" id="{BF945A67-81EA-95E9-B29E-6334E495E00E}"/>
              </a:ext>
            </a:extLst>
          </p:cNvPr>
          <p:cNvSpPr txBox="1">
            <a:spLocks/>
          </p:cNvSpPr>
          <p:nvPr/>
        </p:nvSpPr>
        <p:spPr>
          <a:xfrm>
            <a:off x="3899140" y="6337399"/>
            <a:ext cx="5572664" cy="31819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800" b="1"/>
              <a:t>Yüksek Öğrenimde Bireylerin Öğrenme Hareketliliği </a:t>
            </a:r>
            <a:endParaRPr lang="tr-TR" sz="1800">
              <a:solidFill>
                <a:schemeClr val="bg1"/>
              </a:solidFill>
            </a:endParaRPr>
          </a:p>
        </p:txBody>
      </p:sp>
      <p:pic>
        <p:nvPicPr>
          <p:cNvPr id="6" name="Picture 2" descr="C:\Users\ülkü\Desktop\128156_Logo_Erasmus___60ko.jpg"/>
          <p:cNvPicPr>
            <a:picLocks noChangeAspect="1" noChangeArrowheads="1"/>
          </p:cNvPicPr>
          <p:nvPr/>
        </p:nvPicPr>
        <p:blipFill>
          <a:blip r:embed="rId2" cstate="print">
            <a:lum bright="66000" contrast="-60000"/>
            <a:extLst>
              <a:ext uri="{28A0092B-C50C-407E-A947-70E740481C1C}">
                <a14:useLocalDpi xmlns:a14="http://schemas.microsoft.com/office/drawing/2010/main" val="0"/>
              </a:ext>
            </a:extLst>
          </a:blip>
          <a:srcRect/>
          <a:stretch>
            <a:fillRect/>
          </a:stretch>
        </p:blipFill>
        <p:spPr bwMode="auto">
          <a:xfrm>
            <a:off x="8794376" y="53853"/>
            <a:ext cx="2602754" cy="7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6"/>
          <p:cNvPicPr>
            <a:picLocks noChangeAspect="1"/>
          </p:cNvPicPr>
          <p:nvPr/>
        </p:nvPicPr>
        <p:blipFill>
          <a:blip r:embed="rId3"/>
          <a:stretch>
            <a:fillRect/>
          </a:stretch>
        </p:blipFill>
        <p:spPr>
          <a:xfrm>
            <a:off x="10715997" y="5184556"/>
            <a:ext cx="1362265" cy="992407"/>
          </a:xfrm>
          <a:prstGeom prst="rect">
            <a:avLst/>
          </a:prstGeom>
          <a:solidFill>
            <a:schemeClr val="bg1">
              <a:lumMod val="85000"/>
            </a:schemeClr>
          </a:solidFill>
          <a:ln>
            <a:solidFill>
              <a:srgbClr val="517E32"/>
            </a:solidFill>
          </a:ln>
        </p:spPr>
      </p:pic>
    </p:spTree>
    <p:extLst>
      <p:ext uri="{BB962C8B-B14F-4D97-AF65-F5344CB8AC3E}">
        <p14:creationId xmlns:p14="http://schemas.microsoft.com/office/powerpoint/2010/main" val="4478666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ülkü\Desktop\128156_Logo_Erasmus___60ko.jpg"/>
          <p:cNvPicPr>
            <a:picLocks noChangeAspect="1" noChangeArrowheads="1"/>
          </p:cNvPicPr>
          <p:nvPr/>
        </p:nvPicPr>
        <p:blipFill>
          <a:blip r:embed="rId2" cstate="print">
            <a:lum bright="66000" contrast="-60000"/>
            <a:extLst>
              <a:ext uri="{28A0092B-C50C-407E-A947-70E740481C1C}">
                <a14:useLocalDpi xmlns:a14="http://schemas.microsoft.com/office/drawing/2010/main" val="0"/>
              </a:ext>
            </a:extLst>
          </a:blip>
          <a:srcRect/>
          <a:stretch>
            <a:fillRect/>
          </a:stretch>
        </p:blipFill>
        <p:spPr bwMode="auto">
          <a:xfrm>
            <a:off x="8793538" y="22847"/>
            <a:ext cx="2944252" cy="840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Unvan 5"/>
          <p:cNvSpPr>
            <a:spLocks noGrp="1"/>
          </p:cNvSpPr>
          <p:nvPr>
            <p:ph type="title"/>
          </p:nvPr>
        </p:nvSpPr>
        <p:spPr>
          <a:xfrm>
            <a:off x="147579" y="100866"/>
            <a:ext cx="8569131" cy="634072"/>
          </a:xfrm>
        </p:spPr>
        <p:txBody>
          <a:bodyPr>
            <a:normAutofit/>
          </a:bodyPr>
          <a:lstStyle/>
          <a:p>
            <a:r>
              <a:rPr lang="tr-TR" sz="2800" b="1" dirty="0" smtClean="0">
                <a:solidFill>
                  <a:srgbClr val="086856"/>
                </a:solidFill>
                <a:latin typeface="Times New Roman" panose="02020603050405020304" pitchFamily="18" charset="0"/>
                <a:cs typeface="Times New Roman" panose="02020603050405020304" pitchFamily="18" charset="0"/>
              </a:rPr>
              <a:t>YOL HESAPLAMA CETVELİ VE KARŞILIĞI</a:t>
            </a:r>
            <a:endParaRPr lang="tr-TR" sz="2800" b="1" dirty="0">
              <a:solidFill>
                <a:srgbClr val="086856"/>
              </a:solidFill>
              <a:latin typeface="Times New Roman" panose="02020603050405020304" pitchFamily="18" charset="0"/>
              <a:cs typeface="Times New Roman" panose="02020603050405020304" pitchFamily="18" charset="0"/>
            </a:endParaRPr>
          </a:p>
        </p:txBody>
      </p:sp>
      <p:sp>
        <p:nvSpPr>
          <p:cNvPr id="7" name="Metin Yer Tutucusu 6"/>
          <p:cNvSpPr>
            <a:spLocks noGrp="1"/>
          </p:cNvSpPr>
          <p:nvPr>
            <p:ph type="body" idx="1"/>
          </p:nvPr>
        </p:nvSpPr>
        <p:spPr>
          <a:xfrm>
            <a:off x="147579" y="1246471"/>
            <a:ext cx="5157787" cy="527768"/>
          </a:xfrm>
        </p:spPr>
        <p:txBody>
          <a:bodyPr>
            <a:normAutofit/>
          </a:bodyPr>
          <a:lstStyle/>
          <a:p>
            <a:r>
              <a:rPr lang="tr-TR" dirty="0">
                <a:solidFill>
                  <a:srgbClr val="086856"/>
                </a:solidFill>
                <a:latin typeface="Times New Roman" panose="02020603050405020304" pitchFamily="18" charset="0"/>
                <a:cs typeface="Times New Roman" panose="02020603050405020304" pitchFamily="18" charset="0"/>
              </a:rPr>
              <a:t>Mesafe hesaplayıcısına </a:t>
            </a:r>
            <a:r>
              <a:rPr lang="tr-TR" dirty="0" smtClean="0">
                <a:solidFill>
                  <a:srgbClr val="086856"/>
                </a:solidFill>
                <a:latin typeface="Times New Roman" panose="02020603050405020304" pitchFamily="18" charset="0"/>
                <a:cs typeface="Times New Roman" panose="02020603050405020304" pitchFamily="18" charset="0"/>
              </a:rPr>
              <a:t>bağlantısı</a:t>
            </a:r>
            <a:endParaRPr lang="tr-TR" dirty="0">
              <a:solidFill>
                <a:srgbClr val="086856"/>
              </a:solidFill>
              <a:latin typeface="Times New Roman" panose="02020603050405020304" pitchFamily="18" charset="0"/>
              <a:cs typeface="Times New Roman" panose="02020603050405020304" pitchFamily="18" charset="0"/>
            </a:endParaRPr>
          </a:p>
        </p:txBody>
      </p:sp>
      <p:sp>
        <p:nvSpPr>
          <p:cNvPr id="8" name="İçerik Yer Tutucusu 7"/>
          <p:cNvSpPr>
            <a:spLocks noGrp="1"/>
          </p:cNvSpPr>
          <p:nvPr>
            <p:ph sz="half" idx="2"/>
          </p:nvPr>
        </p:nvSpPr>
        <p:spPr>
          <a:xfrm>
            <a:off x="6172200" y="1229380"/>
            <a:ext cx="5450080" cy="725614"/>
          </a:xfrm>
        </p:spPr>
        <p:txBody>
          <a:bodyPr>
            <a:normAutofit/>
          </a:bodyPr>
          <a:lstStyle/>
          <a:p>
            <a:pPr marL="0" indent="0">
              <a:buNone/>
            </a:pPr>
            <a:r>
              <a:rPr lang="tr-TR" sz="2000" b="1" dirty="0" smtClean="0">
                <a:solidFill>
                  <a:srgbClr val="086856"/>
                </a:solidFill>
                <a:latin typeface="Times New Roman" panose="02020603050405020304" pitchFamily="18" charset="0"/>
                <a:cs typeface="Times New Roman" panose="02020603050405020304" pitchFamily="18" charset="0"/>
              </a:rPr>
              <a:t>https</a:t>
            </a:r>
            <a:r>
              <a:rPr lang="tr-TR" sz="2000" b="1" dirty="0">
                <a:solidFill>
                  <a:srgbClr val="086856"/>
                </a:solidFill>
                <a:latin typeface="Times New Roman" panose="02020603050405020304" pitchFamily="18" charset="0"/>
                <a:cs typeface="Times New Roman" panose="02020603050405020304" pitchFamily="18" charset="0"/>
              </a:rPr>
              <a:t>://erasmus-plus.ec.europa.eu/resources-and-tools/distance-calculator</a:t>
            </a:r>
          </a:p>
        </p:txBody>
      </p:sp>
      <p:sp>
        <p:nvSpPr>
          <p:cNvPr id="9" name="Metin Yer Tutucusu 8"/>
          <p:cNvSpPr>
            <a:spLocks noGrp="1"/>
          </p:cNvSpPr>
          <p:nvPr>
            <p:ph type="body" sz="quarter" idx="3"/>
          </p:nvPr>
        </p:nvSpPr>
        <p:spPr>
          <a:xfrm>
            <a:off x="147579" y="3534752"/>
            <a:ext cx="4458604" cy="823912"/>
          </a:xfrm>
        </p:spPr>
        <p:txBody>
          <a:bodyPr>
            <a:normAutofit lnSpcReduction="10000"/>
          </a:bodyPr>
          <a:lstStyle/>
          <a:p>
            <a:pPr algn="just"/>
            <a:r>
              <a:rPr lang="tr-TR" dirty="0">
                <a:solidFill>
                  <a:srgbClr val="086856"/>
                </a:solidFill>
                <a:latin typeface="Times New Roman" panose="02020603050405020304" pitchFamily="18" charset="0"/>
                <a:cs typeface="Times New Roman" panose="02020603050405020304" pitchFamily="18" charset="0"/>
              </a:rPr>
              <a:t>Mesafe hesaplayıcıda </a:t>
            </a:r>
            <a:endParaRPr lang="tr-TR" dirty="0" smtClean="0">
              <a:solidFill>
                <a:srgbClr val="086856"/>
              </a:solidFill>
              <a:latin typeface="Times New Roman" panose="02020603050405020304" pitchFamily="18" charset="0"/>
              <a:cs typeface="Times New Roman" panose="02020603050405020304" pitchFamily="18" charset="0"/>
            </a:endParaRPr>
          </a:p>
          <a:p>
            <a:pPr algn="just"/>
            <a:r>
              <a:rPr lang="tr-TR" dirty="0" smtClean="0">
                <a:solidFill>
                  <a:srgbClr val="086856"/>
                </a:solidFill>
                <a:latin typeface="Times New Roman" panose="02020603050405020304" pitchFamily="18" charset="0"/>
                <a:cs typeface="Times New Roman" panose="02020603050405020304" pitchFamily="18" charset="0"/>
              </a:rPr>
              <a:t>çıkan </a:t>
            </a:r>
            <a:r>
              <a:rPr lang="tr-TR" dirty="0">
                <a:solidFill>
                  <a:srgbClr val="086856"/>
                </a:solidFill>
                <a:latin typeface="Times New Roman" panose="02020603050405020304" pitchFamily="18" charset="0"/>
                <a:cs typeface="Times New Roman" panose="02020603050405020304" pitchFamily="18" charset="0"/>
              </a:rPr>
              <a:t>kilometrenin </a:t>
            </a:r>
            <a:r>
              <a:rPr lang="tr-TR" dirty="0" smtClean="0">
                <a:solidFill>
                  <a:srgbClr val="086856"/>
                </a:solidFill>
                <a:latin typeface="Times New Roman" panose="02020603050405020304" pitchFamily="18" charset="0"/>
                <a:cs typeface="Times New Roman" panose="02020603050405020304" pitchFamily="18" charset="0"/>
              </a:rPr>
              <a:t>hibe </a:t>
            </a:r>
            <a:r>
              <a:rPr lang="tr-TR" dirty="0">
                <a:solidFill>
                  <a:srgbClr val="086856"/>
                </a:solidFill>
                <a:latin typeface="Times New Roman" panose="02020603050405020304" pitchFamily="18" charset="0"/>
                <a:cs typeface="Times New Roman" panose="02020603050405020304" pitchFamily="18" charset="0"/>
              </a:rPr>
              <a:t>karşılığı</a:t>
            </a:r>
          </a:p>
        </p:txBody>
      </p:sp>
      <p:sp>
        <p:nvSpPr>
          <p:cNvPr id="11" name="Sağ Ok 10"/>
          <p:cNvSpPr/>
          <p:nvPr/>
        </p:nvSpPr>
        <p:spPr>
          <a:xfrm>
            <a:off x="4606183" y="1392964"/>
            <a:ext cx="1557428" cy="427290"/>
          </a:xfrm>
          <a:prstGeom prst="rightArrow">
            <a:avLst/>
          </a:prstGeom>
          <a:solidFill>
            <a:srgbClr val="086856"/>
          </a:solidFill>
          <a:ln>
            <a:solidFill>
              <a:srgbClr val="0868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Sağ Ok 15"/>
          <p:cNvSpPr/>
          <p:nvPr/>
        </p:nvSpPr>
        <p:spPr>
          <a:xfrm>
            <a:off x="4606183" y="3770340"/>
            <a:ext cx="566160" cy="352735"/>
          </a:xfrm>
          <a:prstGeom prst="rightArrow">
            <a:avLst/>
          </a:prstGeom>
          <a:solidFill>
            <a:srgbClr val="08685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 name="Resim 1"/>
          <p:cNvPicPr>
            <a:picLocks noChangeAspect="1"/>
          </p:cNvPicPr>
          <p:nvPr/>
        </p:nvPicPr>
        <p:blipFill>
          <a:blip r:embed="rId3"/>
          <a:stretch>
            <a:fillRect/>
          </a:stretch>
        </p:blipFill>
        <p:spPr>
          <a:xfrm>
            <a:off x="10829735" y="5309362"/>
            <a:ext cx="1362265" cy="990738"/>
          </a:xfrm>
          <a:prstGeom prst="rect">
            <a:avLst/>
          </a:prstGeom>
        </p:spPr>
      </p:pic>
      <p:graphicFrame>
        <p:nvGraphicFramePr>
          <p:cNvPr id="5" name="İçerik Yer Tutucusu 4"/>
          <p:cNvGraphicFramePr>
            <a:graphicFrameLocks noGrp="1"/>
          </p:cNvGraphicFramePr>
          <p:nvPr>
            <p:ph sz="quarter" idx="4"/>
            <p:extLst>
              <p:ext uri="{D42A27DB-BD31-4B8C-83A1-F6EECF244321}">
                <p14:modId xmlns:p14="http://schemas.microsoft.com/office/powerpoint/2010/main" val="3310685237"/>
              </p:ext>
            </p:extLst>
          </p:nvPr>
        </p:nvGraphicFramePr>
        <p:xfrm>
          <a:off x="6172200" y="2725944"/>
          <a:ext cx="5183187" cy="2583419"/>
        </p:xfrm>
        <a:graphic>
          <a:graphicData uri="http://schemas.openxmlformats.org/drawingml/2006/table">
            <a:tbl>
              <a:tblPr firstRow="1" firstCol="1" bandRow="1">
                <a:tableStyleId>{93296810-A885-4BE3-A3E7-6D5BEEA58F35}</a:tableStyleId>
              </a:tblPr>
              <a:tblGrid>
                <a:gridCol w="1727729">
                  <a:extLst>
                    <a:ext uri="{9D8B030D-6E8A-4147-A177-3AD203B41FA5}">
                      <a16:colId xmlns:a16="http://schemas.microsoft.com/office/drawing/2014/main" val="1483980454"/>
                    </a:ext>
                  </a:extLst>
                </a:gridCol>
                <a:gridCol w="1727729">
                  <a:extLst>
                    <a:ext uri="{9D8B030D-6E8A-4147-A177-3AD203B41FA5}">
                      <a16:colId xmlns:a16="http://schemas.microsoft.com/office/drawing/2014/main" val="3182981185"/>
                    </a:ext>
                  </a:extLst>
                </a:gridCol>
                <a:gridCol w="1727729">
                  <a:extLst>
                    <a:ext uri="{9D8B030D-6E8A-4147-A177-3AD203B41FA5}">
                      <a16:colId xmlns:a16="http://schemas.microsoft.com/office/drawing/2014/main" val="1800822046"/>
                    </a:ext>
                  </a:extLst>
                </a:gridCol>
              </a:tblGrid>
              <a:tr h="621788">
                <a:tc>
                  <a:txBody>
                    <a:bodyPr/>
                    <a:lstStyle/>
                    <a:p>
                      <a:pPr algn="ctr">
                        <a:lnSpc>
                          <a:spcPct val="107000"/>
                        </a:lnSpc>
                        <a:spcAft>
                          <a:spcPts val="0"/>
                        </a:spcAft>
                      </a:pPr>
                      <a:r>
                        <a:rPr lang="tr-TR" sz="1000">
                          <a:effectLst/>
                        </a:rPr>
                        <a:t>Seyahat Mesafesi</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54945" marR="54945" marT="0" marB="0"/>
                </a:tc>
                <a:tc>
                  <a:txBody>
                    <a:bodyPr/>
                    <a:lstStyle/>
                    <a:p>
                      <a:pPr algn="ctr">
                        <a:lnSpc>
                          <a:spcPct val="107000"/>
                        </a:lnSpc>
                        <a:spcAft>
                          <a:spcPts val="0"/>
                        </a:spcAft>
                      </a:pPr>
                      <a:r>
                        <a:rPr lang="tr-TR" sz="1000">
                          <a:effectLst/>
                        </a:rPr>
                        <a:t>Standart Seyahat Hibe Tutarı (Avro)</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54945" marR="54945" marT="0" marB="0"/>
                </a:tc>
                <a:tc>
                  <a:txBody>
                    <a:bodyPr/>
                    <a:lstStyle/>
                    <a:p>
                      <a:pPr algn="ctr">
                        <a:lnSpc>
                          <a:spcPct val="107000"/>
                        </a:lnSpc>
                        <a:spcAft>
                          <a:spcPts val="0"/>
                        </a:spcAft>
                      </a:pPr>
                      <a:r>
                        <a:rPr lang="tr-TR" sz="1000">
                          <a:effectLst/>
                        </a:rPr>
                        <a:t>Yeşil Seyahat Hibe Tutarı (Avro)</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54945" marR="54945" marT="0" marB="0"/>
                </a:tc>
                <a:extLst>
                  <a:ext uri="{0D108BD9-81ED-4DB2-BD59-A6C34878D82A}">
                    <a16:rowId xmlns:a16="http://schemas.microsoft.com/office/drawing/2014/main" val="1615394863"/>
                  </a:ext>
                </a:extLst>
              </a:tr>
              <a:tr h="280233">
                <a:tc>
                  <a:txBody>
                    <a:bodyPr/>
                    <a:lstStyle/>
                    <a:p>
                      <a:pPr algn="just">
                        <a:lnSpc>
                          <a:spcPct val="107000"/>
                        </a:lnSpc>
                        <a:spcAft>
                          <a:spcPts val="0"/>
                        </a:spcAft>
                      </a:pPr>
                      <a:r>
                        <a:rPr lang="tr-TR" sz="900">
                          <a:effectLst/>
                        </a:rPr>
                        <a:t>10 - 99 KM arasında</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54945" marR="54945" marT="0" marB="0"/>
                </a:tc>
                <a:tc>
                  <a:txBody>
                    <a:bodyPr/>
                    <a:lstStyle/>
                    <a:p>
                      <a:pPr algn="r">
                        <a:lnSpc>
                          <a:spcPct val="107000"/>
                        </a:lnSpc>
                        <a:spcAft>
                          <a:spcPts val="0"/>
                        </a:spcAft>
                      </a:pPr>
                      <a:r>
                        <a:rPr lang="tr-TR" sz="900" dirty="0">
                          <a:effectLst/>
                        </a:rPr>
                        <a:t>23</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945" marR="54945" marT="0" marB="0"/>
                </a:tc>
                <a:tc>
                  <a:txBody>
                    <a:bodyPr/>
                    <a:lstStyle/>
                    <a:p>
                      <a:pPr marL="0" algn="r" defTabSz="914400" rtl="0" eaLnBrk="1" latinLnBrk="0" hangingPunct="1">
                        <a:lnSpc>
                          <a:spcPct val="107000"/>
                        </a:lnSpc>
                        <a:spcAft>
                          <a:spcPts val="0"/>
                        </a:spcAft>
                      </a:pPr>
                      <a:r>
                        <a:rPr lang="tr-TR" sz="900" kern="1200" dirty="0" smtClean="0">
                          <a:solidFill>
                            <a:schemeClr val="dk1"/>
                          </a:solidFill>
                          <a:effectLst/>
                          <a:latin typeface="+mn-lt"/>
                          <a:ea typeface="+mn-ea"/>
                          <a:cs typeface="+mn-cs"/>
                        </a:rPr>
                        <a:t>******</a:t>
                      </a:r>
                      <a:r>
                        <a:rPr lang="en-US" sz="900" kern="1200" dirty="0">
                          <a:solidFill>
                            <a:schemeClr val="dk1"/>
                          </a:solidFill>
                          <a:effectLst/>
                          <a:latin typeface="+mn-lt"/>
                          <a:ea typeface="+mn-ea"/>
                          <a:cs typeface="+mn-cs"/>
                        </a:rPr>
                        <a:t> </a:t>
                      </a:r>
                      <a:endParaRPr lang="tr-TR" sz="900" kern="1200" dirty="0">
                        <a:solidFill>
                          <a:schemeClr val="dk1"/>
                        </a:solidFill>
                        <a:effectLst/>
                        <a:latin typeface="+mn-lt"/>
                        <a:ea typeface="+mn-ea"/>
                        <a:cs typeface="+mn-cs"/>
                      </a:endParaRPr>
                    </a:p>
                  </a:txBody>
                  <a:tcPr marL="54945" marR="54945" marT="0" marB="0"/>
                </a:tc>
                <a:extLst>
                  <a:ext uri="{0D108BD9-81ED-4DB2-BD59-A6C34878D82A}">
                    <a16:rowId xmlns:a16="http://schemas.microsoft.com/office/drawing/2014/main" val="3423026320"/>
                  </a:ext>
                </a:extLst>
              </a:tr>
              <a:tr h="280233">
                <a:tc>
                  <a:txBody>
                    <a:bodyPr/>
                    <a:lstStyle/>
                    <a:p>
                      <a:pPr algn="just">
                        <a:lnSpc>
                          <a:spcPct val="107000"/>
                        </a:lnSpc>
                        <a:spcAft>
                          <a:spcPts val="0"/>
                        </a:spcAft>
                      </a:pPr>
                      <a:r>
                        <a:rPr lang="tr-TR" sz="900">
                          <a:effectLst/>
                        </a:rPr>
                        <a:t>100 - 499 KM arasında</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54945" marR="54945" marT="0" marB="0"/>
                </a:tc>
                <a:tc>
                  <a:txBody>
                    <a:bodyPr/>
                    <a:lstStyle/>
                    <a:p>
                      <a:pPr algn="r">
                        <a:lnSpc>
                          <a:spcPct val="107000"/>
                        </a:lnSpc>
                        <a:spcAft>
                          <a:spcPts val="0"/>
                        </a:spcAft>
                      </a:pPr>
                      <a:r>
                        <a:rPr lang="tr-TR" sz="900">
                          <a:effectLst/>
                        </a:rPr>
                        <a:t>180</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54945" marR="54945" marT="0" marB="0"/>
                </a:tc>
                <a:tc>
                  <a:txBody>
                    <a:bodyPr/>
                    <a:lstStyle/>
                    <a:p>
                      <a:pPr algn="r">
                        <a:lnSpc>
                          <a:spcPct val="107000"/>
                        </a:lnSpc>
                        <a:spcAft>
                          <a:spcPts val="0"/>
                        </a:spcAft>
                      </a:pPr>
                      <a:r>
                        <a:rPr lang="tr-TR" sz="900">
                          <a:effectLst/>
                        </a:rPr>
                        <a:t>210</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54945" marR="54945" marT="0" marB="0"/>
                </a:tc>
                <a:extLst>
                  <a:ext uri="{0D108BD9-81ED-4DB2-BD59-A6C34878D82A}">
                    <a16:rowId xmlns:a16="http://schemas.microsoft.com/office/drawing/2014/main" val="2261376872"/>
                  </a:ext>
                </a:extLst>
              </a:tr>
              <a:tr h="280233">
                <a:tc>
                  <a:txBody>
                    <a:bodyPr/>
                    <a:lstStyle/>
                    <a:p>
                      <a:pPr algn="just">
                        <a:lnSpc>
                          <a:spcPct val="107000"/>
                        </a:lnSpc>
                        <a:spcAft>
                          <a:spcPts val="0"/>
                        </a:spcAft>
                      </a:pPr>
                      <a:r>
                        <a:rPr lang="tr-TR" sz="900">
                          <a:effectLst/>
                        </a:rPr>
                        <a:t>500 - 1999 KM arasında</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54945" marR="54945" marT="0" marB="0"/>
                </a:tc>
                <a:tc>
                  <a:txBody>
                    <a:bodyPr/>
                    <a:lstStyle/>
                    <a:p>
                      <a:pPr algn="r">
                        <a:lnSpc>
                          <a:spcPct val="107000"/>
                        </a:lnSpc>
                        <a:spcAft>
                          <a:spcPts val="0"/>
                        </a:spcAft>
                      </a:pPr>
                      <a:r>
                        <a:rPr lang="tr-TR" sz="900">
                          <a:effectLst/>
                        </a:rPr>
                        <a:t>275</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54945" marR="54945" marT="0" marB="0"/>
                </a:tc>
                <a:tc>
                  <a:txBody>
                    <a:bodyPr/>
                    <a:lstStyle/>
                    <a:p>
                      <a:pPr algn="r">
                        <a:lnSpc>
                          <a:spcPct val="107000"/>
                        </a:lnSpc>
                        <a:spcAft>
                          <a:spcPts val="0"/>
                        </a:spcAft>
                      </a:pPr>
                      <a:r>
                        <a:rPr lang="tr-TR" sz="900">
                          <a:effectLst/>
                        </a:rPr>
                        <a:t>320</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54945" marR="54945" marT="0" marB="0"/>
                </a:tc>
                <a:extLst>
                  <a:ext uri="{0D108BD9-81ED-4DB2-BD59-A6C34878D82A}">
                    <a16:rowId xmlns:a16="http://schemas.microsoft.com/office/drawing/2014/main" val="2895267174"/>
                  </a:ext>
                </a:extLst>
              </a:tr>
              <a:tr h="280233">
                <a:tc>
                  <a:txBody>
                    <a:bodyPr/>
                    <a:lstStyle/>
                    <a:p>
                      <a:pPr algn="just">
                        <a:lnSpc>
                          <a:spcPct val="107000"/>
                        </a:lnSpc>
                        <a:spcAft>
                          <a:spcPts val="0"/>
                        </a:spcAft>
                      </a:pPr>
                      <a:r>
                        <a:rPr lang="tr-TR" sz="900">
                          <a:effectLst/>
                        </a:rPr>
                        <a:t>2000 - 2999 KM arasında</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54945" marR="54945" marT="0" marB="0"/>
                </a:tc>
                <a:tc>
                  <a:txBody>
                    <a:bodyPr/>
                    <a:lstStyle/>
                    <a:p>
                      <a:pPr algn="r">
                        <a:lnSpc>
                          <a:spcPct val="107000"/>
                        </a:lnSpc>
                        <a:spcAft>
                          <a:spcPts val="0"/>
                        </a:spcAft>
                      </a:pPr>
                      <a:r>
                        <a:rPr lang="tr-TR" sz="900">
                          <a:effectLst/>
                        </a:rPr>
                        <a:t>360</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54945" marR="54945" marT="0" marB="0"/>
                </a:tc>
                <a:tc>
                  <a:txBody>
                    <a:bodyPr/>
                    <a:lstStyle/>
                    <a:p>
                      <a:pPr algn="r">
                        <a:lnSpc>
                          <a:spcPct val="107000"/>
                        </a:lnSpc>
                        <a:spcAft>
                          <a:spcPts val="0"/>
                        </a:spcAft>
                      </a:pPr>
                      <a:r>
                        <a:rPr lang="tr-TR" sz="900">
                          <a:effectLst/>
                        </a:rPr>
                        <a:t>410</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54945" marR="54945" marT="0" marB="0"/>
                </a:tc>
                <a:extLst>
                  <a:ext uri="{0D108BD9-81ED-4DB2-BD59-A6C34878D82A}">
                    <a16:rowId xmlns:a16="http://schemas.microsoft.com/office/drawing/2014/main" val="1538697623"/>
                  </a:ext>
                </a:extLst>
              </a:tr>
              <a:tr h="280233">
                <a:tc>
                  <a:txBody>
                    <a:bodyPr/>
                    <a:lstStyle/>
                    <a:p>
                      <a:pPr algn="just">
                        <a:lnSpc>
                          <a:spcPct val="107000"/>
                        </a:lnSpc>
                        <a:spcAft>
                          <a:spcPts val="0"/>
                        </a:spcAft>
                      </a:pPr>
                      <a:r>
                        <a:rPr lang="tr-TR" sz="900">
                          <a:effectLst/>
                        </a:rPr>
                        <a:t>3000 - 3999 KM arasında</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54945" marR="54945" marT="0" marB="0"/>
                </a:tc>
                <a:tc>
                  <a:txBody>
                    <a:bodyPr/>
                    <a:lstStyle/>
                    <a:p>
                      <a:pPr algn="r">
                        <a:lnSpc>
                          <a:spcPct val="107000"/>
                        </a:lnSpc>
                        <a:spcAft>
                          <a:spcPts val="0"/>
                        </a:spcAft>
                      </a:pPr>
                      <a:r>
                        <a:rPr lang="tr-TR" sz="900">
                          <a:effectLst/>
                        </a:rPr>
                        <a:t>530</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54945" marR="54945" marT="0" marB="0"/>
                </a:tc>
                <a:tc>
                  <a:txBody>
                    <a:bodyPr/>
                    <a:lstStyle/>
                    <a:p>
                      <a:pPr algn="r">
                        <a:lnSpc>
                          <a:spcPct val="107000"/>
                        </a:lnSpc>
                        <a:spcAft>
                          <a:spcPts val="0"/>
                        </a:spcAft>
                      </a:pPr>
                      <a:r>
                        <a:rPr lang="tr-TR" sz="900">
                          <a:effectLst/>
                        </a:rPr>
                        <a:t>610</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54945" marR="54945" marT="0" marB="0"/>
                </a:tc>
                <a:extLst>
                  <a:ext uri="{0D108BD9-81ED-4DB2-BD59-A6C34878D82A}">
                    <a16:rowId xmlns:a16="http://schemas.microsoft.com/office/drawing/2014/main" val="2840454673"/>
                  </a:ext>
                </a:extLst>
              </a:tr>
              <a:tr h="280233">
                <a:tc>
                  <a:txBody>
                    <a:bodyPr/>
                    <a:lstStyle/>
                    <a:p>
                      <a:pPr algn="just">
                        <a:lnSpc>
                          <a:spcPct val="107000"/>
                        </a:lnSpc>
                        <a:spcAft>
                          <a:spcPts val="0"/>
                        </a:spcAft>
                      </a:pPr>
                      <a:r>
                        <a:rPr lang="tr-TR" sz="900">
                          <a:effectLst/>
                        </a:rPr>
                        <a:t>4000 - 7999 KM arasında</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54945" marR="54945" marT="0" marB="0"/>
                </a:tc>
                <a:tc>
                  <a:txBody>
                    <a:bodyPr/>
                    <a:lstStyle/>
                    <a:p>
                      <a:pPr algn="r">
                        <a:lnSpc>
                          <a:spcPct val="107000"/>
                        </a:lnSpc>
                        <a:spcAft>
                          <a:spcPts val="0"/>
                        </a:spcAft>
                      </a:pPr>
                      <a:r>
                        <a:rPr lang="tr-TR" sz="900">
                          <a:effectLst/>
                        </a:rPr>
                        <a:t>820</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54945" marR="54945" marT="0" marB="0"/>
                </a:tc>
                <a:tc>
                  <a:txBody>
                    <a:bodyPr/>
                    <a:lstStyle/>
                    <a:p>
                      <a:pPr algn="r">
                        <a:lnSpc>
                          <a:spcPct val="107000"/>
                        </a:lnSpc>
                        <a:spcAft>
                          <a:spcPts val="0"/>
                        </a:spcAft>
                      </a:pPr>
                      <a:r>
                        <a:rPr lang="tr-TR" sz="900" dirty="0" smtClean="0">
                          <a:effectLst/>
                        </a:rPr>
                        <a:t>*****</a:t>
                      </a:r>
                      <a:r>
                        <a:rPr lang="tr-TR" sz="900" dirty="0">
                          <a:effectLst/>
                        </a:rPr>
                        <a:t> </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945" marR="54945" marT="0" marB="0"/>
                </a:tc>
                <a:extLst>
                  <a:ext uri="{0D108BD9-81ED-4DB2-BD59-A6C34878D82A}">
                    <a16:rowId xmlns:a16="http://schemas.microsoft.com/office/drawing/2014/main" val="2465671867"/>
                  </a:ext>
                </a:extLst>
              </a:tr>
              <a:tr h="280233">
                <a:tc>
                  <a:txBody>
                    <a:bodyPr/>
                    <a:lstStyle/>
                    <a:p>
                      <a:pPr algn="just">
                        <a:lnSpc>
                          <a:spcPct val="107000"/>
                        </a:lnSpc>
                        <a:spcAft>
                          <a:spcPts val="0"/>
                        </a:spcAft>
                      </a:pPr>
                      <a:r>
                        <a:rPr lang="tr-TR" sz="900">
                          <a:effectLst/>
                        </a:rPr>
                        <a:t>8000 KM veya daha fazla</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54945" marR="54945" marT="0" marB="0"/>
                </a:tc>
                <a:tc>
                  <a:txBody>
                    <a:bodyPr/>
                    <a:lstStyle/>
                    <a:p>
                      <a:pPr algn="r">
                        <a:lnSpc>
                          <a:spcPct val="107000"/>
                        </a:lnSpc>
                        <a:spcAft>
                          <a:spcPts val="0"/>
                        </a:spcAft>
                      </a:pPr>
                      <a:r>
                        <a:rPr lang="tr-TR" sz="900">
                          <a:effectLst/>
                        </a:rPr>
                        <a:t>1500</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54945" marR="54945" marT="0" marB="0"/>
                </a:tc>
                <a:tc>
                  <a:txBody>
                    <a:bodyPr/>
                    <a:lstStyle/>
                    <a:p>
                      <a:pPr algn="r">
                        <a:lnSpc>
                          <a:spcPct val="107000"/>
                        </a:lnSpc>
                        <a:spcAft>
                          <a:spcPts val="0"/>
                        </a:spcAft>
                      </a:pPr>
                      <a:r>
                        <a:rPr lang="tr-TR" sz="900" dirty="0" smtClean="0">
                          <a:effectLst/>
                        </a:rPr>
                        <a:t>*****</a:t>
                      </a:r>
                      <a:r>
                        <a:rPr lang="tr-TR" sz="900" dirty="0">
                          <a:effectLst/>
                        </a:rPr>
                        <a:t> </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945" marR="54945" marT="0" marB="0"/>
                </a:tc>
                <a:extLst>
                  <a:ext uri="{0D108BD9-81ED-4DB2-BD59-A6C34878D82A}">
                    <a16:rowId xmlns:a16="http://schemas.microsoft.com/office/drawing/2014/main" val="1371962358"/>
                  </a:ext>
                </a:extLst>
              </a:tr>
            </a:tbl>
          </a:graphicData>
        </a:graphic>
      </p:graphicFrame>
    </p:spTree>
    <p:extLst>
      <p:ext uri="{BB962C8B-B14F-4D97-AF65-F5344CB8AC3E}">
        <p14:creationId xmlns:p14="http://schemas.microsoft.com/office/powerpoint/2010/main" val="354120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1 Başlık"/>
          <p:cNvSpPr>
            <a:spLocks noGrp="1"/>
          </p:cNvSpPr>
          <p:nvPr>
            <p:ph type="title"/>
          </p:nvPr>
        </p:nvSpPr>
        <p:spPr>
          <a:xfrm>
            <a:off x="239282" y="111095"/>
            <a:ext cx="8309495" cy="665282"/>
          </a:xfrm>
        </p:spPr>
        <p:txBody>
          <a:bodyPr>
            <a:normAutofit/>
          </a:bodyPr>
          <a:lstStyle/>
          <a:p>
            <a:pPr eaLnBrk="1" hangingPunct="1"/>
            <a:r>
              <a:rPr lang="tr-TR" altLang="en-US" sz="2800" b="1" dirty="0" smtClean="0">
                <a:solidFill>
                  <a:srgbClr val="086856"/>
                </a:solidFill>
                <a:latin typeface="Times New Roman" panose="02020603050405020304" pitchFamily="18" charset="0"/>
                <a:cs typeface="Times New Roman" panose="02020603050405020304" pitchFamily="18" charset="0"/>
              </a:rPr>
              <a:t>ÇEVRİMİÇİ ANKET</a:t>
            </a:r>
          </a:p>
        </p:txBody>
      </p:sp>
      <p:sp>
        <p:nvSpPr>
          <p:cNvPr id="23556" name="2 İçerik Yer Tutucusu"/>
          <p:cNvSpPr>
            <a:spLocks noGrp="1"/>
          </p:cNvSpPr>
          <p:nvPr>
            <p:ph idx="1"/>
          </p:nvPr>
        </p:nvSpPr>
        <p:spPr>
          <a:xfrm>
            <a:off x="239282" y="1335088"/>
            <a:ext cx="10023906" cy="4525962"/>
          </a:xfrm>
        </p:spPr>
        <p:txBody>
          <a:bodyPr anchor="ctr">
            <a:normAutofit/>
          </a:bodyPr>
          <a:lstStyle/>
          <a:p>
            <a:pPr algn="just">
              <a:lnSpc>
                <a:spcPct val="100000"/>
              </a:lnSpc>
              <a:spcBef>
                <a:spcPts val="0"/>
              </a:spcBef>
            </a:pPr>
            <a:r>
              <a:rPr lang="tr-TR" altLang="en-US" sz="2400" b="1" dirty="0" smtClean="0">
                <a:solidFill>
                  <a:srgbClr val="086856"/>
                </a:solidFill>
                <a:latin typeface="Times New Roman" panose="02020603050405020304" pitchFamily="18" charset="0"/>
                <a:cs typeface="Times New Roman" panose="02020603050405020304" pitchFamily="18" charset="0"/>
              </a:rPr>
              <a:t>Hareketlilik sonunda evrakların tamamlanması sonrasında; Ulusal </a:t>
            </a:r>
            <a:r>
              <a:rPr lang="tr-TR" altLang="en-US" sz="2400" b="1" dirty="0">
                <a:solidFill>
                  <a:srgbClr val="086856"/>
                </a:solidFill>
                <a:latin typeface="Times New Roman" panose="02020603050405020304" pitchFamily="18" charset="0"/>
                <a:cs typeface="Times New Roman" panose="02020603050405020304" pitchFamily="18" charset="0"/>
              </a:rPr>
              <a:t>Ajans’ın </a:t>
            </a:r>
            <a:r>
              <a:rPr lang="tr-TR" altLang="en-US" sz="2400" b="1" dirty="0" err="1" smtClean="0">
                <a:solidFill>
                  <a:srgbClr val="086856"/>
                </a:solidFill>
                <a:latin typeface="Times New Roman" panose="02020603050405020304" pitchFamily="18" charset="0"/>
                <a:cs typeface="Times New Roman" panose="02020603050405020304" pitchFamily="18" charset="0"/>
              </a:rPr>
              <a:t>Beneficiary</a:t>
            </a:r>
            <a:r>
              <a:rPr lang="tr-TR" altLang="en-US" sz="2400" b="1" dirty="0" smtClean="0">
                <a:solidFill>
                  <a:srgbClr val="086856"/>
                </a:solidFill>
                <a:latin typeface="Times New Roman" panose="02020603050405020304" pitchFamily="18" charset="0"/>
                <a:cs typeface="Times New Roman" panose="02020603050405020304" pitchFamily="18" charset="0"/>
              </a:rPr>
              <a:t> </a:t>
            </a:r>
            <a:r>
              <a:rPr lang="tr-TR" altLang="en-US" sz="2400" b="1" dirty="0" err="1" smtClean="0">
                <a:solidFill>
                  <a:srgbClr val="086856"/>
                </a:solidFill>
                <a:latin typeface="Times New Roman" panose="02020603050405020304" pitchFamily="18" charset="0"/>
                <a:cs typeface="Times New Roman" panose="02020603050405020304" pitchFamily="18" charset="0"/>
              </a:rPr>
              <a:t>Module</a:t>
            </a:r>
            <a:r>
              <a:rPr lang="tr-TR" altLang="en-US" sz="2400" b="1" dirty="0" smtClean="0">
                <a:solidFill>
                  <a:srgbClr val="086856"/>
                </a:solidFill>
                <a:latin typeface="Times New Roman" panose="02020603050405020304" pitchFamily="18" charset="0"/>
                <a:cs typeface="Times New Roman" panose="02020603050405020304" pitchFamily="18" charset="0"/>
              </a:rPr>
              <a:t> sistemine bilgileriniz kaydedilir ve ilgili anket sistem tarafından mail </a:t>
            </a:r>
            <a:r>
              <a:rPr lang="tr-TR" altLang="en-US" sz="2400" b="1" dirty="0">
                <a:solidFill>
                  <a:srgbClr val="086856"/>
                </a:solidFill>
                <a:latin typeface="Times New Roman" panose="02020603050405020304" pitchFamily="18" charset="0"/>
                <a:cs typeface="Times New Roman" panose="02020603050405020304" pitchFamily="18" charset="0"/>
              </a:rPr>
              <a:t>adresinize </a:t>
            </a:r>
            <a:r>
              <a:rPr lang="tr-TR" altLang="en-US" sz="2400" b="1" dirty="0" smtClean="0">
                <a:solidFill>
                  <a:srgbClr val="086856"/>
                </a:solidFill>
                <a:latin typeface="Times New Roman" panose="02020603050405020304" pitchFamily="18" charset="0"/>
                <a:cs typeface="Times New Roman" panose="02020603050405020304" pitchFamily="18" charset="0"/>
              </a:rPr>
              <a:t>gönderilir: </a:t>
            </a:r>
          </a:p>
          <a:p>
            <a:pPr marL="0" indent="0" algn="just">
              <a:lnSpc>
                <a:spcPct val="100000"/>
              </a:lnSpc>
              <a:spcBef>
                <a:spcPts val="0"/>
              </a:spcBef>
              <a:buNone/>
            </a:pPr>
            <a:endParaRPr lang="tr-TR" altLang="en-US" sz="2400" b="1" dirty="0" smtClean="0">
              <a:solidFill>
                <a:srgbClr val="086856"/>
              </a:solidFill>
              <a:latin typeface="Times New Roman" panose="02020603050405020304" pitchFamily="18" charset="0"/>
              <a:cs typeface="Times New Roman" panose="02020603050405020304" pitchFamily="18" charset="0"/>
            </a:endParaRPr>
          </a:p>
          <a:p>
            <a:pPr lvl="1" algn="just">
              <a:lnSpc>
                <a:spcPct val="110000"/>
              </a:lnSpc>
              <a:spcBef>
                <a:spcPts val="0"/>
              </a:spcBef>
            </a:pPr>
            <a:r>
              <a:rPr lang="tr-TR" altLang="tr-TR" sz="2000" b="1" dirty="0" smtClean="0">
                <a:solidFill>
                  <a:srgbClr val="086856"/>
                </a:solidFill>
                <a:latin typeface="Times New Roman" panose="02020603050405020304" pitchFamily="18" charset="0"/>
                <a:cs typeface="Times New Roman" panose="02020603050405020304" pitchFamily="18" charset="0"/>
              </a:rPr>
              <a:t>Lütfen </a:t>
            </a:r>
            <a:r>
              <a:rPr lang="tr-TR" altLang="tr-TR" sz="2000" b="1" dirty="0">
                <a:solidFill>
                  <a:srgbClr val="086856"/>
                </a:solidFill>
                <a:latin typeface="Times New Roman" panose="02020603050405020304" pitchFamily="18" charset="0"/>
                <a:cs typeface="Times New Roman" panose="02020603050405020304" pitchFamily="18" charset="0"/>
              </a:rPr>
              <a:t>soruları dikkatli </a:t>
            </a:r>
            <a:r>
              <a:rPr lang="tr-TR" altLang="tr-TR" sz="2000" b="1" dirty="0" smtClean="0">
                <a:solidFill>
                  <a:srgbClr val="086856"/>
                </a:solidFill>
                <a:latin typeface="Times New Roman" panose="02020603050405020304" pitchFamily="18" charset="0"/>
                <a:cs typeface="Times New Roman" panose="02020603050405020304" pitchFamily="18" charset="0"/>
              </a:rPr>
              <a:t>okuyunuz.</a:t>
            </a:r>
            <a:endParaRPr lang="tr-TR" altLang="tr-TR" sz="2000" b="1" dirty="0">
              <a:solidFill>
                <a:srgbClr val="086856"/>
              </a:solidFill>
              <a:latin typeface="Times New Roman" panose="02020603050405020304" pitchFamily="18" charset="0"/>
              <a:cs typeface="Times New Roman" panose="02020603050405020304" pitchFamily="18" charset="0"/>
            </a:endParaRPr>
          </a:p>
          <a:p>
            <a:pPr lvl="1" algn="just">
              <a:lnSpc>
                <a:spcPct val="110000"/>
              </a:lnSpc>
              <a:spcBef>
                <a:spcPts val="0"/>
              </a:spcBef>
            </a:pPr>
            <a:r>
              <a:rPr lang="tr-TR" altLang="tr-TR" sz="2000" b="1" dirty="0">
                <a:solidFill>
                  <a:srgbClr val="086856"/>
                </a:solidFill>
                <a:latin typeface="Times New Roman" panose="02020603050405020304" pitchFamily="18" charset="0"/>
                <a:cs typeface="Times New Roman" panose="02020603050405020304" pitchFamily="18" charset="0"/>
              </a:rPr>
              <a:t>Kazanımlar hem kişisel </a:t>
            </a:r>
            <a:r>
              <a:rPr lang="tr-TR" altLang="tr-TR" sz="2000" b="1" dirty="0" smtClean="0">
                <a:solidFill>
                  <a:srgbClr val="086856"/>
                </a:solidFill>
                <a:latin typeface="Times New Roman" panose="02020603050405020304" pitchFamily="18" charset="0"/>
                <a:cs typeface="Times New Roman" panose="02020603050405020304" pitchFamily="18" charset="0"/>
              </a:rPr>
              <a:t>gelişim; </a:t>
            </a:r>
            <a:r>
              <a:rPr lang="tr-TR" altLang="tr-TR" sz="2000" b="1" dirty="0">
                <a:solidFill>
                  <a:srgbClr val="086856"/>
                </a:solidFill>
                <a:latin typeface="Times New Roman" panose="02020603050405020304" pitchFamily="18" charset="0"/>
                <a:cs typeface="Times New Roman" panose="02020603050405020304" pitchFamily="18" charset="0"/>
              </a:rPr>
              <a:t>hem mesleki gelişim hem de kurumsal gelişim açısından sorulacaktır. Kurumsal soruları yanıtlarken «rastgele işaretleme yapmamanızı» rica </a:t>
            </a:r>
            <a:r>
              <a:rPr lang="tr-TR" altLang="tr-TR" sz="2000" b="1" dirty="0" smtClean="0">
                <a:solidFill>
                  <a:srgbClr val="086856"/>
                </a:solidFill>
                <a:latin typeface="Times New Roman" panose="02020603050405020304" pitchFamily="18" charset="0"/>
                <a:cs typeface="Times New Roman" panose="02020603050405020304" pitchFamily="18" charset="0"/>
              </a:rPr>
              <a:t>ederiz. </a:t>
            </a:r>
            <a:endParaRPr lang="tr-TR" altLang="tr-TR" sz="2000" b="1" dirty="0">
              <a:solidFill>
                <a:srgbClr val="086856"/>
              </a:solidFill>
              <a:latin typeface="Times New Roman" panose="02020603050405020304" pitchFamily="18" charset="0"/>
              <a:cs typeface="Times New Roman" panose="02020603050405020304" pitchFamily="18" charset="0"/>
            </a:endParaRPr>
          </a:p>
          <a:p>
            <a:pPr lvl="1" algn="just">
              <a:lnSpc>
                <a:spcPct val="110000"/>
              </a:lnSpc>
              <a:spcBef>
                <a:spcPts val="0"/>
              </a:spcBef>
            </a:pPr>
            <a:r>
              <a:rPr lang="tr-TR" altLang="tr-TR" sz="2000" b="1" dirty="0">
                <a:solidFill>
                  <a:srgbClr val="086856"/>
                </a:solidFill>
                <a:latin typeface="Times New Roman" panose="02020603050405020304" pitchFamily="18" charset="0"/>
                <a:cs typeface="Times New Roman" panose="02020603050405020304" pitchFamily="18" charset="0"/>
              </a:rPr>
              <a:t>Soruların sonunda anketi «SUBMIT» tuşuna basarak sisteme yüklemeniz </a:t>
            </a:r>
            <a:r>
              <a:rPr lang="tr-TR" altLang="tr-TR" sz="2000" b="1" dirty="0" smtClean="0">
                <a:solidFill>
                  <a:srgbClr val="086856"/>
                </a:solidFill>
                <a:latin typeface="Times New Roman" panose="02020603050405020304" pitchFamily="18" charset="0"/>
                <a:cs typeface="Times New Roman" panose="02020603050405020304" pitchFamily="18" charset="0"/>
              </a:rPr>
              <a:t>gerekmektedir. </a:t>
            </a:r>
            <a:endParaRPr lang="tr-TR" altLang="tr-TR" sz="2000" b="1" dirty="0">
              <a:solidFill>
                <a:srgbClr val="086856"/>
              </a:solidFill>
              <a:latin typeface="Times New Roman" panose="02020603050405020304" pitchFamily="18" charset="0"/>
              <a:cs typeface="Times New Roman" panose="02020603050405020304" pitchFamily="18" charset="0"/>
            </a:endParaRPr>
          </a:p>
          <a:p>
            <a:pPr lvl="1" algn="just">
              <a:lnSpc>
                <a:spcPct val="110000"/>
              </a:lnSpc>
              <a:spcBef>
                <a:spcPts val="0"/>
              </a:spcBef>
            </a:pPr>
            <a:r>
              <a:rPr lang="tr-TR" altLang="tr-TR" sz="2000" b="1" dirty="0">
                <a:solidFill>
                  <a:srgbClr val="086856"/>
                </a:solidFill>
                <a:latin typeface="Times New Roman" panose="02020603050405020304" pitchFamily="18" charset="0"/>
                <a:cs typeface="Times New Roman" panose="02020603050405020304" pitchFamily="18" charset="0"/>
              </a:rPr>
              <a:t>Anket sisteme yüklendikten birkaç gün sonra «</a:t>
            </a:r>
            <a:r>
              <a:rPr lang="tr-TR" altLang="tr-TR" sz="2000" b="1" dirty="0" err="1">
                <a:solidFill>
                  <a:srgbClr val="086856"/>
                </a:solidFill>
                <a:latin typeface="Times New Roman" panose="02020603050405020304" pitchFamily="18" charset="0"/>
                <a:cs typeface="Times New Roman" panose="02020603050405020304" pitchFamily="18" charset="0"/>
              </a:rPr>
              <a:t>submitted</a:t>
            </a:r>
            <a:r>
              <a:rPr lang="tr-TR" altLang="tr-TR" sz="2000" b="1" dirty="0">
                <a:solidFill>
                  <a:srgbClr val="086856"/>
                </a:solidFill>
                <a:latin typeface="Times New Roman" panose="02020603050405020304" pitchFamily="18" charset="0"/>
                <a:cs typeface="Times New Roman" panose="02020603050405020304" pitchFamily="18" charset="0"/>
              </a:rPr>
              <a:t>» görünecektir.</a:t>
            </a:r>
          </a:p>
          <a:p>
            <a:pPr lvl="1" algn="just">
              <a:lnSpc>
                <a:spcPct val="110000"/>
              </a:lnSpc>
              <a:spcBef>
                <a:spcPts val="0"/>
              </a:spcBef>
            </a:pPr>
            <a:r>
              <a:rPr lang="tr-TR" altLang="tr-TR" sz="2000" b="1" dirty="0" smtClean="0">
                <a:solidFill>
                  <a:srgbClr val="086856"/>
                </a:solidFill>
                <a:latin typeface="Times New Roman" panose="02020603050405020304" pitchFamily="18" charset="0"/>
                <a:cs typeface="Times New Roman" panose="02020603050405020304" pitchFamily="18" charset="0"/>
              </a:rPr>
              <a:t>Kalan %20 ödenmesi için yasal süre, anket yapıldıktan sonraki 45 gündür.</a:t>
            </a:r>
          </a:p>
        </p:txBody>
      </p:sp>
      <p:pic>
        <p:nvPicPr>
          <p:cNvPr id="5" name="Picture 2" descr="C:\Users\ülkü\Desktop\128156_Logo_Erasmus___60ko.jpg"/>
          <p:cNvPicPr>
            <a:picLocks noChangeAspect="1" noChangeArrowheads="1"/>
          </p:cNvPicPr>
          <p:nvPr/>
        </p:nvPicPr>
        <p:blipFill>
          <a:blip r:embed="rId2" cstate="print">
            <a:lum bright="66000" contrast="-60000"/>
            <a:extLst>
              <a:ext uri="{28A0092B-C50C-407E-A947-70E740481C1C}">
                <a14:useLocalDpi xmlns:a14="http://schemas.microsoft.com/office/drawing/2010/main" val="0"/>
              </a:ext>
            </a:extLst>
          </a:blip>
          <a:srcRect/>
          <a:stretch>
            <a:fillRect/>
          </a:stretch>
        </p:blipFill>
        <p:spPr bwMode="auto">
          <a:xfrm>
            <a:off x="8793538" y="22847"/>
            <a:ext cx="2944252" cy="840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Resim 1"/>
          <p:cNvPicPr>
            <a:picLocks noChangeAspect="1"/>
          </p:cNvPicPr>
          <p:nvPr/>
        </p:nvPicPr>
        <p:blipFill>
          <a:blip r:embed="rId3"/>
          <a:stretch>
            <a:fillRect/>
          </a:stretch>
        </p:blipFill>
        <p:spPr>
          <a:xfrm>
            <a:off x="10829735" y="5300816"/>
            <a:ext cx="1362265" cy="990738"/>
          </a:xfrm>
          <a:prstGeom prst="rect">
            <a:avLst/>
          </a:prstGeom>
        </p:spPr>
      </p:pic>
    </p:spTree>
    <p:extLst>
      <p:ext uri="{BB962C8B-B14F-4D97-AF65-F5344CB8AC3E}">
        <p14:creationId xmlns:p14="http://schemas.microsoft.com/office/powerpoint/2010/main" val="1108916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56375" y="1417638"/>
            <a:ext cx="11303022" cy="4189532"/>
          </a:xfrm>
        </p:spPr>
        <p:txBody>
          <a:bodyPr rtlCol="0" anchor="ctr">
            <a:normAutofit/>
          </a:bodyPr>
          <a:lstStyle/>
          <a:p>
            <a:pPr algn="just">
              <a:lnSpc>
                <a:spcPct val="100000"/>
              </a:lnSpc>
              <a:spcBef>
                <a:spcPts val="0"/>
              </a:spcBef>
              <a:defRPr/>
            </a:pPr>
            <a:r>
              <a:rPr lang="tr-TR" b="1" dirty="0" smtClean="0">
                <a:solidFill>
                  <a:srgbClr val="086856"/>
                </a:solidFill>
                <a:latin typeface="Times New Roman" panose="02020603050405020304" pitchFamily="18" charset="0"/>
                <a:cs typeface="Times New Roman" panose="02020603050405020304" pitchFamily="18" charset="0"/>
              </a:rPr>
              <a:t>%20 </a:t>
            </a:r>
            <a:r>
              <a:rPr lang="tr-TR" b="1" dirty="0">
                <a:solidFill>
                  <a:srgbClr val="086856"/>
                </a:solidFill>
                <a:latin typeface="Times New Roman" panose="02020603050405020304" pitchFamily="18" charset="0"/>
                <a:cs typeface="Times New Roman" panose="02020603050405020304" pitchFamily="18" charset="0"/>
              </a:rPr>
              <a:t>Hibe </a:t>
            </a:r>
            <a:r>
              <a:rPr lang="tr-TR" b="1" dirty="0" smtClean="0">
                <a:solidFill>
                  <a:srgbClr val="086856"/>
                </a:solidFill>
                <a:latin typeface="Times New Roman" panose="02020603050405020304" pitchFamily="18" charset="0"/>
                <a:cs typeface="Times New Roman" panose="02020603050405020304" pitchFamily="18" charset="0"/>
              </a:rPr>
              <a:t>Ödemesi</a:t>
            </a:r>
          </a:p>
          <a:p>
            <a:pPr marL="0" indent="0" algn="just">
              <a:lnSpc>
                <a:spcPct val="100000"/>
              </a:lnSpc>
              <a:spcBef>
                <a:spcPts val="0"/>
              </a:spcBef>
              <a:buNone/>
              <a:defRPr/>
            </a:pPr>
            <a:endParaRPr lang="tr-TR" b="1" dirty="0" smtClean="0">
              <a:solidFill>
                <a:srgbClr val="086856"/>
              </a:solidFill>
              <a:latin typeface="Times New Roman" panose="02020603050405020304" pitchFamily="18" charset="0"/>
              <a:cs typeface="Times New Roman" panose="02020603050405020304" pitchFamily="18" charset="0"/>
            </a:endParaRPr>
          </a:p>
          <a:p>
            <a:pPr marL="0" indent="0" algn="just">
              <a:lnSpc>
                <a:spcPct val="100000"/>
              </a:lnSpc>
              <a:spcBef>
                <a:spcPts val="0"/>
              </a:spcBef>
              <a:buNone/>
            </a:pPr>
            <a:r>
              <a:rPr lang="tr-TR" sz="2400" b="1" dirty="0" smtClean="0">
                <a:solidFill>
                  <a:srgbClr val="086856"/>
                </a:solidFill>
                <a:latin typeface="Times New Roman" panose="02020603050405020304" pitchFamily="18" charset="0"/>
                <a:cs typeface="Times New Roman" panose="02020603050405020304" pitchFamily="18" charset="0"/>
              </a:rPr>
              <a:t>Çevrimiçi anketin tamamlanması akabinde, </a:t>
            </a:r>
            <a:r>
              <a:rPr lang="tr-TR" sz="2400" b="1" dirty="0">
                <a:solidFill>
                  <a:srgbClr val="086856"/>
                </a:solidFill>
                <a:latin typeface="Times New Roman" panose="02020603050405020304" pitchFamily="18" charset="0"/>
                <a:cs typeface="Times New Roman" panose="02020603050405020304" pitchFamily="18" charset="0"/>
              </a:rPr>
              <a:t>yararlanıcının daha önce teslim ettiği </a:t>
            </a:r>
            <a:r>
              <a:rPr lang="tr-TR" sz="2400" b="1" dirty="0" smtClean="0">
                <a:solidFill>
                  <a:srgbClr val="086856"/>
                </a:solidFill>
                <a:latin typeface="Times New Roman" panose="02020603050405020304" pitchFamily="18" charset="0"/>
                <a:cs typeface="Times New Roman" panose="02020603050405020304" pitchFamily="18" charset="0"/>
              </a:rPr>
              <a:t>dekontta </a:t>
            </a:r>
            <a:r>
              <a:rPr lang="tr-TR" sz="2400" b="1" dirty="0">
                <a:solidFill>
                  <a:srgbClr val="086856"/>
                </a:solidFill>
                <a:latin typeface="Times New Roman" panose="02020603050405020304" pitchFamily="18" charset="0"/>
                <a:cs typeface="Times New Roman" panose="02020603050405020304" pitchFamily="18" charset="0"/>
              </a:rPr>
              <a:t>belirtilen hesaba yatırılmak üzere, sistem tarafından hesaplanan hibe miktarının </a:t>
            </a:r>
            <a:r>
              <a:rPr lang="tr-TR" sz="2400" b="1" dirty="0" smtClean="0">
                <a:solidFill>
                  <a:srgbClr val="086856"/>
                </a:solidFill>
                <a:latin typeface="Times New Roman" panose="02020603050405020304" pitchFamily="18" charset="0"/>
                <a:cs typeface="Times New Roman" panose="02020603050405020304" pitchFamily="18" charset="0"/>
              </a:rPr>
              <a:t>%20’si</a:t>
            </a:r>
            <a:r>
              <a:rPr lang="tr-TR" sz="2400" b="1" dirty="0">
                <a:solidFill>
                  <a:srgbClr val="086856"/>
                </a:solidFill>
                <a:latin typeface="Times New Roman" panose="02020603050405020304" pitchFamily="18" charset="0"/>
                <a:cs typeface="Times New Roman" panose="02020603050405020304" pitchFamily="18" charset="0"/>
              </a:rPr>
              <a:t>, Strateji Daire Başkanlığı’na bildirilir. Aynı zamanda, yararlanıcıya da işlemlerinin başlatıldığına dair bilgilendirme e–postası gönderilir. Sonraki süreç, ilgili Daire Başkanlığı ve Ziraat Bankası </a:t>
            </a:r>
            <a:r>
              <a:rPr lang="tr-TR" sz="2400" b="1" dirty="0" smtClean="0">
                <a:solidFill>
                  <a:srgbClr val="086856"/>
                </a:solidFill>
                <a:latin typeface="Times New Roman" panose="02020603050405020304" pitchFamily="18" charset="0"/>
                <a:cs typeface="Times New Roman" panose="02020603050405020304" pitchFamily="18" charset="0"/>
              </a:rPr>
              <a:t>arasındadır.</a:t>
            </a:r>
            <a:endParaRPr lang="tr-TR" sz="2400" b="1" dirty="0">
              <a:solidFill>
                <a:srgbClr val="086856"/>
              </a:solidFill>
              <a:latin typeface="Times New Roman" panose="02020603050405020304" pitchFamily="18" charset="0"/>
              <a:cs typeface="Times New Roman" panose="02020603050405020304" pitchFamily="18" charset="0"/>
            </a:endParaRPr>
          </a:p>
          <a:p>
            <a:pPr marL="0" indent="0" algn="just">
              <a:lnSpc>
                <a:spcPct val="150000"/>
              </a:lnSpc>
              <a:buNone/>
              <a:defRPr/>
            </a:pPr>
            <a:endParaRPr lang="tr-TR" dirty="0"/>
          </a:p>
        </p:txBody>
      </p:sp>
      <p:pic>
        <p:nvPicPr>
          <p:cNvPr id="5" name="Picture 2" descr="C:\Users\ülkü\Desktop\128156_Logo_Erasmus___60ko.jpg"/>
          <p:cNvPicPr>
            <a:picLocks noChangeAspect="1" noChangeArrowheads="1"/>
          </p:cNvPicPr>
          <p:nvPr/>
        </p:nvPicPr>
        <p:blipFill>
          <a:blip r:embed="rId2" cstate="print">
            <a:lum bright="66000" contrast="-60000"/>
            <a:extLst>
              <a:ext uri="{28A0092B-C50C-407E-A947-70E740481C1C}">
                <a14:useLocalDpi xmlns:a14="http://schemas.microsoft.com/office/drawing/2010/main" val="0"/>
              </a:ext>
            </a:extLst>
          </a:blip>
          <a:srcRect/>
          <a:stretch>
            <a:fillRect/>
          </a:stretch>
        </p:blipFill>
        <p:spPr bwMode="auto">
          <a:xfrm>
            <a:off x="8793538" y="22847"/>
            <a:ext cx="2944252" cy="840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Resim 1"/>
          <p:cNvPicPr>
            <a:picLocks noChangeAspect="1"/>
          </p:cNvPicPr>
          <p:nvPr/>
        </p:nvPicPr>
        <p:blipFill>
          <a:blip r:embed="rId3"/>
          <a:stretch>
            <a:fillRect/>
          </a:stretch>
        </p:blipFill>
        <p:spPr>
          <a:xfrm>
            <a:off x="10829735" y="5326454"/>
            <a:ext cx="1362265" cy="990738"/>
          </a:xfrm>
          <a:prstGeom prst="rect">
            <a:avLst/>
          </a:prstGeom>
        </p:spPr>
      </p:pic>
    </p:spTree>
    <p:extLst>
      <p:ext uri="{BB962C8B-B14F-4D97-AF65-F5344CB8AC3E}">
        <p14:creationId xmlns:p14="http://schemas.microsoft.com/office/powerpoint/2010/main" val="2583308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1 Başlık"/>
          <p:cNvSpPr>
            <a:spLocks noGrp="1"/>
          </p:cNvSpPr>
          <p:nvPr>
            <p:ph type="title"/>
          </p:nvPr>
        </p:nvSpPr>
        <p:spPr>
          <a:xfrm>
            <a:off x="413815" y="72201"/>
            <a:ext cx="8238480" cy="742230"/>
          </a:xfrm>
        </p:spPr>
        <p:txBody>
          <a:bodyPr>
            <a:normAutofit/>
          </a:bodyPr>
          <a:lstStyle/>
          <a:p>
            <a:r>
              <a:rPr lang="tr-TR" altLang="tr-TR" sz="4000" b="1" dirty="0">
                <a:solidFill>
                  <a:srgbClr val="086856"/>
                </a:solidFill>
                <a:latin typeface="Times New Roman" panose="02020603050405020304" pitchFamily="18" charset="0"/>
                <a:cs typeface="Times New Roman" panose="02020603050405020304" pitchFamily="18" charset="0"/>
              </a:rPr>
              <a:t>Kurumsal Tanıtım</a:t>
            </a:r>
            <a:endParaRPr lang="tr-TR" altLang="en-US" sz="4000" b="1" dirty="0" smtClean="0">
              <a:solidFill>
                <a:srgbClr val="086856"/>
              </a:solidFill>
              <a:latin typeface="Times New Roman" panose="02020603050405020304" pitchFamily="18" charset="0"/>
              <a:cs typeface="Times New Roman" panose="02020603050405020304" pitchFamily="18" charset="0"/>
            </a:endParaRPr>
          </a:p>
        </p:txBody>
      </p:sp>
      <p:sp>
        <p:nvSpPr>
          <p:cNvPr id="25604" name="2 İçerik Yer Tutucusu"/>
          <p:cNvSpPr>
            <a:spLocks noGrp="1"/>
          </p:cNvSpPr>
          <p:nvPr>
            <p:ph idx="1"/>
          </p:nvPr>
        </p:nvSpPr>
        <p:spPr>
          <a:xfrm>
            <a:off x="413815" y="1436688"/>
            <a:ext cx="9796985" cy="4525962"/>
          </a:xfrm>
        </p:spPr>
        <p:txBody>
          <a:bodyPr anchor="ctr">
            <a:normAutofit/>
          </a:bodyPr>
          <a:lstStyle/>
          <a:p>
            <a:pPr algn="just"/>
            <a:r>
              <a:rPr lang="tr-TR" altLang="tr-TR" sz="2400" b="1" dirty="0">
                <a:solidFill>
                  <a:srgbClr val="086856"/>
                </a:solidFill>
                <a:latin typeface="Times New Roman" panose="02020603050405020304" pitchFamily="18" charset="0"/>
                <a:cs typeface="Times New Roman" panose="02020603050405020304" pitchFamily="18" charset="0"/>
              </a:rPr>
              <a:t>Karşı kurumlar Çukurova Üniversitesini ve/veya </a:t>
            </a:r>
            <a:r>
              <a:rPr lang="tr-TR" altLang="tr-TR" sz="2400" b="1" dirty="0">
                <a:solidFill>
                  <a:srgbClr val="FF0000"/>
                </a:solidFill>
                <a:latin typeface="Times New Roman" panose="02020603050405020304" pitchFamily="18" charset="0"/>
                <a:cs typeface="Times New Roman" panose="02020603050405020304" pitchFamily="18" charset="0"/>
              </a:rPr>
              <a:t>bölümünüzü</a:t>
            </a:r>
            <a:r>
              <a:rPr lang="tr-TR" altLang="tr-TR" sz="2400" b="1" dirty="0">
                <a:solidFill>
                  <a:srgbClr val="086856"/>
                </a:solidFill>
                <a:latin typeface="Times New Roman" panose="02020603050405020304" pitchFamily="18" charset="0"/>
                <a:cs typeface="Times New Roman" panose="02020603050405020304" pitchFamily="18" charset="0"/>
              </a:rPr>
              <a:t> ilk defa </a:t>
            </a:r>
            <a:r>
              <a:rPr lang="tr-TR" altLang="tr-TR" sz="2400" b="1" dirty="0" smtClean="0">
                <a:solidFill>
                  <a:srgbClr val="086856"/>
                </a:solidFill>
                <a:latin typeface="Times New Roman" panose="02020603050405020304" pitchFamily="18" charset="0"/>
                <a:cs typeface="Times New Roman" panose="02020603050405020304" pitchFamily="18" charset="0"/>
              </a:rPr>
              <a:t>duyacaklardır. Lütfen </a:t>
            </a:r>
            <a:r>
              <a:rPr lang="tr-TR" altLang="tr-TR" sz="2400" b="1" dirty="0">
                <a:solidFill>
                  <a:srgbClr val="086856"/>
                </a:solidFill>
                <a:latin typeface="Times New Roman" panose="02020603050405020304" pitchFamily="18" charset="0"/>
                <a:cs typeface="Times New Roman" panose="02020603050405020304" pitchFamily="18" charset="0"/>
              </a:rPr>
              <a:t>kurumsal tanıtımı faaliyet günlerinin herhangi birinde yapmaya çalışın</a:t>
            </a:r>
            <a:r>
              <a:rPr lang="tr-TR" altLang="tr-TR" sz="2400" b="1" dirty="0" smtClean="0">
                <a:solidFill>
                  <a:srgbClr val="086856"/>
                </a:solidFill>
                <a:latin typeface="Times New Roman" panose="02020603050405020304" pitchFamily="18" charset="0"/>
                <a:cs typeface="Times New Roman" panose="02020603050405020304" pitchFamily="18" charset="0"/>
              </a:rPr>
              <a:t>.</a:t>
            </a:r>
          </a:p>
          <a:p>
            <a:pPr marL="0" indent="0" algn="just">
              <a:buNone/>
            </a:pPr>
            <a:endParaRPr lang="tr-TR" altLang="tr-TR" sz="2400" b="1" dirty="0">
              <a:solidFill>
                <a:srgbClr val="086856"/>
              </a:solidFill>
              <a:latin typeface="Times New Roman" panose="02020603050405020304" pitchFamily="18" charset="0"/>
              <a:cs typeface="Times New Roman" panose="02020603050405020304" pitchFamily="18" charset="0"/>
            </a:endParaRPr>
          </a:p>
          <a:p>
            <a:pPr algn="just"/>
            <a:r>
              <a:rPr lang="tr-TR" altLang="tr-TR" sz="2400" b="1" dirty="0">
                <a:solidFill>
                  <a:srgbClr val="086856"/>
                </a:solidFill>
                <a:latin typeface="Times New Roman" panose="02020603050405020304" pitchFamily="18" charset="0"/>
                <a:cs typeface="Times New Roman" panose="02020603050405020304" pitchFamily="18" charset="0"/>
              </a:rPr>
              <a:t>Gitmeden önce Çukurova Üniversitesi tanıtımı yapılacağını hatırlatın ve duyurulmasını talep edin. </a:t>
            </a:r>
          </a:p>
          <a:p>
            <a:pPr marL="0" indent="0" eaLnBrk="1" hangingPunct="1">
              <a:lnSpc>
                <a:spcPct val="150000"/>
              </a:lnSpc>
              <a:buNone/>
            </a:pPr>
            <a:endParaRPr lang="tr-TR" altLang="en-US" sz="2400" dirty="0" smtClean="0"/>
          </a:p>
        </p:txBody>
      </p:sp>
      <p:pic>
        <p:nvPicPr>
          <p:cNvPr id="5" name="Picture 2" descr="C:\Users\ülkü\Desktop\128156_Logo_Erasmus___60ko.jpg"/>
          <p:cNvPicPr>
            <a:picLocks noChangeAspect="1" noChangeArrowheads="1"/>
          </p:cNvPicPr>
          <p:nvPr/>
        </p:nvPicPr>
        <p:blipFill>
          <a:blip r:embed="rId2" cstate="print">
            <a:lum bright="66000" contrast="-60000"/>
            <a:extLst>
              <a:ext uri="{28A0092B-C50C-407E-A947-70E740481C1C}">
                <a14:useLocalDpi xmlns:a14="http://schemas.microsoft.com/office/drawing/2010/main" val="0"/>
              </a:ext>
            </a:extLst>
          </a:blip>
          <a:srcRect/>
          <a:stretch>
            <a:fillRect/>
          </a:stretch>
        </p:blipFill>
        <p:spPr bwMode="auto">
          <a:xfrm>
            <a:off x="8793538" y="22847"/>
            <a:ext cx="2944252" cy="840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Resim 1"/>
          <p:cNvPicPr>
            <a:picLocks noChangeAspect="1"/>
          </p:cNvPicPr>
          <p:nvPr/>
        </p:nvPicPr>
        <p:blipFill>
          <a:blip r:embed="rId3"/>
          <a:stretch>
            <a:fillRect/>
          </a:stretch>
        </p:blipFill>
        <p:spPr>
          <a:xfrm>
            <a:off x="10829735" y="5334999"/>
            <a:ext cx="1362265" cy="990738"/>
          </a:xfrm>
          <a:prstGeom prst="rect">
            <a:avLst/>
          </a:prstGeom>
        </p:spPr>
      </p:pic>
    </p:spTree>
    <p:extLst>
      <p:ext uri="{BB962C8B-B14F-4D97-AF65-F5344CB8AC3E}">
        <p14:creationId xmlns:p14="http://schemas.microsoft.com/office/powerpoint/2010/main" val="2265352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ülkü\Desktop\128156_Logo_Erasmus___60ko.jpg"/>
          <p:cNvPicPr>
            <a:picLocks noChangeAspect="1" noChangeArrowheads="1"/>
          </p:cNvPicPr>
          <p:nvPr/>
        </p:nvPicPr>
        <p:blipFill>
          <a:blip r:embed="rId2" cstate="print">
            <a:lum bright="66000" contrast="-60000"/>
            <a:extLst>
              <a:ext uri="{28A0092B-C50C-407E-A947-70E740481C1C}">
                <a14:useLocalDpi xmlns:a14="http://schemas.microsoft.com/office/drawing/2010/main" val="0"/>
              </a:ext>
            </a:extLst>
          </a:blip>
          <a:srcRect/>
          <a:stretch>
            <a:fillRect/>
          </a:stretch>
        </p:blipFill>
        <p:spPr bwMode="auto">
          <a:xfrm>
            <a:off x="8793538" y="22847"/>
            <a:ext cx="2944252" cy="840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Unvan 7"/>
          <p:cNvSpPr>
            <a:spLocks noGrp="1"/>
          </p:cNvSpPr>
          <p:nvPr>
            <p:ph type="title"/>
          </p:nvPr>
        </p:nvSpPr>
        <p:spPr>
          <a:xfrm>
            <a:off x="214357" y="113972"/>
            <a:ext cx="8476716" cy="658687"/>
          </a:xfrm>
        </p:spPr>
        <p:txBody>
          <a:bodyPr>
            <a:normAutofit/>
          </a:bodyPr>
          <a:lstStyle/>
          <a:p>
            <a:r>
              <a:rPr lang="tr-TR" altLang="tr-TR" sz="3200" b="1" dirty="0" smtClean="0">
                <a:solidFill>
                  <a:srgbClr val="086856"/>
                </a:solidFill>
                <a:latin typeface="Times New Roman" panose="02020603050405020304" pitchFamily="18" charset="0"/>
                <a:cs typeface="Times New Roman" panose="02020603050405020304" pitchFamily="18" charset="0"/>
              </a:rPr>
              <a:t>SIKÇA SORULAN SORULAR</a:t>
            </a:r>
            <a:endParaRPr lang="tr-TR" sz="3200" b="1" dirty="0">
              <a:solidFill>
                <a:srgbClr val="086856"/>
              </a:solidFill>
              <a:latin typeface="Times New Roman" panose="02020603050405020304" pitchFamily="18" charset="0"/>
              <a:cs typeface="Times New Roman" panose="02020603050405020304" pitchFamily="18" charset="0"/>
            </a:endParaRPr>
          </a:p>
        </p:txBody>
      </p:sp>
      <p:sp>
        <p:nvSpPr>
          <p:cNvPr id="9" name="İçerik Yer Tutucusu 8"/>
          <p:cNvSpPr>
            <a:spLocks noGrp="1"/>
          </p:cNvSpPr>
          <p:nvPr>
            <p:ph idx="1"/>
          </p:nvPr>
        </p:nvSpPr>
        <p:spPr>
          <a:xfrm>
            <a:off x="214357" y="1295786"/>
            <a:ext cx="10515600" cy="4626450"/>
          </a:xfrm>
        </p:spPr>
        <p:txBody>
          <a:bodyPr/>
          <a:lstStyle/>
          <a:p>
            <a:pPr algn="just"/>
            <a:r>
              <a:rPr lang="tr-TR" altLang="tr-TR" sz="2200" b="1" dirty="0">
                <a:solidFill>
                  <a:srgbClr val="086856"/>
                </a:solidFill>
                <a:latin typeface="Times New Roman" panose="02020603050405020304" pitchFamily="18" charset="0"/>
                <a:cs typeface="Times New Roman" panose="02020603050405020304" pitchFamily="18" charset="0"/>
              </a:rPr>
              <a:t>Hareketlilik tarihinden 2-3 gün önce gidebilir miyim ya da 2-3 gün sonra dönebilir miyim?</a:t>
            </a:r>
          </a:p>
          <a:p>
            <a:pPr lvl="1" algn="just"/>
            <a:r>
              <a:rPr lang="tr-TR" altLang="tr-TR" sz="2000" b="1" dirty="0">
                <a:solidFill>
                  <a:srgbClr val="086856"/>
                </a:solidFill>
                <a:latin typeface="Times New Roman" panose="02020603050405020304" pitchFamily="18" charset="0"/>
                <a:cs typeface="Times New Roman" panose="02020603050405020304" pitchFamily="18" charset="0"/>
              </a:rPr>
              <a:t>EVET. Sadece </a:t>
            </a:r>
            <a:r>
              <a:rPr lang="tr-TR" altLang="tr-TR" sz="2000" b="1" dirty="0" smtClean="0">
                <a:solidFill>
                  <a:srgbClr val="086856"/>
                </a:solidFill>
                <a:latin typeface="Times New Roman" panose="02020603050405020304" pitchFamily="18" charset="0"/>
                <a:cs typeface="Times New Roman" panose="02020603050405020304" pitchFamily="18" charset="0"/>
              </a:rPr>
              <a:t>hareketlilik tarihlerinize </a:t>
            </a:r>
            <a:r>
              <a:rPr lang="tr-TR" altLang="tr-TR" sz="2000" b="1" dirty="0">
                <a:solidFill>
                  <a:srgbClr val="086856"/>
                </a:solidFill>
                <a:latin typeface="Times New Roman" panose="02020603050405020304" pitchFamily="18" charset="0"/>
                <a:cs typeface="Times New Roman" panose="02020603050405020304" pitchFamily="18" charset="0"/>
              </a:rPr>
              <a:t>göre </a:t>
            </a:r>
            <a:r>
              <a:rPr lang="tr-TR" altLang="tr-TR" sz="2000" b="1" dirty="0" err="1" smtClean="0">
                <a:solidFill>
                  <a:srgbClr val="086856"/>
                </a:solidFill>
                <a:latin typeface="Times New Roman" panose="02020603050405020304" pitchFamily="18" charset="0"/>
                <a:cs typeface="Times New Roman" panose="02020603050405020304" pitchFamily="18" charset="0"/>
              </a:rPr>
              <a:t>hibelendirileceksiniz</a:t>
            </a:r>
            <a:r>
              <a:rPr lang="tr-TR" altLang="tr-TR" sz="2000" b="1" dirty="0" smtClean="0">
                <a:solidFill>
                  <a:srgbClr val="086856"/>
                </a:solidFill>
                <a:latin typeface="Times New Roman" panose="02020603050405020304" pitchFamily="18" charset="0"/>
                <a:cs typeface="Times New Roman" panose="02020603050405020304" pitchFamily="18" charset="0"/>
              </a:rPr>
              <a:t>. Bu </a:t>
            </a:r>
            <a:r>
              <a:rPr lang="tr-TR" altLang="tr-TR" sz="2000" b="1" dirty="0">
                <a:solidFill>
                  <a:srgbClr val="086856"/>
                </a:solidFill>
                <a:latin typeface="Times New Roman" panose="02020603050405020304" pitchFamily="18" charset="0"/>
                <a:cs typeface="Times New Roman" panose="02020603050405020304" pitchFamily="18" charset="0"/>
              </a:rPr>
              <a:t>yüzden görevlendirmenizi sadece hareketlilik tarihleri için almalısınız</a:t>
            </a:r>
            <a:r>
              <a:rPr lang="tr-TR" altLang="tr-TR" sz="2000" b="1" dirty="0" smtClean="0">
                <a:solidFill>
                  <a:srgbClr val="086856"/>
                </a:solidFill>
                <a:latin typeface="Times New Roman" panose="02020603050405020304" pitchFamily="18" charset="0"/>
                <a:cs typeface="Times New Roman" panose="02020603050405020304" pitchFamily="18" charset="0"/>
              </a:rPr>
              <a:t>.</a:t>
            </a:r>
          </a:p>
          <a:p>
            <a:pPr marL="457200" lvl="1" indent="0" algn="just">
              <a:buNone/>
            </a:pPr>
            <a:endParaRPr lang="tr-TR" altLang="tr-TR" sz="2000" b="1" dirty="0">
              <a:solidFill>
                <a:srgbClr val="086856"/>
              </a:solidFill>
              <a:latin typeface="Times New Roman" panose="02020603050405020304" pitchFamily="18" charset="0"/>
              <a:cs typeface="Times New Roman" panose="02020603050405020304" pitchFamily="18" charset="0"/>
            </a:endParaRPr>
          </a:p>
          <a:p>
            <a:pPr algn="just"/>
            <a:r>
              <a:rPr lang="tr-TR" altLang="tr-TR" sz="2200" b="1" dirty="0">
                <a:solidFill>
                  <a:srgbClr val="086856"/>
                </a:solidFill>
                <a:latin typeface="Times New Roman" panose="02020603050405020304" pitchFamily="18" charset="0"/>
                <a:cs typeface="Times New Roman" panose="02020603050405020304" pitchFamily="18" charset="0"/>
              </a:rPr>
              <a:t>Hareketlilik öncesine ya da sonrasına yıllık izin ekleyebilir miyim?</a:t>
            </a:r>
          </a:p>
          <a:p>
            <a:pPr lvl="1" algn="just"/>
            <a:r>
              <a:rPr lang="tr-TR" altLang="tr-TR" sz="2000" b="1" dirty="0">
                <a:solidFill>
                  <a:srgbClr val="086856"/>
                </a:solidFill>
                <a:latin typeface="Times New Roman" panose="02020603050405020304" pitchFamily="18" charset="0"/>
                <a:cs typeface="Times New Roman" panose="02020603050405020304" pitchFamily="18" charset="0"/>
              </a:rPr>
              <a:t>EVET. Sadece </a:t>
            </a:r>
            <a:r>
              <a:rPr lang="tr-TR" altLang="tr-TR" sz="2000" b="1" dirty="0" smtClean="0">
                <a:solidFill>
                  <a:srgbClr val="086856"/>
                </a:solidFill>
                <a:latin typeface="Times New Roman" panose="02020603050405020304" pitchFamily="18" charset="0"/>
                <a:cs typeface="Times New Roman" panose="02020603050405020304" pitchFamily="18" charset="0"/>
              </a:rPr>
              <a:t>hareketlilik tarihlerinize </a:t>
            </a:r>
            <a:r>
              <a:rPr lang="tr-TR" altLang="tr-TR" sz="2000" b="1" dirty="0">
                <a:solidFill>
                  <a:srgbClr val="086856"/>
                </a:solidFill>
                <a:latin typeface="Times New Roman" panose="02020603050405020304" pitchFamily="18" charset="0"/>
                <a:cs typeface="Times New Roman" panose="02020603050405020304" pitchFamily="18" charset="0"/>
              </a:rPr>
              <a:t>göre görevlendirme almanız gerekir. Yıllık izni için ayrı işlem yapmanız gerekir (yıllık izin formu, </a:t>
            </a:r>
            <a:r>
              <a:rPr lang="tr-TR" altLang="tr-TR" sz="2000" b="1" dirty="0" smtClean="0">
                <a:solidFill>
                  <a:srgbClr val="086856"/>
                </a:solidFill>
                <a:latin typeface="Times New Roman" panose="02020603050405020304" pitchFamily="18" charset="0"/>
                <a:cs typeface="Times New Roman" panose="02020603050405020304" pitchFamily="18" charset="0"/>
              </a:rPr>
              <a:t>hafta sonu </a:t>
            </a:r>
            <a:r>
              <a:rPr lang="tr-TR" altLang="tr-TR" sz="2000" b="1" dirty="0">
                <a:solidFill>
                  <a:srgbClr val="086856"/>
                </a:solidFill>
                <a:latin typeface="Times New Roman" panose="02020603050405020304" pitchFamily="18" charset="0"/>
                <a:cs typeface="Times New Roman" panose="02020603050405020304" pitchFamily="18" charset="0"/>
              </a:rPr>
              <a:t>için dilekçe </a:t>
            </a:r>
            <a:r>
              <a:rPr lang="tr-TR" altLang="tr-TR" sz="2000" b="1" dirty="0" smtClean="0">
                <a:solidFill>
                  <a:srgbClr val="086856"/>
                </a:solidFill>
                <a:latin typeface="Times New Roman" panose="02020603050405020304" pitchFamily="18" charset="0"/>
                <a:cs typeface="Times New Roman" panose="02020603050405020304" pitchFamily="18" charset="0"/>
              </a:rPr>
              <a:t>vb.)</a:t>
            </a:r>
          </a:p>
          <a:p>
            <a:pPr marL="457200" lvl="1" indent="0" algn="just">
              <a:buNone/>
            </a:pPr>
            <a:endParaRPr lang="tr-TR" altLang="tr-TR" sz="2000" b="1" dirty="0">
              <a:solidFill>
                <a:srgbClr val="086856"/>
              </a:solidFill>
              <a:latin typeface="Times New Roman" panose="02020603050405020304" pitchFamily="18" charset="0"/>
              <a:cs typeface="Times New Roman" panose="02020603050405020304" pitchFamily="18" charset="0"/>
            </a:endParaRPr>
          </a:p>
          <a:p>
            <a:pPr algn="just"/>
            <a:r>
              <a:rPr lang="tr-TR" altLang="tr-TR" sz="2200" b="1" dirty="0">
                <a:solidFill>
                  <a:srgbClr val="086856"/>
                </a:solidFill>
                <a:latin typeface="Times New Roman" panose="02020603050405020304" pitchFamily="18" charset="0"/>
                <a:cs typeface="Times New Roman" panose="02020603050405020304" pitchFamily="18" charset="0"/>
              </a:rPr>
              <a:t>Hareketlilik gerçekleştirdiğim ülkeden farklı bir ülkeye geçebilir miyim</a:t>
            </a:r>
            <a:r>
              <a:rPr lang="tr-TR" altLang="tr-TR" sz="2200" b="1" dirty="0" smtClean="0">
                <a:solidFill>
                  <a:srgbClr val="086856"/>
                </a:solidFill>
                <a:latin typeface="Times New Roman" panose="02020603050405020304" pitchFamily="18" charset="0"/>
                <a:cs typeface="Times New Roman" panose="02020603050405020304" pitchFamily="18" charset="0"/>
              </a:rPr>
              <a:t>?</a:t>
            </a:r>
            <a:endParaRPr lang="tr-TR" altLang="tr-TR" sz="2200" b="1" dirty="0">
              <a:solidFill>
                <a:srgbClr val="086856"/>
              </a:solidFill>
              <a:latin typeface="Times New Roman" panose="02020603050405020304" pitchFamily="18" charset="0"/>
              <a:cs typeface="Times New Roman" panose="02020603050405020304" pitchFamily="18" charset="0"/>
            </a:endParaRPr>
          </a:p>
          <a:p>
            <a:pPr lvl="1" algn="just"/>
            <a:r>
              <a:rPr lang="tr-TR" altLang="tr-TR" sz="2000" b="1" dirty="0">
                <a:solidFill>
                  <a:srgbClr val="086856"/>
                </a:solidFill>
                <a:latin typeface="Times New Roman" panose="02020603050405020304" pitchFamily="18" charset="0"/>
                <a:cs typeface="Times New Roman" panose="02020603050405020304" pitchFamily="18" charset="0"/>
              </a:rPr>
              <a:t>EVET. Hareketlilik gerçekleştireceğiniz kurumun bulunduğu şehre göre mesafe ölçer kullanılarak seyahat desteği alacaksınız.</a:t>
            </a:r>
          </a:p>
          <a:p>
            <a:endParaRPr lang="tr-TR" dirty="0"/>
          </a:p>
        </p:txBody>
      </p:sp>
      <p:pic>
        <p:nvPicPr>
          <p:cNvPr id="10" name="Resim 9"/>
          <p:cNvPicPr>
            <a:picLocks noChangeAspect="1"/>
          </p:cNvPicPr>
          <p:nvPr/>
        </p:nvPicPr>
        <p:blipFill>
          <a:blip r:embed="rId3"/>
          <a:stretch>
            <a:fillRect/>
          </a:stretch>
        </p:blipFill>
        <p:spPr>
          <a:xfrm>
            <a:off x="10829735" y="5343545"/>
            <a:ext cx="1362265" cy="990738"/>
          </a:xfrm>
          <a:prstGeom prst="rect">
            <a:avLst/>
          </a:prstGeom>
        </p:spPr>
      </p:pic>
    </p:spTree>
    <p:extLst>
      <p:ext uri="{BB962C8B-B14F-4D97-AF65-F5344CB8AC3E}">
        <p14:creationId xmlns:p14="http://schemas.microsoft.com/office/powerpoint/2010/main" val="2933196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ülkü\Desktop\128156_Logo_Erasmus___60ko.jpg"/>
          <p:cNvPicPr>
            <a:picLocks noChangeAspect="1" noChangeArrowheads="1"/>
          </p:cNvPicPr>
          <p:nvPr/>
        </p:nvPicPr>
        <p:blipFill>
          <a:blip r:embed="rId2" cstate="print">
            <a:lum bright="66000" contrast="-60000"/>
            <a:extLst>
              <a:ext uri="{28A0092B-C50C-407E-A947-70E740481C1C}">
                <a14:useLocalDpi xmlns:a14="http://schemas.microsoft.com/office/drawing/2010/main" val="0"/>
              </a:ext>
            </a:extLst>
          </a:blip>
          <a:srcRect/>
          <a:stretch>
            <a:fillRect/>
          </a:stretch>
        </p:blipFill>
        <p:spPr bwMode="auto">
          <a:xfrm>
            <a:off x="8793538" y="22847"/>
            <a:ext cx="2944252" cy="840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Unvan 4"/>
          <p:cNvSpPr>
            <a:spLocks noGrp="1"/>
          </p:cNvSpPr>
          <p:nvPr>
            <p:ph type="title"/>
          </p:nvPr>
        </p:nvSpPr>
        <p:spPr>
          <a:xfrm>
            <a:off x="838200" y="32625"/>
            <a:ext cx="10515600" cy="831161"/>
          </a:xfrm>
        </p:spPr>
        <p:txBody>
          <a:bodyPr/>
          <a:lstStyle/>
          <a:p>
            <a:pPr algn="ctr"/>
            <a:r>
              <a:rPr lang="tr-TR" altLang="en-US" dirty="0">
                <a:solidFill>
                  <a:srgbClr val="086856"/>
                </a:solidFill>
                <a:latin typeface="Times New Roman" panose="02020603050405020304" pitchFamily="18" charset="0"/>
                <a:cs typeface="Times New Roman" panose="02020603050405020304" pitchFamily="18" charset="0"/>
              </a:rPr>
              <a:t>TEŞEKKÜRLER!</a:t>
            </a:r>
            <a:endParaRPr lang="tr-TR" dirty="0">
              <a:solidFill>
                <a:srgbClr val="086856"/>
              </a:solidFill>
              <a:latin typeface="Times New Roman" panose="02020603050405020304" pitchFamily="18" charset="0"/>
              <a:cs typeface="Times New Roman" panose="02020603050405020304" pitchFamily="18" charset="0"/>
            </a:endParaRPr>
          </a:p>
        </p:txBody>
      </p:sp>
      <p:sp>
        <p:nvSpPr>
          <p:cNvPr id="14" name="İçerik Yer Tutucusu 13"/>
          <p:cNvSpPr>
            <a:spLocks noGrp="1"/>
          </p:cNvSpPr>
          <p:nvPr>
            <p:ph sz="half" idx="2"/>
          </p:nvPr>
        </p:nvSpPr>
        <p:spPr>
          <a:xfrm>
            <a:off x="3404074" y="1486967"/>
            <a:ext cx="5181600" cy="4351338"/>
          </a:xfrm>
        </p:spPr>
        <p:txBody>
          <a:bodyPr>
            <a:normAutofit/>
          </a:bodyPr>
          <a:lstStyle/>
          <a:p>
            <a:pPr>
              <a:spcBef>
                <a:spcPct val="0"/>
              </a:spcBef>
            </a:pPr>
            <a:endParaRPr lang="tr-TR" altLang="en-US" b="1" dirty="0">
              <a:solidFill>
                <a:srgbClr val="086856"/>
              </a:solidFill>
              <a:latin typeface="Times New Roman" panose="02020603050405020304" pitchFamily="18" charset="0"/>
              <a:cs typeface="Times New Roman" panose="02020603050405020304" pitchFamily="18" charset="0"/>
            </a:endParaRPr>
          </a:p>
          <a:p>
            <a:pPr marL="0" indent="0" algn="ctr">
              <a:spcBef>
                <a:spcPct val="0"/>
              </a:spcBef>
              <a:buNone/>
            </a:pPr>
            <a:endParaRPr lang="tr-TR" altLang="en-US" sz="2000" b="1" dirty="0">
              <a:solidFill>
                <a:srgbClr val="086856"/>
              </a:solidFill>
              <a:latin typeface="Times New Roman" panose="02020603050405020304" pitchFamily="18" charset="0"/>
              <a:cs typeface="Times New Roman" panose="02020603050405020304" pitchFamily="18" charset="0"/>
            </a:endParaRPr>
          </a:p>
          <a:p>
            <a:pPr marL="0" indent="0" algn="ctr">
              <a:spcBef>
                <a:spcPct val="0"/>
              </a:spcBef>
              <a:buNone/>
            </a:pPr>
            <a:r>
              <a:rPr lang="tr-TR" altLang="en-US" sz="2000" b="1" dirty="0">
                <a:solidFill>
                  <a:srgbClr val="086856"/>
                </a:solidFill>
                <a:latin typeface="Times New Roman" panose="02020603050405020304" pitchFamily="18" charset="0"/>
                <a:cs typeface="Times New Roman" panose="02020603050405020304" pitchFamily="18" charset="0"/>
              </a:rPr>
              <a:t>Hatice GÖK</a:t>
            </a:r>
          </a:p>
          <a:p>
            <a:pPr marL="0" indent="0" algn="ctr">
              <a:spcBef>
                <a:spcPct val="0"/>
              </a:spcBef>
              <a:buNone/>
            </a:pPr>
            <a:r>
              <a:rPr lang="tr-TR" altLang="en-US" sz="2000" b="1" dirty="0">
                <a:solidFill>
                  <a:srgbClr val="086856"/>
                </a:solidFill>
                <a:latin typeface="Times New Roman" panose="02020603050405020304" pitchFamily="18" charset="0"/>
                <a:cs typeface="Times New Roman" panose="02020603050405020304" pitchFamily="18" charset="0"/>
                <a:hlinkClick r:id="rId3"/>
              </a:rPr>
              <a:t>cuerasmusoutgoing@gmail.com</a:t>
            </a:r>
            <a:endParaRPr lang="tr-TR" altLang="en-US" sz="2000" b="1" dirty="0">
              <a:solidFill>
                <a:srgbClr val="086856"/>
              </a:solidFill>
              <a:latin typeface="Times New Roman" panose="02020603050405020304" pitchFamily="18" charset="0"/>
              <a:cs typeface="Times New Roman" panose="02020603050405020304" pitchFamily="18" charset="0"/>
            </a:endParaRPr>
          </a:p>
          <a:p>
            <a:pPr marL="0" indent="0" algn="ctr">
              <a:spcBef>
                <a:spcPct val="0"/>
              </a:spcBef>
              <a:buNone/>
            </a:pPr>
            <a:r>
              <a:rPr lang="tr-TR" altLang="en-US" sz="2000" b="1" dirty="0" err="1">
                <a:solidFill>
                  <a:srgbClr val="086856"/>
                </a:solidFill>
                <a:latin typeface="Times New Roman" panose="02020603050405020304" pitchFamily="18" charset="0"/>
                <a:cs typeface="Times New Roman" panose="02020603050405020304" pitchFamily="18" charset="0"/>
              </a:rPr>
              <a:t>Tlf</a:t>
            </a:r>
            <a:r>
              <a:rPr lang="tr-TR" altLang="en-US" sz="2000" b="1" dirty="0">
                <a:solidFill>
                  <a:srgbClr val="086856"/>
                </a:solidFill>
                <a:latin typeface="Times New Roman" panose="02020603050405020304" pitchFamily="18" charset="0"/>
                <a:cs typeface="Times New Roman" panose="02020603050405020304" pitchFamily="18" charset="0"/>
              </a:rPr>
              <a:t>: 3386411/110</a:t>
            </a:r>
          </a:p>
          <a:p>
            <a:pPr marL="0" indent="0" algn="ctr">
              <a:spcBef>
                <a:spcPct val="0"/>
              </a:spcBef>
              <a:buNone/>
            </a:pPr>
            <a:r>
              <a:rPr lang="tr-TR" altLang="en-US" sz="2000" b="1" dirty="0">
                <a:solidFill>
                  <a:srgbClr val="086856"/>
                </a:solidFill>
                <a:latin typeface="Times New Roman" panose="02020603050405020304" pitchFamily="18" charset="0"/>
                <a:cs typeface="Times New Roman" panose="02020603050405020304" pitchFamily="18" charset="0"/>
              </a:rPr>
              <a:t>2500/110 (iç hat)</a:t>
            </a:r>
          </a:p>
          <a:p>
            <a:pPr algn="ctr">
              <a:spcBef>
                <a:spcPct val="0"/>
              </a:spcBef>
            </a:pPr>
            <a:endParaRPr lang="tr-TR" altLang="en-US" sz="2000" b="1" dirty="0">
              <a:solidFill>
                <a:srgbClr val="086856"/>
              </a:solidFill>
              <a:latin typeface="Times New Roman" panose="02020603050405020304" pitchFamily="18" charset="0"/>
              <a:cs typeface="Times New Roman" panose="02020603050405020304" pitchFamily="18" charset="0"/>
            </a:endParaRPr>
          </a:p>
          <a:p>
            <a:pPr marL="0" indent="0" algn="ctr">
              <a:spcBef>
                <a:spcPct val="0"/>
              </a:spcBef>
              <a:buNone/>
            </a:pPr>
            <a:r>
              <a:rPr lang="tr-TR" altLang="en-US" sz="2000" b="1" dirty="0">
                <a:solidFill>
                  <a:srgbClr val="086856"/>
                </a:solidFill>
                <a:latin typeface="Times New Roman" panose="02020603050405020304" pitchFamily="18" charset="0"/>
                <a:cs typeface="Times New Roman" panose="02020603050405020304" pitchFamily="18" charset="0"/>
              </a:rPr>
              <a:t>Hacer PINAR</a:t>
            </a:r>
          </a:p>
          <a:p>
            <a:pPr marL="0" indent="0" algn="ctr">
              <a:spcBef>
                <a:spcPct val="0"/>
              </a:spcBef>
              <a:buNone/>
            </a:pPr>
            <a:r>
              <a:rPr lang="tr-TR" altLang="en-US" sz="2000" b="1" dirty="0">
                <a:solidFill>
                  <a:srgbClr val="086856"/>
                </a:solidFill>
                <a:latin typeface="Times New Roman" panose="02020603050405020304" pitchFamily="18" charset="0"/>
                <a:cs typeface="Times New Roman" panose="02020603050405020304" pitchFamily="18" charset="0"/>
                <a:hlinkClick r:id="rId3"/>
              </a:rPr>
              <a:t>cuerasmusoutgoing@gmail.com</a:t>
            </a:r>
            <a:endParaRPr lang="tr-TR" altLang="en-US" sz="2000" b="1" dirty="0">
              <a:solidFill>
                <a:srgbClr val="086856"/>
              </a:solidFill>
              <a:latin typeface="Times New Roman" panose="02020603050405020304" pitchFamily="18" charset="0"/>
              <a:cs typeface="Times New Roman" panose="02020603050405020304" pitchFamily="18" charset="0"/>
            </a:endParaRPr>
          </a:p>
          <a:p>
            <a:pPr marL="0" indent="0" algn="ctr">
              <a:spcBef>
                <a:spcPct val="0"/>
              </a:spcBef>
              <a:buNone/>
            </a:pPr>
            <a:r>
              <a:rPr lang="tr-TR" altLang="en-US" sz="2000" b="1" dirty="0" err="1">
                <a:solidFill>
                  <a:srgbClr val="086856"/>
                </a:solidFill>
                <a:latin typeface="Times New Roman" panose="02020603050405020304" pitchFamily="18" charset="0"/>
                <a:cs typeface="Times New Roman" panose="02020603050405020304" pitchFamily="18" charset="0"/>
              </a:rPr>
              <a:t>Tlf</a:t>
            </a:r>
            <a:r>
              <a:rPr lang="tr-TR" altLang="en-US" sz="2000" b="1" dirty="0">
                <a:solidFill>
                  <a:srgbClr val="086856"/>
                </a:solidFill>
                <a:latin typeface="Times New Roman" panose="02020603050405020304" pitchFamily="18" charset="0"/>
                <a:cs typeface="Times New Roman" panose="02020603050405020304" pitchFamily="18" charset="0"/>
              </a:rPr>
              <a:t>: 3386411/113</a:t>
            </a:r>
          </a:p>
          <a:p>
            <a:pPr marL="0" indent="0" algn="ctr">
              <a:spcBef>
                <a:spcPct val="0"/>
              </a:spcBef>
              <a:buNone/>
            </a:pPr>
            <a:r>
              <a:rPr lang="tr-TR" altLang="en-US" sz="2000" b="1" dirty="0">
                <a:solidFill>
                  <a:srgbClr val="086856"/>
                </a:solidFill>
                <a:latin typeface="Times New Roman" panose="02020603050405020304" pitchFamily="18" charset="0"/>
                <a:cs typeface="Times New Roman" panose="02020603050405020304" pitchFamily="18" charset="0"/>
              </a:rPr>
              <a:t>2500/113 (iç hat)</a:t>
            </a:r>
          </a:p>
          <a:p>
            <a:endParaRPr lang="tr-TR" dirty="0"/>
          </a:p>
        </p:txBody>
      </p:sp>
      <p:pic>
        <p:nvPicPr>
          <p:cNvPr id="9" name="Picture 2" descr="http://ec.europa.eu/ec_portal/2016/images/logo/logo_e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66581" y="1693313"/>
            <a:ext cx="1925105" cy="84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descr="http://buromemursen.org.tr/resimler/urunler/227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30356" y="2743200"/>
            <a:ext cx="1179320" cy="72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descr="http://www.ab.gov.tr/files/SBYPB/acik-cagrilar2/ua_logo2.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30356" y="3920725"/>
            <a:ext cx="1164026" cy="770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İçerik Yer Tutucusu 16"/>
          <p:cNvPicPr>
            <a:picLocks noGrp="1" noChangeAspect="1"/>
          </p:cNvPicPr>
          <p:nvPr>
            <p:ph sz="half" idx="1"/>
          </p:nvPr>
        </p:nvPicPr>
        <p:blipFill>
          <a:blip r:embed="rId7"/>
          <a:stretch>
            <a:fillRect/>
          </a:stretch>
        </p:blipFill>
        <p:spPr>
          <a:xfrm>
            <a:off x="202409" y="1693313"/>
            <a:ext cx="3104811" cy="3104811"/>
          </a:xfrm>
          <a:prstGeom prst="rect">
            <a:avLst/>
          </a:prstGeom>
        </p:spPr>
      </p:pic>
      <p:pic>
        <p:nvPicPr>
          <p:cNvPr id="15" name="Resim 14"/>
          <p:cNvPicPr>
            <a:picLocks noChangeAspect="1"/>
          </p:cNvPicPr>
          <p:nvPr/>
        </p:nvPicPr>
        <p:blipFill>
          <a:blip r:embed="rId8"/>
          <a:stretch>
            <a:fillRect/>
          </a:stretch>
        </p:blipFill>
        <p:spPr>
          <a:xfrm>
            <a:off x="10829735" y="5342936"/>
            <a:ext cx="1362265" cy="990738"/>
          </a:xfrm>
          <a:prstGeom prst="rect">
            <a:avLst/>
          </a:prstGeom>
        </p:spPr>
      </p:pic>
    </p:spTree>
    <p:extLst>
      <p:ext uri="{BB962C8B-B14F-4D97-AF65-F5344CB8AC3E}">
        <p14:creationId xmlns:p14="http://schemas.microsoft.com/office/powerpoint/2010/main" val="1241699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heel(1)">
                                      <p:cBhvr>
                                        <p:cTn id="7" dur="2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1000" fill="hold"/>
                                        <p:tgtEl>
                                          <p:spTgt spid="17"/>
                                        </p:tgtEl>
                                        <p:attrNameLst>
                                          <p:attrName>ppt_w</p:attrName>
                                        </p:attrNameLst>
                                      </p:cBhvr>
                                      <p:tavLst>
                                        <p:tav tm="0">
                                          <p:val>
                                            <p:fltVal val="0"/>
                                          </p:val>
                                        </p:tav>
                                        <p:tav tm="100000">
                                          <p:val>
                                            <p:strVal val="#ppt_w"/>
                                          </p:val>
                                        </p:tav>
                                      </p:tavLst>
                                    </p:anim>
                                    <p:anim calcmode="lin" valueType="num">
                                      <p:cBhvr>
                                        <p:cTn id="13" dur="1000" fill="hold"/>
                                        <p:tgtEl>
                                          <p:spTgt spid="17"/>
                                        </p:tgtEl>
                                        <p:attrNameLst>
                                          <p:attrName>ppt_h</p:attrName>
                                        </p:attrNameLst>
                                      </p:cBhvr>
                                      <p:tavLst>
                                        <p:tav tm="0">
                                          <p:val>
                                            <p:fltVal val="0"/>
                                          </p:val>
                                        </p:tav>
                                        <p:tav tm="100000">
                                          <p:val>
                                            <p:strVal val="#ppt_h"/>
                                          </p:val>
                                        </p:tav>
                                      </p:tavLst>
                                    </p:anim>
                                    <p:anim calcmode="lin" valueType="num">
                                      <p:cBhvr>
                                        <p:cTn id="14" dur="1000" fill="hold"/>
                                        <p:tgtEl>
                                          <p:spTgt spid="17"/>
                                        </p:tgtEl>
                                        <p:attrNameLst>
                                          <p:attrName>style.rotation</p:attrName>
                                        </p:attrNameLst>
                                      </p:cBhvr>
                                      <p:tavLst>
                                        <p:tav tm="0">
                                          <p:val>
                                            <p:fltVal val="90"/>
                                          </p:val>
                                        </p:tav>
                                        <p:tav tm="100000">
                                          <p:val>
                                            <p:fltVal val="0"/>
                                          </p:val>
                                        </p:tav>
                                      </p:tavLst>
                                    </p:anim>
                                    <p:animEffect transition="in" filter="fade">
                                      <p:cBhvr>
                                        <p:cTn id="15" dur="10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grpId="0" nodeType="clickEffect">
                                  <p:stCondLst>
                                    <p:cond delay="0"/>
                                  </p:stCondLst>
                                  <p:childTnLst>
                                    <p:set>
                                      <p:cBhvr>
                                        <p:cTn id="26" dur="1" fill="hold">
                                          <p:stCondLst>
                                            <p:cond delay="0"/>
                                          </p:stCondLst>
                                        </p:cTn>
                                        <p:tgtEl>
                                          <p:spTgt spid="14">
                                            <p:txEl>
                                              <p:pRg st="2" end="2"/>
                                            </p:txEl>
                                          </p:spTgt>
                                        </p:tgtEl>
                                        <p:attrNameLst>
                                          <p:attrName>style.visibility</p:attrName>
                                        </p:attrNameLst>
                                      </p:cBhvr>
                                      <p:to>
                                        <p:strVal val="visible"/>
                                      </p:to>
                                    </p:set>
                                    <p:animEffect transition="in" filter="wipe(down)">
                                      <p:cBhvr>
                                        <p:cTn id="27" dur="580">
                                          <p:stCondLst>
                                            <p:cond delay="0"/>
                                          </p:stCondLst>
                                        </p:cTn>
                                        <p:tgtEl>
                                          <p:spTgt spid="14">
                                            <p:txEl>
                                              <p:pRg st="2" end="2"/>
                                            </p:txEl>
                                          </p:spTgt>
                                        </p:tgtEl>
                                      </p:cBhvr>
                                    </p:animEffect>
                                    <p:anim calcmode="lin" valueType="num">
                                      <p:cBhvr>
                                        <p:cTn id="28" dur="1822" tmFilter="0,0; 0.14,0.36; 0.43,0.73; 0.71,0.91; 1.0,1.0">
                                          <p:stCondLst>
                                            <p:cond delay="0"/>
                                          </p:stCondLst>
                                        </p:cTn>
                                        <p:tgtEl>
                                          <p:spTgt spid="14">
                                            <p:txEl>
                                              <p:pRg st="2" end="2"/>
                                            </p:txEl>
                                          </p:spTgt>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4">
                                            <p:txEl>
                                              <p:pRg st="2" end="2"/>
                                            </p:txEl>
                                          </p:spTgt>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4">
                                            <p:txEl>
                                              <p:pRg st="2" end="2"/>
                                            </p:txEl>
                                          </p:spTgt>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4">
                                            <p:txEl>
                                              <p:pRg st="2" end="2"/>
                                            </p:txEl>
                                          </p:spTgt>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4">
                                            <p:txEl>
                                              <p:pRg st="2" end="2"/>
                                            </p:txEl>
                                          </p:spTgt>
                                        </p:tgtEl>
                                        <p:attrNameLst>
                                          <p:attrName>ppt_y</p:attrName>
                                        </p:attrNameLst>
                                      </p:cBhvr>
                                      <p:tavLst>
                                        <p:tav tm="0" fmla="#ppt_y-sin(pi*$)/81">
                                          <p:val>
                                            <p:fltVal val="0"/>
                                          </p:val>
                                        </p:tav>
                                        <p:tav tm="100000">
                                          <p:val>
                                            <p:fltVal val="1"/>
                                          </p:val>
                                        </p:tav>
                                      </p:tavLst>
                                    </p:anim>
                                    <p:animScale>
                                      <p:cBhvr>
                                        <p:cTn id="33" dur="26">
                                          <p:stCondLst>
                                            <p:cond delay="650"/>
                                          </p:stCondLst>
                                        </p:cTn>
                                        <p:tgtEl>
                                          <p:spTgt spid="14">
                                            <p:txEl>
                                              <p:pRg st="2" end="2"/>
                                            </p:txEl>
                                          </p:spTgt>
                                        </p:tgtEl>
                                      </p:cBhvr>
                                      <p:to x="100000" y="60000"/>
                                    </p:animScale>
                                    <p:animScale>
                                      <p:cBhvr>
                                        <p:cTn id="34" dur="166" decel="50000">
                                          <p:stCondLst>
                                            <p:cond delay="676"/>
                                          </p:stCondLst>
                                        </p:cTn>
                                        <p:tgtEl>
                                          <p:spTgt spid="14">
                                            <p:txEl>
                                              <p:pRg st="2" end="2"/>
                                            </p:txEl>
                                          </p:spTgt>
                                        </p:tgtEl>
                                      </p:cBhvr>
                                      <p:to x="100000" y="100000"/>
                                    </p:animScale>
                                    <p:animScale>
                                      <p:cBhvr>
                                        <p:cTn id="35" dur="26">
                                          <p:stCondLst>
                                            <p:cond delay="1312"/>
                                          </p:stCondLst>
                                        </p:cTn>
                                        <p:tgtEl>
                                          <p:spTgt spid="14">
                                            <p:txEl>
                                              <p:pRg st="2" end="2"/>
                                            </p:txEl>
                                          </p:spTgt>
                                        </p:tgtEl>
                                      </p:cBhvr>
                                      <p:to x="100000" y="80000"/>
                                    </p:animScale>
                                    <p:animScale>
                                      <p:cBhvr>
                                        <p:cTn id="36" dur="166" decel="50000">
                                          <p:stCondLst>
                                            <p:cond delay="1338"/>
                                          </p:stCondLst>
                                        </p:cTn>
                                        <p:tgtEl>
                                          <p:spTgt spid="14">
                                            <p:txEl>
                                              <p:pRg st="2" end="2"/>
                                            </p:txEl>
                                          </p:spTgt>
                                        </p:tgtEl>
                                      </p:cBhvr>
                                      <p:to x="100000" y="100000"/>
                                    </p:animScale>
                                    <p:animScale>
                                      <p:cBhvr>
                                        <p:cTn id="37" dur="26">
                                          <p:stCondLst>
                                            <p:cond delay="1642"/>
                                          </p:stCondLst>
                                        </p:cTn>
                                        <p:tgtEl>
                                          <p:spTgt spid="14">
                                            <p:txEl>
                                              <p:pRg st="2" end="2"/>
                                            </p:txEl>
                                          </p:spTgt>
                                        </p:tgtEl>
                                      </p:cBhvr>
                                      <p:to x="100000" y="90000"/>
                                    </p:animScale>
                                    <p:animScale>
                                      <p:cBhvr>
                                        <p:cTn id="38" dur="166" decel="50000">
                                          <p:stCondLst>
                                            <p:cond delay="1668"/>
                                          </p:stCondLst>
                                        </p:cTn>
                                        <p:tgtEl>
                                          <p:spTgt spid="14">
                                            <p:txEl>
                                              <p:pRg st="2" end="2"/>
                                            </p:txEl>
                                          </p:spTgt>
                                        </p:tgtEl>
                                      </p:cBhvr>
                                      <p:to x="100000" y="100000"/>
                                    </p:animScale>
                                    <p:animScale>
                                      <p:cBhvr>
                                        <p:cTn id="39" dur="26">
                                          <p:stCondLst>
                                            <p:cond delay="1808"/>
                                          </p:stCondLst>
                                        </p:cTn>
                                        <p:tgtEl>
                                          <p:spTgt spid="14">
                                            <p:txEl>
                                              <p:pRg st="2" end="2"/>
                                            </p:txEl>
                                          </p:spTgt>
                                        </p:tgtEl>
                                      </p:cBhvr>
                                      <p:to x="100000" y="95000"/>
                                    </p:animScale>
                                    <p:animScale>
                                      <p:cBhvr>
                                        <p:cTn id="40" dur="166" decel="50000">
                                          <p:stCondLst>
                                            <p:cond delay="1834"/>
                                          </p:stCondLst>
                                        </p:cTn>
                                        <p:tgtEl>
                                          <p:spTgt spid="14">
                                            <p:txEl>
                                              <p:pRg st="2" end="2"/>
                                            </p:txEl>
                                          </p:spTgt>
                                        </p:tgtEl>
                                      </p:cBhvr>
                                      <p:to x="100000" y="100000"/>
                                    </p:animScale>
                                  </p:childTnLst>
                                </p:cTn>
                              </p:par>
                            </p:childTnLst>
                          </p:cTn>
                        </p:par>
                      </p:childTnLst>
                    </p:cTn>
                  </p:par>
                  <p:par>
                    <p:cTn id="41" fill="hold">
                      <p:stCondLst>
                        <p:cond delay="indefinite"/>
                      </p:stCondLst>
                      <p:childTnLst>
                        <p:par>
                          <p:cTn id="42" fill="hold">
                            <p:stCondLst>
                              <p:cond delay="0"/>
                            </p:stCondLst>
                            <p:childTnLst>
                              <p:par>
                                <p:cTn id="43" presetID="26" presetClass="entr" presetSubtype="0" fill="hold" grpId="0" nodeType="clickEffect">
                                  <p:stCondLst>
                                    <p:cond delay="0"/>
                                  </p:stCondLst>
                                  <p:childTnLst>
                                    <p:set>
                                      <p:cBhvr>
                                        <p:cTn id="44" dur="1" fill="hold">
                                          <p:stCondLst>
                                            <p:cond delay="0"/>
                                          </p:stCondLst>
                                        </p:cTn>
                                        <p:tgtEl>
                                          <p:spTgt spid="14">
                                            <p:txEl>
                                              <p:pRg st="3" end="3"/>
                                            </p:txEl>
                                          </p:spTgt>
                                        </p:tgtEl>
                                        <p:attrNameLst>
                                          <p:attrName>style.visibility</p:attrName>
                                        </p:attrNameLst>
                                      </p:cBhvr>
                                      <p:to>
                                        <p:strVal val="visible"/>
                                      </p:to>
                                    </p:set>
                                    <p:animEffect transition="in" filter="wipe(down)">
                                      <p:cBhvr>
                                        <p:cTn id="45" dur="580">
                                          <p:stCondLst>
                                            <p:cond delay="0"/>
                                          </p:stCondLst>
                                        </p:cTn>
                                        <p:tgtEl>
                                          <p:spTgt spid="14">
                                            <p:txEl>
                                              <p:pRg st="3" end="3"/>
                                            </p:txEl>
                                          </p:spTgt>
                                        </p:tgtEl>
                                      </p:cBhvr>
                                    </p:animEffect>
                                    <p:anim calcmode="lin" valueType="num">
                                      <p:cBhvr>
                                        <p:cTn id="46" dur="1822" tmFilter="0,0; 0.14,0.36; 0.43,0.73; 0.71,0.91; 1.0,1.0">
                                          <p:stCondLst>
                                            <p:cond delay="0"/>
                                          </p:stCondLst>
                                        </p:cTn>
                                        <p:tgtEl>
                                          <p:spTgt spid="14">
                                            <p:txEl>
                                              <p:pRg st="3" end="3"/>
                                            </p:txEl>
                                          </p:spTgt>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14">
                                            <p:txEl>
                                              <p:pRg st="3" end="3"/>
                                            </p:txEl>
                                          </p:spTgt>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14">
                                            <p:txEl>
                                              <p:pRg st="3" end="3"/>
                                            </p:txEl>
                                          </p:spTgt>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14">
                                            <p:txEl>
                                              <p:pRg st="3" end="3"/>
                                            </p:txEl>
                                          </p:spTgt>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14">
                                            <p:txEl>
                                              <p:pRg st="3" end="3"/>
                                            </p:txEl>
                                          </p:spTgt>
                                        </p:tgtEl>
                                        <p:attrNameLst>
                                          <p:attrName>ppt_y</p:attrName>
                                        </p:attrNameLst>
                                      </p:cBhvr>
                                      <p:tavLst>
                                        <p:tav tm="0" fmla="#ppt_y-sin(pi*$)/81">
                                          <p:val>
                                            <p:fltVal val="0"/>
                                          </p:val>
                                        </p:tav>
                                        <p:tav tm="100000">
                                          <p:val>
                                            <p:fltVal val="1"/>
                                          </p:val>
                                        </p:tav>
                                      </p:tavLst>
                                    </p:anim>
                                    <p:animScale>
                                      <p:cBhvr>
                                        <p:cTn id="51" dur="26">
                                          <p:stCondLst>
                                            <p:cond delay="650"/>
                                          </p:stCondLst>
                                        </p:cTn>
                                        <p:tgtEl>
                                          <p:spTgt spid="14">
                                            <p:txEl>
                                              <p:pRg st="3" end="3"/>
                                            </p:txEl>
                                          </p:spTgt>
                                        </p:tgtEl>
                                      </p:cBhvr>
                                      <p:to x="100000" y="60000"/>
                                    </p:animScale>
                                    <p:animScale>
                                      <p:cBhvr>
                                        <p:cTn id="52" dur="166" decel="50000">
                                          <p:stCondLst>
                                            <p:cond delay="676"/>
                                          </p:stCondLst>
                                        </p:cTn>
                                        <p:tgtEl>
                                          <p:spTgt spid="14">
                                            <p:txEl>
                                              <p:pRg st="3" end="3"/>
                                            </p:txEl>
                                          </p:spTgt>
                                        </p:tgtEl>
                                      </p:cBhvr>
                                      <p:to x="100000" y="100000"/>
                                    </p:animScale>
                                    <p:animScale>
                                      <p:cBhvr>
                                        <p:cTn id="53" dur="26">
                                          <p:stCondLst>
                                            <p:cond delay="1312"/>
                                          </p:stCondLst>
                                        </p:cTn>
                                        <p:tgtEl>
                                          <p:spTgt spid="14">
                                            <p:txEl>
                                              <p:pRg st="3" end="3"/>
                                            </p:txEl>
                                          </p:spTgt>
                                        </p:tgtEl>
                                      </p:cBhvr>
                                      <p:to x="100000" y="80000"/>
                                    </p:animScale>
                                    <p:animScale>
                                      <p:cBhvr>
                                        <p:cTn id="54" dur="166" decel="50000">
                                          <p:stCondLst>
                                            <p:cond delay="1338"/>
                                          </p:stCondLst>
                                        </p:cTn>
                                        <p:tgtEl>
                                          <p:spTgt spid="14">
                                            <p:txEl>
                                              <p:pRg st="3" end="3"/>
                                            </p:txEl>
                                          </p:spTgt>
                                        </p:tgtEl>
                                      </p:cBhvr>
                                      <p:to x="100000" y="100000"/>
                                    </p:animScale>
                                    <p:animScale>
                                      <p:cBhvr>
                                        <p:cTn id="55" dur="26">
                                          <p:stCondLst>
                                            <p:cond delay="1642"/>
                                          </p:stCondLst>
                                        </p:cTn>
                                        <p:tgtEl>
                                          <p:spTgt spid="14">
                                            <p:txEl>
                                              <p:pRg st="3" end="3"/>
                                            </p:txEl>
                                          </p:spTgt>
                                        </p:tgtEl>
                                      </p:cBhvr>
                                      <p:to x="100000" y="90000"/>
                                    </p:animScale>
                                    <p:animScale>
                                      <p:cBhvr>
                                        <p:cTn id="56" dur="166" decel="50000">
                                          <p:stCondLst>
                                            <p:cond delay="1668"/>
                                          </p:stCondLst>
                                        </p:cTn>
                                        <p:tgtEl>
                                          <p:spTgt spid="14">
                                            <p:txEl>
                                              <p:pRg st="3" end="3"/>
                                            </p:txEl>
                                          </p:spTgt>
                                        </p:tgtEl>
                                      </p:cBhvr>
                                      <p:to x="100000" y="100000"/>
                                    </p:animScale>
                                    <p:animScale>
                                      <p:cBhvr>
                                        <p:cTn id="57" dur="26">
                                          <p:stCondLst>
                                            <p:cond delay="1808"/>
                                          </p:stCondLst>
                                        </p:cTn>
                                        <p:tgtEl>
                                          <p:spTgt spid="14">
                                            <p:txEl>
                                              <p:pRg st="3" end="3"/>
                                            </p:txEl>
                                          </p:spTgt>
                                        </p:tgtEl>
                                      </p:cBhvr>
                                      <p:to x="100000" y="95000"/>
                                    </p:animScale>
                                    <p:animScale>
                                      <p:cBhvr>
                                        <p:cTn id="58" dur="166" decel="50000">
                                          <p:stCondLst>
                                            <p:cond delay="1834"/>
                                          </p:stCondLst>
                                        </p:cTn>
                                        <p:tgtEl>
                                          <p:spTgt spid="14">
                                            <p:txEl>
                                              <p:pRg st="3" end="3"/>
                                            </p:txEl>
                                          </p:spTgt>
                                        </p:tgtEl>
                                      </p:cBhvr>
                                      <p:to x="100000" y="100000"/>
                                    </p:animScale>
                                  </p:childTnLst>
                                </p:cTn>
                              </p:par>
                            </p:childTnLst>
                          </p:cTn>
                        </p:par>
                      </p:childTnLst>
                    </p:cTn>
                  </p:par>
                  <p:par>
                    <p:cTn id="59" fill="hold">
                      <p:stCondLst>
                        <p:cond delay="indefinite"/>
                      </p:stCondLst>
                      <p:childTnLst>
                        <p:par>
                          <p:cTn id="60" fill="hold">
                            <p:stCondLst>
                              <p:cond delay="0"/>
                            </p:stCondLst>
                            <p:childTnLst>
                              <p:par>
                                <p:cTn id="61" presetID="26" presetClass="entr" presetSubtype="0" fill="hold" grpId="0" nodeType="clickEffect">
                                  <p:stCondLst>
                                    <p:cond delay="0"/>
                                  </p:stCondLst>
                                  <p:childTnLst>
                                    <p:set>
                                      <p:cBhvr>
                                        <p:cTn id="62" dur="1" fill="hold">
                                          <p:stCondLst>
                                            <p:cond delay="0"/>
                                          </p:stCondLst>
                                        </p:cTn>
                                        <p:tgtEl>
                                          <p:spTgt spid="14">
                                            <p:txEl>
                                              <p:pRg st="4" end="4"/>
                                            </p:txEl>
                                          </p:spTgt>
                                        </p:tgtEl>
                                        <p:attrNameLst>
                                          <p:attrName>style.visibility</p:attrName>
                                        </p:attrNameLst>
                                      </p:cBhvr>
                                      <p:to>
                                        <p:strVal val="visible"/>
                                      </p:to>
                                    </p:set>
                                    <p:animEffect transition="in" filter="wipe(down)">
                                      <p:cBhvr>
                                        <p:cTn id="63" dur="580">
                                          <p:stCondLst>
                                            <p:cond delay="0"/>
                                          </p:stCondLst>
                                        </p:cTn>
                                        <p:tgtEl>
                                          <p:spTgt spid="14">
                                            <p:txEl>
                                              <p:pRg st="4" end="4"/>
                                            </p:txEl>
                                          </p:spTgt>
                                        </p:tgtEl>
                                      </p:cBhvr>
                                    </p:animEffect>
                                    <p:anim calcmode="lin" valueType="num">
                                      <p:cBhvr>
                                        <p:cTn id="64" dur="1822" tmFilter="0,0; 0.14,0.36; 0.43,0.73; 0.71,0.91; 1.0,1.0">
                                          <p:stCondLst>
                                            <p:cond delay="0"/>
                                          </p:stCondLst>
                                        </p:cTn>
                                        <p:tgtEl>
                                          <p:spTgt spid="14">
                                            <p:txEl>
                                              <p:pRg st="4" end="4"/>
                                            </p:txEl>
                                          </p:spTgt>
                                        </p:tgtEl>
                                        <p:attrNameLst>
                                          <p:attrName>ppt_x</p:attrName>
                                        </p:attrNameLst>
                                      </p:cBhvr>
                                      <p:tavLst>
                                        <p:tav tm="0">
                                          <p:val>
                                            <p:strVal val="#ppt_x-0.25"/>
                                          </p:val>
                                        </p:tav>
                                        <p:tav tm="100000">
                                          <p:val>
                                            <p:strVal val="#ppt_x"/>
                                          </p:val>
                                        </p:tav>
                                      </p:tavLst>
                                    </p:anim>
                                    <p:anim calcmode="lin" valueType="num">
                                      <p:cBhvr>
                                        <p:cTn id="65" dur="664" tmFilter="0.0,0.0; 0.25,0.07; 0.50,0.2; 0.75,0.467; 1.0,1.0">
                                          <p:stCondLst>
                                            <p:cond delay="0"/>
                                          </p:stCondLst>
                                        </p:cTn>
                                        <p:tgtEl>
                                          <p:spTgt spid="14">
                                            <p:txEl>
                                              <p:pRg st="4" end="4"/>
                                            </p:txEl>
                                          </p:spTgt>
                                        </p:tgtEl>
                                        <p:attrNameLst>
                                          <p:attrName>ppt_y</p:attrName>
                                        </p:attrNameLst>
                                      </p:cBhvr>
                                      <p:tavLst>
                                        <p:tav tm="0" fmla="#ppt_y-sin(pi*$)/3">
                                          <p:val>
                                            <p:fltVal val="0.5"/>
                                          </p:val>
                                        </p:tav>
                                        <p:tav tm="100000">
                                          <p:val>
                                            <p:fltVal val="1"/>
                                          </p:val>
                                        </p:tav>
                                      </p:tavLst>
                                    </p:anim>
                                    <p:anim calcmode="lin" valueType="num">
                                      <p:cBhvr>
                                        <p:cTn id="66" dur="664" tmFilter="0, 0; 0.125,0.2665; 0.25,0.4; 0.375,0.465; 0.5,0.5;  0.625,0.535; 0.75,0.6; 0.875,0.7335; 1,1">
                                          <p:stCondLst>
                                            <p:cond delay="664"/>
                                          </p:stCondLst>
                                        </p:cTn>
                                        <p:tgtEl>
                                          <p:spTgt spid="14">
                                            <p:txEl>
                                              <p:pRg st="4" end="4"/>
                                            </p:txEl>
                                          </p:spTgt>
                                        </p:tgtEl>
                                        <p:attrNameLst>
                                          <p:attrName>ppt_y</p:attrName>
                                        </p:attrNameLst>
                                      </p:cBhvr>
                                      <p:tavLst>
                                        <p:tav tm="0" fmla="#ppt_y-sin(pi*$)/9">
                                          <p:val>
                                            <p:fltVal val="0"/>
                                          </p:val>
                                        </p:tav>
                                        <p:tav tm="100000">
                                          <p:val>
                                            <p:fltVal val="1"/>
                                          </p:val>
                                        </p:tav>
                                      </p:tavLst>
                                    </p:anim>
                                    <p:anim calcmode="lin" valueType="num">
                                      <p:cBhvr>
                                        <p:cTn id="67" dur="332" tmFilter="0, 0; 0.125,0.2665; 0.25,0.4; 0.375,0.465; 0.5,0.5;  0.625,0.535; 0.75,0.6; 0.875,0.7335; 1,1">
                                          <p:stCondLst>
                                            <p:cond delay="1324"/>
                                          </p:stCondLst>
                                        </p:cTn>
                                        <p:tgtEl>
                                          <p:spTgt spid="14">
                                            <p:txEl>
                                              <p:pRg st="4" end="4"/>
                                            </p:txEl>
                                          </p:spTgt>
                                        </p:tgtEl>
                                        <p:attrNameLst>
                                          <p:attrName>ppt_y</p:attrName>
                                        </p:attrNameLst>
                                      </p:cBhvr>
                                      <p:tavLst>
                                        <p:tav tm="0" fmla="#ppt_y-sin(pi*$)/27">
                                          <p:val>
                                            <p:fltVal val="0"/>
                                          </p:val>
                                        </p:tav>
                                        <p:tav tm="100000">
                                          <p:val>
                                            <p:fltVal val="1"/>
                                          </p:val>
                                        </p:tav>
                                      </p:tavLst>
                                    </p:anim>
                                    <p:anim calcmode="lin" valueType="num">
                                      <p:cBhvr>
                                        <p:cTn id="68" dur="164" tmFilter="0, 0; 0.125,0.2665; 0.25,0.4; 0.375,0.465; 0.5,0.5;  0.625,0.535; 0.75,0.6; 0.875,0.7335; 1,1">
                                          <p:stCondLst>
                                            <p:cond delay="1656"/>
                                          </p:stCondLst>
                                        </p:cTn>
                                        <p:tgtEl>
                                          <p:spTgt spid="14">
                                            <p:txEl>
                                              <p:pRg st="4" end="4"/>
                                            </p:txEl>
                                          </p:spTgt>
                                        </p:tgtEl>
                                        <p:attrNameLst>
                                          <p:attrName>ppt_y</p:attrName>
                                        </p:attrNameLst>
                                      </p:cBhvr>
                                      <p:tavLst>
                                        <p:tav tm="0" fmla="#ppt_y-sin(pi*$)/81">
                                          <p:val>
                                            <p:fltVal val="0"/>
                                          </p:val>
                                        </p:tav>
                                        <p:tav tm="100000">
                                          <p:val>
                                            <p:fltVal val="1"/>
                                          </p:val>
                                        </p:tav>
                                      </p:tavLst>
                                    </p:anim>
                                    <p:animScale>
                                      <p:cBhvr>
                                        <p:cTn id="69" dur="26">
                                          <p:stCondLst>
                                            <p:cond delay="650"/>
                                          </p:stCondLst>
                                        </p:cTn>
                                        <p:tgtEl>
                                          <p:spTgt spid="14">
                                            <p:txEl>
                                              <p:pRg st="4" end="4"/>
                                            </p:txEl>
                                          </p:spTgt>
                                        </p:tgtEl>
                                      </p:cBhvr>
                                      <p:to x="100000" y="60000"/>
                                    </p:animScale>
                                    <p:animScale>
                                      <p:cBhvr>
                                        <p:cTn id="70" dur="166" decel="50000">
                                          <p:stCondLst>
                                            <p:cond delay="676"/>
                                          </p:stCondLst>
                                        </p:cTn>
                                        <p:tgtEl>
                                          <p:spTgt spid="14">
                                            <p:txEl>
                                              <p:pRg st="4" end="4"/>
                                            </p:txEl>
                                          </p:spTgt>
                                        </p:tgtEl>
                                      </p:cBhvr>
                                      <p:to x="100000" y="100000"/>
                                    </p:animScale>
                                    <p:animScale>
                                      <p:cBhvr>
                                        <p:cTn id="71" dur="26">
                                          <p:stCondLst>
                                            <p:cond delay="1312"/>
                                          </p:stCondLst>
                                        </p:cTn>
                                        <p:tgtEl>
                                          <p:spTgt spid="14">
                                            <p:txEl>
                                              <p:pRg st="4" end="4"/>
                                            </p:txEl>
                                          </p:spTgt>
                                        </p:tgtEl>
                                      </p:cBhvr>
                                      <p:to x="100000" y="80000"/>
                                    </p:animScale>
                                    <p:animScale>
                                      <p:cBhvr>
                                        <p:cTn id="72" dur="166" decel="50000">
                                          <p:stCondLst>
                                            <p:cond delay="1338"/>
                                          </p:stCondLst>
                                        </p:cTn>
                                        <p:tgtEl>
                                          <p:spTgt spid="14">
                                            <p:txEl>
                                              <p:pRg st="4" end="4"/>
                                            </p:txEl>
                                          </p:spTgt>
                                        </p:tgtEl>
                                      </p:cBhvr>
                                      <p:to x="100000" y="100000"/>
                                    </p:animScale>
                                    <p:animScale>
                                      <p:cBhvr>
                                        <p:cTn id="73" dur="26">
                                          <p:stCondLst>
                                            <p:cond delay="1642"/>
                                          </p:stCondLst>
                                        </p:cTn>
                                        <p:tgtEl>
                                          <p:spTgt spid="14">
                                            <p:txEl>
                                              <p:pRg st="4" end="4"/>
                                            </p:txEl>
                                          </p:spTgt>
                                        </p:tgtEl>
                                      </p:cBhvr>
                                      <p:to x="100000" y="90000"/>
                                    </p:animScale>
                                    <p:animScale>
                                      <p:cBhvr>
                                        <p:cTn id="74" dur="166" decel="50000">
                                          <p:stCondLst>
                                            <p:cond delay="1668"/>
                                          </p:stCondLst>
                                        </p:cTn>
                                        <p:tgtEl>
                                          <p:spTgt spid="14">
                                            <p:txEl>
                                              <p:pRg st="4" end="4"/>
                                            </p:txEl>
                                          </p:spTgt>
                                        </p:tgtEl>
                                      </p:cBhvr>
                                      <p:to x="100000" y="100000"/>
                                    </p:animScale>
                                    <p:animScale>
                                      <p:cBhvr>
                                        <p:cTn id="75" dur="26">
                                          <p:stCondLst>
                                            <p:cond delay="1808"/>
                                          </p:stCondLst>
                                        </p:cTn>
                                        <p:tgtEl>
                                          <p:spTgt spid="14">
                                            <p:txEl>
                                              <p:pRg st="4" end="4"/>
                                            </p:txEl>
                                          </p:spTgt>
                                        </p:tgtEl>
                                      </p:cBhvr>
                                      <p:to x="100000" y="95000"/>
                                    </p:animScale>
                                    <p:animScale>
                                      <p:cBhvr>
                                        <p:cTn id="76" dur="166" decel="50000">
                                          <p:stCondLst>
                                            <p:cond delay="1834"/>
                                          </p:stCondLst>
                                        </p:cTn>
                                        <p:tgtEl>
                                          <p:spTgt spid="14">
                                            <p:txEl>
                                              <p:pRg st="4" end="4"/>
                                            </p:txEl>
                                          </p:spTgt>
                                        </p:tgtEl>
                                      </p:cBhvr>
                                      <p:to x="100000" y="100000"/>
                                    </p:animScale>
                                  </p:childTnLst>
                                </p:cTn>
                              </p:par>
                            </p:childTnLst>
                          </p:cTn>
                        </p:par>
                      </p:childTnLst>
                    </p:cTn>
                  </p:par>
                  <p:par>
                    <p:cTn id="77" fill="hold">
                      <p:stCondLst>
                        <p:cond delay="indefinite"/>
                      </p:stCondLst>
                      <p:childTnLst>
                        <p:par>
                          <p:cTn id="78" fill="hold">
                            <p:stCondLst>
                              <p:cond delay="0"/>
                            </p:stCondLst>
                            <p:childTnLst>
                              <p:par>
                                <p:cTn id="79" presetID="26" presetClass="entr" presetSubtype="0" fill="hold" grpId="0" nodeType="clickEffect">
                                  <p:stCondLst>
                                    <p:cond delay="0"/>
                                  </p:stCondLst>
                                  <p:childTnLst>
                                    <p:set>
                                      <p:cBhvr>
                                        <p:cTn id="80" dur="1" fill="hold">
                                          <p:stCondLst>
                                            <p:cond delay="0"/>
                                          </p:stCondLst>
                                        </p:cTn>
                                        <p:tgtEl>
                                          <p:spTgt spid="14">
                                            <p:txEl>
                                              <p:pRg st="5" end="5"/>
                                            </p:txEl>
                                          </p:spTgt>
                                        </p:tgtEl>
                                        <p:attrNameLst>
                                          <p:attrName>style.visibility</p:attrName>
                                        </p:attrNameLst>
                                      </p:cBhvr>
                                      <p:to>
                                        <p:strVal val="visible"/>
                                      </p:to>
                                    </p:set>
                                    <p:animEffect transition="in" filter="wipe(down)">
                                      <p:cBhvr>
                                        <p:cTn id="81" dur="580">
                                          <p:stCondLst>
                                            <p:cond delay="0"/>
                                          </p:stCondLst>
                                        </p:cTn>
                                        <p:tgtEl>
                                          <p:spTgt spid="14">
                                            <p:txEl>
                                              <p:pRg st="5" end="5"/>
                                            </p:txEl>
                                          </p:spTgt>
                                        </p:tgtEl>
                                      </p:cBhvr>
                                    </p:animEffect>
                                    <p:anim calcmode="lin" valueType="num">
                                      <p:cBhvr>
                                        <p:cTn id="82" dur="1822" tmFilter="0,0; 0.14,0.36; 0.43,0.73; 0.71,0.91; 1.0,1.0">
                                          <p:stCondLst>
                                            <p:cond delay="0"/>
                                          </p:stCondLst>
                                        </p:cTn>
                                        <p:tgtEl>
                                          <p:spTgt spid="14">
                                            <p:txEl>
                                              <p:pRg st="5" end="5"/>
                                            </p:txEl>
                                          </p:spTgt>
                                        </p:tgtEl>
                                        <p:attrNameLst>
                                          <p:attrName>ppt_x</p:attrName>
                                        </p:attrNameLst>
                                      </p:cBhvr>
                                      <p:tavLst>
                                        <p:tav tm="0">
                                          <p:val>
                                            <p:strVal val="#ppt_x-0.25"/>
                                          </p:val>
                                        </p:tav>
                                        <p:tav tm="100000">
                                          <p:val>
                                            <p:strVal val="#ppt_x"/>
                                          </p:val>
                                        </p:tav>
                                      </p:tavLst>
                                    </p:anim>
                                    <p:anim calcmode="lin" valueType="num">
                                      <p:cBhvr>
                                        <p:cTn id="83" dur="664" tmFilter="0.0,0.0; 0.25,0.07; 0.50,0.2; 0.75,0.467; 1.0,1.0">
                                          <p:stCondLst>
                                            <p:cond delay="0"/>
                                          </p:stCondLst>
                                        </p:cTn>
                                        <p:tgtEl>
                                          <p:spTgt spid="14">
                                            <p:txEl>
                                              <p:pRg st="5" end="5"/>
                                            </p:txEl>
                                          </p:spTgt>
                                        </p:tgtEl>
                                        <p:attrNameLst>
                                          <p:attrName>ppt_y</p:attrName>
                                        </p:attrNameLst>
                                      </p:cBhvr>
                                      <p:tavLst>
                                        <p:tav tm="0" fmla="#ppt_y-sin(pi*$)/3">
                                          <p:val>
                                            <p:fltVal val="0.5"/>
                                          </p:val>
                                        </p:tav>
                                        <p:tav tm="100000">
                                          <p:val>
                                            <p:fltVal val="1"/>
                                          </p:val>
                                        </p:tav>
                                      </p:tavLst>
                                    </p:anim>
                                    <p:anim calcmode="lin" valueType="num">
                                      <p:cBhvr>
                                        <p:cTn id="84" dur="664" tmFilter="0, 0; 0.125,0.2665; 0.25,0.4; 0.375,0.465; 0.5,0.5;  0.625,0.535; 0.75,0.6; 0.875,0.7335; 1,1">
                                          <p:stCondLst>
                                            <p:cond delay="664"/>
                                          </p:stCondLst>
                                        </p:cTn>
                                        <p:tgtEl>
                                          <p:spTgt spid="14">
                                            <p:txEl>
                                              <p:pRg st="5" end="5"/>
                                            </p:txEl>
                                          </p:spTgt>
                                        </p:tgtEl>
                                        <p:attrNameLst>
                                          <p:attrName>ppt_y</p:attrName>
                                        </p:attrNameLst>
                                      </p:cBhvr>
                                      <p:tavLst>
                                        <p:tav tm="0" fmla="#ppt_y-sin(pi*$)/9">
                                          <p:val>
                                            <p:fltVal val="0"/>
                                          </p:val>
                                        </p:tav>
                                        <p:tav tm="100000">
                                          <p:val>
                                            <p:fltVal val="1"/>
                                          </p:val>
                                        </p:tav>
                                      </p:tavLst>
                                    </p:anim>
                                    <p:anim calcmode="lin" valueType="num">
                                      <p:cBhvr>
                                        <p:cTn id="85" dur="332" tmFilter="0, 0; 0.125,0.2665; 0.25,0.4; 0.375,0.465; 0.5,0.5;  0.625,0.535; 0.75,0.6; 0.875,0.7335; 1,1">
                                          <p:stCondLst>
                                            <p:cond delay="1324"/>
                                          </p:stCondLst>
                                        </p:cTn>
                                        <p:tgtEl>
                                          <p:spTgt spid="14">
                                            <p:txEl>
                                              <p:pRg st="5" end="5"/>
                                            </p:txEl>
                                          </p:spTgt>
                                        </p:tgtEl>
                                        <p:attrNameLst>
                                          <p:attrName>ppt_y</p:attrName>
                                        </p:attrNameLst>
                                      </p:cBhvr>
                                      <p:tavLst>
                                        <p:tav tm="0" fmla="#ppt_y-sin(pi*$)/27">
                                          <p:val>
                                            <p:fltVal val="0"/>
                                          </p:val>
                                        </p:tav>
                                        <p:tav tm="100000">
                                          <p:val>
                                            <p:fltVal val="1"/>
                                          </p:val>
                                        </p:tav>
                                      </p:tavLst>
                                    </p:anim>
                                    <p:anim calcmode="lin" valueType="num">
                                      <p:cBhvr>
                                        <p:cTn id="86" dur="164" tmFilter="0, 0; 0.125,0.2665; 0.25,0.4; 0.375,0.465; 0.5,0.5;  0.625,0.535; 0.75,0.6; 0.875,0.7335; 1,1">
                                          <p:stCondLst>
                                            <p:cond delay="1656"/>
                                          </p:stCondLst>
                                        </p:cTn>
                                        <p:tgtEl>
                                          <p:spTgt spid="14">
                                            <p:txEl>
                                              <p:pRg st="5" end="5"/>
                                            </p:txEl>
                                          </p:spTgt>
                                        </p:tgtEl>
                                        <p:attrNameLst>
                                          <p:attrName>ppt_y</p:attrName>
                                        </p:attrNameLst>
                                      </p:cBhvr>
                                      <p:tavLst>
                                        <p:tav tm="0" fmla="#ppt_y-sin(pi*$)/81">
                                          <p:val>
                                            <p:fltVal val="0"/>
                                          </p:val>
                                        </p:tav>
                                        <p:tav tm="100000">
                                          <p:val>
                                            <p:fltVal val="1"/>
                                          </p:val>
                                        </p:tav>
                                      </p:tavLst>
                                    </p:anim>
                                    <p:animScale>
                                      <p:cBhvr>
                                        <p:cTn id="87" dur="26">
                                          <p:stCondLst>
                                            <p:cond delay="650"/>
                                          </p:stCondLst>
                                        </p:cTn>
                                        <p:tgtEl>
                                          <p:spTgt spid="14">
                                            <p:txEl>
                                              <p:pRg st="5" end="5"/>
                                            </p:txEl>
                                          </p:spTgt>
                                        </p:tgtEl>
                                      </p:cBhvr>
                                      <p:to x="100000" y="60000"/>
                                    </p:animScale>
                                    <p:animScale>
                                      <p:cBhvr>
                                        <p:cTn id="88" dur="166" decel="50000">
                                          <p:stCondLst>
                                            <p:cond delay="676"/>
                                          </p:stCondLst>
                                        </p:cTn>
                                        <p:tgtEl>
                                          <p:spTgt spid="14">
                                            <p:txEl>
                                              <p:pRg st="5" end="5"/>
                                            </p:txEl>
                                          </p:spTgt>
                                        </p:tgtEl>
                                      </p:cBhvr>
                                      <p:to x="100000" y="100000"/>
                                    </p:animScale>
                                    <p:animScale>
                                      <p:cBhvr>
                                        <p:cTn id="89" dur="26">
                                          <p:stCondLst>
                                            <p:cond delay="1312"/>
                                          </p:stCondLst>
                                        </p:cTn>
                                        <p:tgtEl>
                                          <p:spTgt spid="14">
                                            <p:txEl>
                                              <p:pRg st="5" end="5"/>
                                            </p:txEl>
                                          </p:spTgt>
                                        </p:tgtEl>
                                      </p:cBhvr>
                                      <p:to x="100000" y="80000"/>
                                    </p:animScale>
                                    <p:animScale>
                                      <p:cBhvr>
                                        <p:cTn id="90" dur="166" decel="50000">
                                          <p:stCondLst>
                                            <p:cond delay="1338"/>
                                          </p:stCondLst>
                                        </p:cTn>
                                        <p:tgtEl>
                                          <p:spTgt spid="14">
                                            <p:txEl>
                                              <p:pRg st="5" end="5"/>
                                            </p:txEl>
                                          </p:spTgt>
                                        </p:tgtEl>
                                      </p:cBhvr>
                                      <p:to x="100000" y="100000"/>
                                    </p:animScale>
                                    <p:animScale>
                                      <p:cBhvr>
                                        <p:cTn id="91" dur="26">
                                          <p:stCondLst>
                                            <p:cond delay="1642"/>
                                          </p:stCondLst>
                                        </p:cTn>
                                        <p:tgtEl>
                                          <p:spTgt spid="14">
                                            <p:txEl>
                                              <p:pRg st="5" end="5"/>
                                            </p:txEl>
                                          </p:spTgt>
                                        </p:tgtEl>
                                      </p:cBhvr>
                                      <p:to x="100000" y="90000"/>
                                    </p:animScale>
                                    <p:animScale>
                                      <p:cBhvr>
                                        <p:cTn id="92" dur="166" decel="50000">
                                          <p:stCondLst>
                                            <p:cond delay="1668"/>
                                          </p:stCondLst>
                                        </p:cTn>
                                        <p:tgtEl>
                                          <p:spTgt spid="14">
                                            <p:txEl>
                                              <p:pRg st="5" end="5"/>
                                            </p:txEl>
                                          </p:spTgt>
                                        </p:tgtEl>
                                      </p:cBhvr>
                                      <p:to x="100000" y="100000"/>
                                    </p:animScale>
                                    <p:animScale>
                                      <p:cBhvr>
                                        <p:cTn id="93" dur="26">
                                          <p:stCondLst>
                                            <p:cond delay="1808"/>
                                          </p:stCondLst>
                                        </p:cTn>
                                        <p:tgtEl>
                                          <p:spTgt spid="14">
                                            <p:txEl>
                                              <p:pRg st="5" end="5"/>
                                            </p:txEl>
                                          </p:spTgt>
                                        </p:tgtEl>
                                      </p:cBhvr>
                                      <p:to x="100000" y="95000"/>
                                    </p:animScale>
                                    <p:animScale>
                                      <p:cBhvr>
                                        <p:cTn id="94" dur="166" decel="50000">
                                          <p:stCondLst>
                                            <p:cond delay="1834"/>
                                          </p:stCondLst>
                                        </p:cTn>
                                        <p:tgtEl>
                                          <p:spTgt spid="14">
                                            <p:txEl>
                                              <p:pRg st="5" end="5"/>
                                            </p:txEl>
                                          </p:spTgt>
                                        </p:tgtEl>
                                      </p:cBhvr>
                                      <p:to x="100000" y="100000"/>
                                    </p:animScale>
                                  </p:childTnLst>
                                </p:cTn>
                              </p:par>
                            </p:childTnLst>
                          </p:cTn>
                        </p:par>
                      </p:childTnLst>
                    </p:cTn>
                  </p:par>
                  <p:par>
                    <p:cTn id="95" fill="hold">
                      <p:stCondLst>
                        <p:cond delay="indefinite"/>
                      </p:stCondLst>
                      <p:childTnLst>
                        <p:par>
                          <p:cTn id="96" fill="hold">
                            <p:stCondLst>
                              <p:cond delay="0"/>
                            </p:stCondLst>
                            <p:childTnLst>
                              <p:par>
                                <p:cTn id="97" presetID="26" presetClass="entr" presetSubtype="0" fill="hold" grpId="0" nodeType="clickEffect">
                                  <p:stCondLst>
                                    <p:cond delay="0"/>
                                  </p:stCondLst>
                                  <p:childTnLst>
                                    <p:set>
                                      <p:cBhvr>
                                        <p:cTn id="98" dur="1" fill="hold">
                                          <p:stCondLst>
                                            <p:cond delay="0"/>
                                          </p:stCondLst>
                                        </p:cTn>
                                        <p:tgtEl>
                                          <p:spTgt spid="14">
                                            <p:txEl>
                                              <p:pRg st="7" end="7"/>
                                            </p:txEl>
                                          </p:spTgt>
                                        </p:tgtEl>
                                        <p:attrNameLst>
                                          <p:attrName>style.visibility</p:attrName>
                                        </p:attrNameLst>
                                      </p:cBhvr>
                                      <p:to>
                                        <p:strVal val="visible"/>
                                      </p:to>
                                    </p:set>
                                    <p:animEffect transition="in" filter="wipe(down)">
                                      <p:cBhvr>
                                        <p:cTn id="99" dur="580">
                                          <p:stCondLst>
                                            <p:cond delay="0"/>
                                          </p:stCondLst>
                                        </p:cTn>
                                        <p:tgtEl>
                                          <p:spTgt spid="14">
                                            <p:txEl>
                                              <p:pRg st="7" end="7"/>
                                            </p:txEl>
                                          </p:spTgt>
                                        </p:tgtEl>
                                      </p:cBhvr>
                                    </p:animEffect>
                                    <p:anim calcmode="lin" valueType="num">
                                      <p:cBhvr>
                                        <p:cTn id="100" dur="1822" tmFilter="0,0; 0.14,0.36; 0.43,0.73; 0.71,0.91; 1.0,1.0">
                                          <p:stCondLst>
                                            <p:cond delay="0"/>
                                          </p:stCondLst>
                                        </p:cTn>
                                        <p:tgtEl>
                                          <p:spTgt spid="14">
                                            <p:txEl>
                                              <p:pRg st="7" end="7"/>
                                            </p:txEl>
                                          </p:spTgt>
                                        </p:tgtEl>
                                        <p:attrNameLst>
                                          <p:attrName>ppt_x</p:attrName>
                                        </p:attrNameLst>
                                      </p:cBhvr>
                                      <p:tavLst>
                                        <p:tav tm="0">
                                          <p:val>
                                            <p:strVal val="#ppt_x-0.25"/>
                                          </p:val>
                                        </p:tav>
                                        <p:tav tm="100000">
                                          <p:val>
                                            <p:strVal val="#ppt_x"/>
                                          </p:val>
                                        </p:tav>
                                      </p:tavLst>
                                    </p:anim>
                                    <p:anim calcmode="lin" valueType="num">
                                      <p:cBhvr>
                                        <p:cTn id="101" dur="664" tmFilter="0.0,0.0; 0.25,0.07; 0.50,0.2; 0.75,0.467; 1.0,1.0">
                                          <p:stCondLst>
                                            <p:cond delay="0"/>
                                          </p:stCondLst>
                                        </p:cTn>
                                        <p:tgtEl>
                                          <p:spTgt spid="14">
                                            <p:txEl>
                                              <p:pRg st="7" end="7"/>
                                            </p:txEl>
                                          </p:spTgt>
                                        </p:tgtEl>
                                        <p:attrNameLst>
                                          <p:attrName>ppt_y</p:attrName>
                                        </p:attrNameLst>
                                      </p:cBhvr>
                                      <p:tavLst>
                                        <p:tav tm="0" fmla="#ppt_y-sin(pi*$)/3">
                                          <p:val>
                                            <p:fltVal val="0.5"/>
                                          </p:val>
                                        </p:tav>
                                        <p:tav tm="100000">
                                          <p:val>
                                            <p:fltVal val="1"/>
                                          </p:val>
                                        </p:tav>
                                      </p:tavLst>
                                    </p:anim>
                                    <p:anim calcmode="lin" valueType="num">
                                      <p:cBhvr>
                                        <p:cTn id="102" dur="664" tmFilter="0, 0; 0.125,0.2665; 0.25,0.4; 0.375,0.465; 0.5,0.5;  0.625,0.535; 0.75,0.6; 0.875,0.7335; 1,1">
                                          <p:stCondLst>
                                            <p:cond delay="664"/>
                                          </p:stCondLst>
                                        </p:cTn>
                                        <p:tgtEl>
                                          <p:spTgt spid="14">
                                            <p:txEl>
                                              <p:pRg st="7" end="7"/>
                                            </p:txEl>
                                          </p:spTgt>
                                        </p:tgtEl>
                                        <p:attrNameLst>
                                          <p:attrName>ppt_y</p:attrName>
                                        </p:attrNameLst>
                                      </p:cBhvr>
                                      <p:tavLst>
                                        <p:tav tm="0" fmla="#ppt_y-sin(pi*$)/9">
                                          <p:val>
                                            <p:fltVal val="0"/>
                                          </p:val>
                                        </p:tav>
                                        <p:tav tm="100000">
                                          <p:val>
                                            <p:fltVal val="1"/>
                                          </p:val>
                                        </p:tav>
                                      </p:tavLst>
                                    </p:anim>
                                    <p:anim calcmode="lin" valueType="num">
                                      <p:cBhvr>
                                        <p:cTn id="103" dur="332" tmFilter="0, 0; 0.125,0.2665; 0.25,0.4; 0.375,0.465; 0.5,0.5;  0.625,0.535; 0.75,0.6; 0.875,0.7335; 1,1">
                                          <p:stCondLst>
                                            <p:cond delay="1324"/>
                                          </p:stCondLst>
                                        </p:cTn>
                                        <p:tgtEl>
                                          <p:spTgt spid="14">
                                            <p:txEl>
                                              <p:pRg st="7" end="7"/>
                                            </p:txEl>
                                          </p:spTgt>
                                        </p:tgtEl>
                                        <p:attrNameLst>
                                          <p:attrName>ppt_y</p:attrName>
                                        </p:attrNameLst>
                                      </p:cBhvr>
                                      <p:tavLst>
                                        <p:tav tm="0" fmla="#ppt_y-sin(pi*$)/27">
                                          <p:val>
                                            <p:fltVal val="0"/>
                                          </p:val>
                                        </p:tav>
                                        <p:tav tm="100000">
                                          <p:val>
                                            <p:fltVal val="1"/>
                                          </p:val>
                                        </p:tav>
                                      </p:tavLst>
                                    </p:anim>
                                    <p:anim calcmode="lin" valueType="num">
                                      <p:cBhvr>
                                        <p:cTn id="104" dur="164" tmFilter="0, 0; 0.125,0.2665; 0.25,0.4; 0.375,0.465; 0.5,0.5;  0.625,0.535; 0.75,0.6; 0.875,0.7335; 1,1">
                                          <p:stCondLst>
                                            <p:cond delay="1656"/>
                                          </p:stCondLst>
                                        </p:cTn>
                                        <p:tgtEl>
                                          <p:spTgt spid="14">
                                            <p:txEl>
                                              <p:pRg st="7" end="7"/>
                                            </p:txEl>
                                          </p:spTgt>
                                        </p:tgtEl>
                                        <p:attrNameLst>
                                          <p:attrName>ppt_y</p:attrName>
                                        </p:attrNameLst>
                                      </p:cBhvr>
                                      <p:tavLst>
                                        <p:tav tm="0" fmla="#ppt_y-sin(pi*$)/81">
                                          <p:val>
                                            <p:fltVal val="0"/>
                                          </p:val>
                                        </p:tav>
                                        <p:tav tm="100000">
                                          <p:val>
                                            <p:fltVal val="1"/>
                                          </p:val>
                                        </p:tav>
                                      </p:tavLst>
                                    </p:anim>
                                    <p:animScale>
                                      <p:cBhvr>
                                        <p:cTn id="105" dur="26">
                                          <p:stCondLst>
                                            <p:cond delay="650"/>
                                          </p:stCondLst>
                                        </p:cTn>
                                        <p:tgtEl>
                                          <p:spTgt spid="14">
                                            <p:txEl>
                                              <p:pRg st="7" end="7"/>
                                            </p:txEl>
                                          </p:spTgt>
                                        </p:tgtEl>
                                      </p:cBhvr>
                                      <p:to x="100000" y="60000"/>
                                    </p:animScale>
                                    <p:animScale>
                                      <p:cBhvr>
                                        <p:cTn id="106" dur="166" decel="50000">
                                          <p:stCondLst>
                                            <p:cond delay="676"/>
                                          </p:stCondLst>
                                        </p:cTn>
                                        <p:tgtEl>
                                          <p:spTgt spid="14">
                                            <p:txEl>
                                              <p:pRg st="7" end="7"/>
                                            </p:txEl>
                                          </p:spTgt>
                                        </p:tgtEl>
                                      </p:cBhvr>
                                      <p:to x="100000" y="100000"/>
                                    </p:animScale>
                                    <p:animScale>
                                      <p:cBhvr>
                                        <p:cTn id="107" dur="26">
                                          <p:stCondLst>
                                            <p:cond delay="1312"/>
                                          </p:stCondLst>
                                        </p:cTn>
                                        <p:tgtEl>
                                          <p:spTgt spid="14">
                                            <p:txEl>
                                              <p:pRg st="7" end="7"/>
                                            </p:txEl>
                                          </p:spTgt>
                                        </p:tgtEl>
                                      </p:cBhvr>
                                      <p:to x="100000" y="80000"/>
                                    </p:animScale>
                                    <p:animScale>
                                      <p:cBhvr>
                                        <p:cTn id="108" dur="166" decel="50000">
                                          <p:stCondLst>
                                            <p:cond delay="1338"/>
                                          </p:stCondLst>
                                        </p:cTn>
                                        <p:tgtEl>
                                          <p:spTgt spid="14">
                                            <p:txEl>
                                              <p:pRg st="7" end="7"/>
                                            </p:txEl>
                                          </p:spTgt>
                                        </p:tgtEl>
                                      </p:cBhvr>
                                      <p:to x="100000" y="100000"/>
                                    </p:animScale>
                                    <p:animScale>
                                      <p:cBhvr>
                                        <p:cTn id="109" dur="26">
                                          <p:stCondLst>
                                            <p:cond delay="1642"/>
                                          </p:stCondLst>
                                        </p:cTn>
                                        <p:tgtEl>
                                          <p:spTgt spid="14">
                                            <p:txEl>
                                              <p:pRg st="7" end="7"/>
                                            </p:txEl>
                                          </p:spTgt>
                                        </p:tgtEl>
                                      </p:cBhvr>
                                      <p:to x="100000" y="90000"/>
                                    </p:animScale>
                                    <p:animScale>
                                      <p:cBhvr>
                                        <p:cTn id="110" dur="166" decel="50000">
                                          <p:stCondLst>
                                            <p:cond delay="1668"/>
                                          </p:stCondLst>
                                        </p:cTn>
                                        <p:tgtEl>
                                          <p:spTgt spid="14">
                                            <p:txEl>
                                              <p:pRg st="7" end="7"/>
                                            </p:txEl>
                                          </p:spTgt>
                                        </p:tgtEl>
                                      </p:cBhvr>
                                      <p:to x="100000" y="100000"/>
                                    </p:animScale>
                                    <p:animScale>
                                      <p:cBhvr>
                                        <p:cTn id="111" dur="26">
                                          <p:stCondLst>
                                            <p:cond delay="1808"/>
                                          </p:stCondLst>
                                        </p:cTn>
                                        <p:tgtEl>
                                          <p:spTgt spid="14">
                                            <p:txEl>
                                              <p:pRg st="7" end="7"/>
                                            </p:txEl>
                                          </p:spTgt>
                                        </p:tgtEl>
                                      </p:cBhvr>
                                      <p:to x="100000" y="95000"/>
                                    </p:animScale>
                                    <p:animScale>
                                      <p:cBhvr>
                                        <p:cTn id="112" dur="166" decel="50000">
                                          <p:stCondLst>
                                            <p:cond delay="1834"/>
                                          </p:stCondLst>
                                        </p:cTn>
                                        <p:tgtEl>
                                          <p:spTgt spid="14">
                                            <p:txEl>
                                              <p:pRg st="7" end="7"/>
                                            </p:txEl>
                                          </p:spTgt>
                                        </p:tgtEl>
                                      </p:cBhvr>
                                      <p:to x="100000" y="100000"/>
                                    </p:animScale>
                                  </p:childTnLst>
                                </p:cTn>
                              </p:par>
                            </p:childTnLst>
                          </p:cTn>
                        </p:par>
                      </p:childTnLst>
                    </p:cTn>
                  </p:par>
                  <p:par>
                    <p:cTn id="113" fill="hold">
                      <p:stCondLst>
                        <p:cond delay="indefinite"/>
                      </p:stCondLst>
                      <p:childTnLst>
                        <p:par>
                          <p:cTn id="114" fill="hold">
                            <p:stCondLst>
                              <p:cond delay="0"/>
                            </p:stCondLst>
                            <p:childTnLst>
                              <p:par>
                                <p:cTn id="115" presetID="26" presetClass="entr" presetSubtype="0" fill="hold" grpId="0" nodeType="clickEffect">
                                  <p:stCondLst>
                                    <p:cond delay="0"/>
                                  </p:stCondLst>
                                  <p:childTnLst>
                                    <p:set>
                                      <p:cBhvr>
                                        <p:cTn id="116" dur="1" fill="hold">
                                          <p:stCondLst>
                                            <p:cond delay="0"/>
                                          </p:stCondLst>
                                        </p:cTn>
                                        <p:tgtEl>
                                          <p:spTgt spid="14">
                                            <p:txEl>
                                              <p:pRg st="8" end="8"/>
                                            </p:txEl>
                                          </p:spTgt>
                                        </p:tgtEl>
                                        <p:attrNameLst>
                                          <p:attrName>style.visibility</p:attrName>
                                        </p:attrNameLst>
                                      </p:cBhvr>
                                      <p:to>
                                        <p:strVal val="visible"/>
                                      </p:to>
                                    </p:set>
                                    <p:animEffect transition="in" filter="wipe(down)">
                                      <p:cBhvr>
                                        <p:cTn id="117" dur="580">
                                          <p:stCondLst>
                                            <p:cond delay="0"/>
                                          </p:stCondLst>
                                        </p:cTn>
                                        <p:tgtEl>
                                          <p:spTgt spid="14">
                                            <p:txEl>
                                              <p:pRg st="8" end="8"/>
                                            </p:txEl>
                                          </p:spTgt>
                                        </p:tgtEl>
                                      </p:cBhvr>
                                    </p:animEffect>
                                    <p:anim calcmode="lin" valueType="num">
                                      <p:cBhvr>
                                        <p:cTn id="118" dur="1822" tmFilter="0,0; 0.14,0.36; 0.43,0.73; 0.71,0.91; 1.0,1.0">
                                          <p:stCondLst>
                                            <p:cond delay="0"/>
                                          </p:stCondLst>
                                        </p:cTn>
                                        <p:tgtEl>
                                          <p:spTgt spid="14">
                                            <p:txEl>
                                              <p:pRg st="8" end="8"/>
                                            </p:txEl>
                                          </p:spTgt>
                                        </p:tgtEl>
                                        <p:attrNameLst>
                                          <p:attrName>ppt_x</p:attrName>
                                        </p:attrNameLst>
                                      </p:cBhvr>
                                      <p:tavLst>
                                        <p:tav tm="0">
                                          <p:val>
                                            <p:strVal val="#ppt_x-0.25"/>
                                          </p:val>
                                        </p:tav>
                                        <p:tav tm="100000">
                                          <p:val>
                                            <p:strVal val="#ppt_x"/>
                                          </p:val>
                                        </p:tav>
                                      </p:tavLst>
                                    </p:anim>
                                    <p:anim calcmode="lin" valueType="num">
                                      <p:cBhvr>
                                        <p:cTn id="119" dur="664" tmFilter="0.0,0.0; 0.25,0.07; 0.50,0.2; 0.75,0.467; 1.0,1.0">
                                          <p:stCondLst>
                                            <p:cond delay="0"/>
                                          </p:stCondLst>
                                        </p:cTn>
                                        <p:tgtEl>
                                          <p:spTgt spid="14">
                                            <p:txEl>
                                              <p:pRg st="8" end="8"/>
                                            </p:txEl>
                                          </p:spTgt>
                                        </p:tgtEl>
                                        <p:attrNameLst>
                                          <p:attrName>ppt_y</p:attrName>
                                        </p:attrNameLst>
                                      </p:cBhvr>
                                      <p:tavLst>
                                        <p:tav tm="0" fmla="#ppt_y-sin(pi*$)/3">
                                          <p:val>
                                            <p:fltVal val="0.5"/>
                                          </p:val>
                                        </p:tav>
                                        <p:tav tm="100000">
                                          <p:val>
                                            <p:fltVal val="1"/>
                                          </p:val>
                                        </p:tav>
                                      </p:tavLst>
                                    </p:anim>
                                    <p:anim calcmode="lin" valueType="num">
                                      <p:cBhvr>
                                        <p:cTn id="120" dur="664" tmFilter="0, 0; 0.125,0.2665; 0.25,0.4; 0.375,0.465; 0.5,0.5;  0.625,0.535; 0.75,0.6; 0.875,0.7335; 1,1">
                                          <p:stCondLst>
                                            <p:cond delay="664"/>
                                          </p:stCondLst>
                                        </p:cTn>
                                        <p:tgtEl>
                                          <p:spTgt spid="14">
                                            <p:txEl>
                                              <p:pRg st="8" end="8"/>
                                            </p:txEl>
                                          </p:spTgt>
                                        </p:tgtEl>
                                        <p:attrNameLst>
                                          <p:attrName>ppt_y</p:attrName>
                                        </p:attrNameLst>
                                      </p:cBhvr>
                                      <p:tavLst>
                                        <p:tav tm="0" fmla="#ppt_y-sin(pi*$)/9">
                                          <p:val>
                                            <p:fltVal val="0"/>
                                          </p:val>
                                        </p:tav>
                                        <p:tav tm="100000">
                                          <p:val>
                                            <p:fltVal val="1"/>
                                          </p:val>
                                        </p:tav>
                                      </p:tavLst>
                                    </p:anim>
                                    <p:anim calcmode="lin" valueType="num">
                                      <p:cBhvr>
                                        <p:cTn id="121" dur="332" tmFilter="0, 0; 0.125,0.2665; 0.25,0.4; 0.375,0.465; 0.5,0.5;  0.625,0.535; 0.75,0.6; 0.875,0.7335; 1,1">
                                          <p:stCondLst>
                                            <p:cond delay="1324"/>
                                          </p:stCondLst>
                                        </p:cTn>
                                        <p:tgtEl>
                                          <p:spTgt spid="14">
                                            <p:txEl>
                                              <p:pRg st="8" end="8"/>
                                            </p:txEl>
                                          </p:spTgt>
                                        </p:tgtEl>
                                        <p:attrNameLst>
                                          <p:attrName>ppt_y</p:attrName>
                                        </p:attrNameLst>
                                      </p:cBhvr>
                                      <p:tavLst>
                                        <p:tav tm="0" fmla="#ppt_y-sin(pi*$)/27">
                                          <p:val>
                                            <p:fltVal val="0"/>
                                          </p:val>
                                        </p:tav>
                                        <p:tav tm="100000">
                                          <p:val>
                                            <p:fltVal val="1"/>
                                          </p:val>
                                        </p:tav>
                                      </p:tavLst>
                                    </p:anim>
                                    <p:anim calcmode="lin" valueType="num">
                                      <p:cBhvr>
                                        <p:cTn id="122" dur="164" tmFilter="0, 0; 0.125,0.2665; 0.25,0.4; 0.375,0.465; 0.5,0.5;  0.625,0.535; 0.75,0.6; 0.875,0.7335; 1,1">
                                          <p:stCondLst>
                                            <p:cond delay="1656"/>
                                          </p:stCondLst>
                                        </p:cTn>
                                        <p:tgtEl>
                                          <p:spTgt spid="14">
                                            <p:txEl>
                                              <p:pRg st="8" end="8"/>
                                            </p:txEl>
                                          </p:spTgt>
                                        </p:tgtEl>
                                        <p:attrNameLst>
                                          <p:attrName>ppt_y</p:attrName>
                                        </p:attrNameLst>
                                      </p:cBhvr>
                                      <p:tavLst>
                                        <p:tav tm="0" fmla="#ppt_y-sin(pi*$)/81">
                                          <p:val>
                                            <p:fltVal val="0"/>
                                          </p:val>
                                        </p:tav>
                                        <p:tav tm="100000">
                                          <p:val>
                                            <p:fltVal val="1"/>
                                          </p:val>
                                        </p:tav>
                                      </p:tavLst>
                                    </p:anim>
                                    <p:animScale>
                                      <p:cBhvr>
                                        <p:cTn id="123" dur="26">
                                          <p:stCondLst>
                                            <p:cond delay="650"/>
                                          </p:stCondLst>
                                        </p:cTn>
                                        <p:tgtEl>
                                          <p:spTgt spid="14">
                                            <p:txEl>
                                              <p:pRg st="8" end="8"/>
                                            </p:txEl>
                                          </p:spTgt>
                                        </p:tgtEl>
                                      </p:cBhvr>
                                      <p:to x="100000" y="60000"/>
                                    </p:animScale>
                                    <p:animScale>
                                      <p:cBhvr>
                                        <p:cTn id="124" dur="166" decel="50000">
                                          <p:stCondLst>
                                            <p:cond delay="676"/>
                                          </p:stCondLst>
                                        </p:cTn>
                                        <p:tgtEl>
                                          <p:spTgt spid="14">
                                            <p:txEl>
                                              <p:pRg st="8" end="8"/>
                                            </p:txEl>
                                          </p:spTgt>
                                        </p:tgtEl>
                                      </p:cBhvr>
                                      <p:to x="100000" y="100000"/>
                                    </p:animScale>
                                    <p:animScale>
                                      <p:cBhvr>
                                        <p:cTn id="125" dur="26">
                                          <p:stCondLst>
                                            <p:cond delay="1312"/>
                                          </p:stCondLst>
                                        </p:cTn>
                                        <p:tgtEl>
                                          <p:spTgt spid="14">
                                            <p:txEl>
                                              <p:pRg st="8" end="8"/>
                                            </p:txEl>
                                          </p:spTgt>
                                        </p:tgtEl>
                                      </p:cBhvr>
                                      <p:to x="100000" y="80000"/>
                                    </p:animScale>
                                    <p:animScale>
                                      <p:cBhvr>
                                        <p:cTn id="126" dur="166" decel="50000">
                                          <p:stCondLst>
                                            <p:cond delay="1338"/>
                                          </p:stCondLst>
                                        </p:cTn>
                                        <p:tgtEl>
                                          <p:spTgt spid="14">
                                            <p:txEl>
                                              <p:pRg st="8" end="8"/>
                                            </p:txEl>
                                          </p:spTgt>
                                        </p:tgtEl>
                                      </p:cBhvr>
                                      <p:to x="100000" y="100000"/>
                                    </p:animScale>
                                    <p:animScale>
                                      <p:cBhvr>
                                        <p:cTn id="127" dur="26">
                                          <p:stCondLst>
                                            <p:cond delay="1642"/>
                                          </p:stCondLst>
                                        </p:cTn>
                                        <p:tgtEl>
                                          <p:spTgt spid="14">
                                            <p:txEl>
                                              <p:pRg st="8" end="8"/>
                                            </p:txEl>
                                          </p:spTgt>
                                        </p:tgtEl>
                                      </p:cBhvr>
                                      <p:to x="100000" y="90000"/>
                                    </p:animScale>
                                    <p:animScale>
                                      <p:cBhvr>
                                        <p:cTn id="128" dur="166" decel="50000">
                                          <p:stCondLst>
                                            <p:cond delay="1668"/>
                                          </p:stCondLst>
                                        </p:cTn>
                                        <p:tgtEl>
                                          <p:spTgt spid="14">
                                            <p:txEl>
                                              <p:pRg st="8" end="8"/>
                                            </p:txEl>
                                          </p:spTgt>
                                        </p:tgtEl>
                                      </p:cBhvr>
                                      <p:to x="100000" y="100000"/>
                                    </p:animScale>
                                    <p:animScale>
                                      <p:cBhvr>
                                        <p:cTn id="129" dur="26">
                                          <p:stCondLst>
                                            <p:cond delay="1808"/>
                                          </p:stCondLst>
                                        </p:cTn>
                                        <p:tgtEl>
                                          <p:spTgt spid="14">
                                            <p:txEl>
                                              <p:pRg st="8" end="8"/>
                                            </p:txEl>
                                          </p:spTgt>
                                        </p:tgtEl>
                                      </p:cBhvr>
                                      <p:to x="100000" y="95000"/>
                                    </p:animScale>
                                    <p:animScale>
                                      <p:cBhvr>
                                        <p:cTn id="130" dur="166" decel="50000">
                                          <p:stCondLst>
                                            <p:cond delay="1834"/>
                                          </p:stCondLst>
                                        </p:cTn>
                                        <p:tgtEl>
                                          <p:spTgt spid="14">
                                            <p:txEl>
                                              <p:pRg st="8" end="8"/>
                                            </p:txEl>
                                          </p:spTgt>
                                        </p:tgtEl>
                                      </p:cBhvr>
                                      <p:to x="100000" y="100000"/>
                                    </p:animScale>
                                  </p:childTnLst>
                                </p:cTn>
                              </p:par>
                            </p:childTnLst>
                          </p:cTn>
                        </p:par>
                      </p:childTnLst>
                    </p:cTn>
                  </p:par>
                  <p:par>
                    <p:cTn id="131" fill="hold">
                      <p:stCondLst>
                        <p:cond delay="indefinite"/>
                      </p:stCondLst>
                      <p:childTnLst>
                        <p:par>
                          <p:cTn id="132" fill="hold">
                            <p:stCondLst>
                              <p:cond delay="0"/>
                            </p:stCondLst>
                            <p:childTnLst>
                              <p:par>
                                <p:cTn id="133" presetID="26" presetClass="entr" presetSubtype="0" fill="hold" grpId="0" nodeType="clickEffect">
                                  <p:stCondLst>
                                    <p:cond delay="0"/>
                                  </p:stCondLst>
                                  <p:childTnLst>
                                    <p:set>
                                      <p:cBhvr>
                                        <p:cTn id="134" dur="1" fill="hold">
                                          <p:stCondLst>
                                            <p:cond delay="0"/>
                                          </p:stCondLst>
                                        </p:cTn>
                                        <p:tgtEl>
                                          <p:spTgt spid="14">
                                            <p:txEl>
                                              <p:pRg st="9" end="9"/>
                                            </p:txEl>
                                          </p:spTgt>
                                        </p:tgtEl>
                                        <p:attrNameLst>
                                          <p:attrName>style.visibility</p:attrName>
                                        </p:attrNameLst>
                                      </p:cBhvr>
                                      <p:to>
                                        <p:strVal val="visible"/>
                                      </p:to>
                                    </p:set>
                                    <p:animEffect transition="in" filter="wipe(down)">
                                      <p:cBhvr>
                                        <p:cTn id="135" dur="580">
                                          <p:stCondLst>
                                            <p:cond delay="0"/>
                                          </p:stCondLst>
                                        </p:cTn>
                                        <p:tgtEl>
                                          <p:spTgt spid="14">
                                            <p:txEl>
                                              <p:pRg st="9" end="9"/>
                                            </p:txEl>
                                          </p:spTgt>
                                        </p:tgtEl>
                                      </p:cBhvr>
                                    </p:animEffect>
                                    <p:anim calcmode="lin" valueType="num">
                                      <p:cBhvr>
                                        <p:cTn id="136" dur="1822" tmFilter="0,0; 0.14,0.36; 0.43,0.73; 0.71,0.91; 1.0,1.0">
                                          <p:stCondLst>
                                            <p:cond delay="0"/>
                                          </p:stCondLst>
                                        </p:cTn>
                                        <p:tgtEl>
                                          <p:spTgt spid="14">
                                            <p:txEl>
                                              <p:pRg st="9" end="9"/>
                                            </p:txEl>
                                          </p:spTgt>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14">
                                            <p:txEl>
                                              <p:pRg st="9" end="9"/>
                                            </p:txEl>
                                          </p:spTgt>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14">
                                            <p:txEl>
                                              <p:pRg st="9" end="9"/>
                                            </p:txEl>
                                          </p:spTgt>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14">
                                            <p:txEl>
                                              <p:pRg st="9" end="9"/>
                                            </p:txEl>
                                          </p:spTgt>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14">
                                            <p:txEl>
                                              <p:pRg st="9" end="9"/>
                                            </p:txEl>
                                          </p:spTgt>
                                        </p:tgtEl>
                                        <p:attrNameLst>
                                          <p:attrName>ppt_y</p:attrName>
                                        </p:attrNameLst>
                                      </p:cBhvr>
                                      <p:tavLst>
                                        <p:tav tm="0" fmla="#ppt_y-sin(pi*$)/81">
                                          <p:val>
                                            <p:fltVal val="0"/>
                                          </p:val>
                                        </p:tav>
                                        <p:tav tm="100000">
                                          <p:val>
                                            <p:fltVal val="1"/>
                                          </p:val>
                                        </p:tav>
                                      </p:tavLst>
                                    </p:anim>
                                    <p:animScale>
                                      <p:cBhvr>
                                        <p:cTn id="141" dur="26">
                                          <p:stCondLst>
                                            <p:cond delay="650"/>
                                          </p:stCondLst>
                                        </p:cTn>
                                        <p:tgtEl>
                                          <p:spTgt spid="14">
                                            <p:txEl>
                                              <p:pRg st="9" end="9"/>
                                            </p:txEl>
                                          </p:spTgt>
                                        </p:tgtEl>
                                      </p:cBhvr>
                                      <p:to x="100000" y="60000"/>
                                    </p:animScale>
                                    <p:animScale>
                                      <p:cBhvr>
                                        <p:cTn id="142" dur="166" decel="50000">
                                          <p:stCondLst>
                                            <p:cond delay="676"/>
                                          </p:stCondLst>
                                        </p:cTn>
                                        <p:tgtEl>
                                          <p:spTgt spid="14">
                                            <p:txEl>
                                              <p:pRg st="9" end="9"/>
                                            </p:txEl>
                                          </p:spTgt>
                                        </p:tgtEl>
                                      </p:cBhvr>
                                      <p:to x="100000" y="100000"/>
                                    </p:animScale>
                                    <p:animScale>
                                      <p:cBhvr>
                                        <p:cTn id="143" dur="26">
                                          <p:stCondLst>
                                            <p:cond delay="1312"/>
                                          </p:stCondLst>
                                        </p:cTn>
                                        <p:tgtEl>
                                          <p:spTgt spid="14">
                                            <p:txEl>
                                              <p:pRg st="9" end="9"/>
                                            </p:txEl>
                                          </p:spTgt>
                                        </p:tgtEl>
                                      </p:cBhvr>
                                      <p:to x="100000" y="80000"/>
                                    </p:animScale>
                                    <p:animScale>
                                      <p:cBhvr>
                                        <p:cTn id="144" dur="166" decel="50000">
                                          <p:stCondLst>
                                            <p:cond delay="1338"/>
                                          </p:stCondLst>
                                        </p:cTn>
                                        <p:tgtEl>
                                          <p:spTgt spid="14">
                                            <p:txEl>
                                              <p:pRg st="9" end="9"/>
                                            </p:txEl>
                                          </p:spTgt>
                                        </p:tgtEl>
                                      </p:cBhvr>
                                      <p:to x="100000" y="100000"/>
                                    </p:animScale>
                                    <p:animScale>
                                      <p:cBhvr>
                                        <p:cTn id="145" dur="26">
                                          <p:stCondLst>
                                            <p:cond delay="1642"/>
                                          </p:stCondLst>
                                        </p:cTn>
                                        <p:tgtEl>
                                          <p:spTgt spid="14">
                                            <p:txEl>
                                              <p:pRg st="9" end="9"/>
                                            </p:txEl>
                                          </p:spTgt>
                                        </p:tgtEl>
                                      </p:cBhvr>
                                      <p:to x="100000" y="90000"/>
                                    </p:animScale>
                                    <p:animScale>
                                      <p:cBhvr>
                                        <p:cTn id="146" dur="166" decel="50000">
                                          <p:stCondLst>
                                            <p:cond delay="1668"/>
                                          </p:stCondLst>
                                        </p:cTn>
                                        <p:tgtEl>
                                          <p:spTgt spid="14">
                                            <p:txEl>
                                              <p:pRg st="9" end="9"/>
                                            </p:txEl>
                                          </p:spTgt>
                                        </p:tgtEl>
                                      </p:cBhvr>
                                      <p:to x="100000" y="100000"/>
                                    </p:animScale>
                                    <p:animScale>
                                      <p:cBhvr>
                                        <p:cTn id="147" dur="26">
                                          <p:stCondLst>
                                            <p:cond delay="1808"/>
                                          </p:stCondLst>
                                        </p:cTn>
                                        <p:tgtEl>
                                          <p:spTgt spid="14">
                                            <p:txEl>
                                              <p:pRg st="9" end="9"/>
                                            </p:txEl>
                                          </p:spTgt>
                                        </p:tgtEl>
                                      </p:cBhvr>
                                      <p:to x="100000" y="95000"/>
                                    </p:animScale>
                                    <p:animScale>
                                      <p:cBhvr>
                                        <p:cTn id="148" dur="166" decel="50000">
                                          <p:stCondLst>
                                            <p:cond delay="1834"/>
                                          </p:stCondLst>
                                        </p:cTn>
                                        <p:tgtEl>
                                          <p:spTgt spid="14">
                                            <p:txEl>
                                              <p:pRg st="9" end="9"/>
                                            </p:txEl>
                                          </p:spTgt>
                                        </p:tgtEl>
                                      </p:cBhvr>
                                      <p:to x="100000" y="100000"/>
                                    </p:animScale>
                                  </p:childTnLst>
                                </p:cTn>
                              </p:par>
                            </p:childTnLst>
                          </p:cTn>
                        </p:par>
                      </p:childTnLst>
                    </p:cTn>
                  </p:par>
                  <p:par>
                    <p:cTn id="149" fill="hold">
                      <p:stCondLst>
                        <p:cond delay="indefinite"/>
                      </p:stCondLst>
                      <p:childTnLst>
                        <p:par>
                          <p:cTn id="150" fill="hold">
                            <p:stCondLst>
                              <p:cond delay="0"/>
                            </p:stCondLst>
                            <p:childTnLst>
                              <p:par>
                                <p:cTn id="151" presetID="26" presetClass="entr" presetSubtype="0" fill="hold" grpId="0" nodeType="clickEffect">
                                  <p:stCondLst>
                                    <p:cond delay="0"/>
                                  </p:stCondLst>
                                  <p:childTnLst>
                                    <p:set>
                                      <p:cBhvr>
                                        <p:cTn id="152" dur="1" fill="hold">
                                          <p:stCondLst>
                                            <p:cond delay="0"/>
                                          </p:stCondLst>
                                        </p:cTn>
                                        <p:tgtEl>
                                          <p:spTgt spid="14">
                                            <p:txEl>
                                              <p:pRg st="10" end="10"/>
                                            </p:txEl>
                                          </p:spTgt>
                                        </p:tgtEl>
                                        <p:attrNameLst>
                                          <p:attrName>style.visibility</p:attrName>
                                        </p:attrNameLst>
                                      </p:cBhvr>
                                      <p:to>
                                        <p:strVal val="visible"/>
                                      </p:to>
                                    </p:set>
                                    <p:animEffect transition="in" filter="wipe(down)">
                                      <p:cBhvr>
                                        <p:cTn id="153" dur="580">
                                          <p:stCondLst>
                                            <p:cond delay="0"/>
                                          </p:stCondLst>
                                        </p:cTn>
                                        <p:tgtEl>
                                          <p:spTgt spid="14">
                                            <p:txEl>
                                              <p:pRg st="10" end="10"/>
                                            </p:txEl>
                                          </p:spTgt>
                                        </p:tgtEl>
                                      </p:cBhvr>
                                    </p:animEffect>
                                    <p:anim calcmode="lin" valueType="num">
                                      <p:cBhvr>
                                        <p:cTn id="154" dur="1822" tmFilter="0,0; 0.14,0.36; 0.43,0.73; 0.71,0.91; 1.0,1.0">
                                          <p:stCondLst>
                                            <p:cond delay="0"/>
                                          </p:stCondLst>
                                        </p:cTn>
                                        <p:tgtEl>
                                          <p:spTgt spid="14">
                                            <p:txEl>
                                              <p:pRg st="10" end="10"/>
                                            </p:txEl>
                                          </p:spTgt>
                                        </p:tgtEl>
                                        <p:attrNameLst>
                                          <p:attrName>ppt_x</p:attrName>
                                        </p:attrNameLst>
                                      </p:cBhvr>
                                      <p:tavLst>
                                        <p:tav tm="0">
                                          <p:val>
                                            <p:strVal val="#ppt_x-0.25"/>
                                          </p:val>
                                        </p:tav>
                                        <p:tav tm="100000">
                                          <p:val>
                                            <p:strVal val="#ppt_x"/>
                                          </p:val>
                                        </p:tav>
                                      </p:tavLst>
                                    </p:anim>
                                    <p:anim calcmode="lin" valueType="num">
                                      <p:cBhvr>
                                        <p:cTn id="155" dur="664" tmFilter="0.0,0.0; 0.25,0.07; 0.50,0.2; 0.75,0.467; 1.0,1.0">
                                          <p:stCondLst>
                                            <p:cond delay="0"/>
                                          </p:stCondLst>
                                        </p:cTn>
                                        <p:tgtEl>
                                          <p:spTgt spid="14">
                                            <p:txEl>
                                              <p:pRg st="10" end="10"/>
                                            </p:txEl>
                                          </p:spTgt>
                                        </p:tgtEl>
                                        <p:attrNameLst>
                                          <p:attrName>ppt_y</p:attrName>
                                        </p:attrNameLst>
                                      </p:cBhvr>
                                      <p:tavLst>
                                        <p:tav tm="0" fmla="#ppt_y-sin(pi*$)/3">
                                          <p:val>
                                            <p:fltVal val="0.5"/>
                                          </p:val>
                                        </p:tav>
                                        <p:tav tm="100000">
                                          <p:val>
                                            <p:fltVal val="1"/>
                                          </p:val>
                                        </p:tav>
                                      </p:tavLst>
                                    </p:anim>
                                    <p:anim calcmode="lin" valueType="num">
                                      <p:cBhvr>
                                        <p:cTn id="156" dur="664" tmFilter="0, 0; 0.125,0.2665; 0.25,0.4; 0.375,0.465; 0.5,0.5;  0.625,0.535; 0.75,0.6; 0.875,0.7335; 1,1">
                                          <p:stCondLst>
                                            <p:cond delay="664"/>
                                          </p:stCondLst>
                                        </p:cTn>
                                        <p:tgtEl>
                                          <p:spTgt spid="14">
                                            <p:txEl>
                                              <p:pRg st="10" end="10"/>
                                            </p:txEl>
                                          </p:spTgt>
                                        </p:tgtEl>
                                        <p:attrNameLst>
                                          <p:attrName>ppt_y</p:attrName>
                                        </p:attrNameLst>
                                      </p:cBhvr>
                                      <p:tavLst>
                                        <p:tav tm="0" fmla="#ppt_y-sin(pi*$)/9">
                                          <p:val>
                                            <p:fltVal val="0"/>
                                          </p:val>
                                        </p:tav>
                                        <p:tav tm="100000">
                                          <p:val>
                                            <p:fltVal val="1"/>
                                          </p:val>
                                        </p:tav>
                                      </p:tavLst>
                                    </p:anim>
                                    <p:anim calcmode="lin" valueType="num">
                                      <p:cBhvr>
                                        <p:cTn id="157" dur="332" tmFilter="0, 0; 0.125,0.2665; 0.25,0.4; 0.375,0.465; 0.5,0.5;  0.625,0.535; 0.75,0.6; 0.875,0.7335; 1,1">
                                          <p:stCondLst>
                                            <p:cond delay="1324"/>
                                          </p:stCondLst>
                                        </p:cTn>
                                        <p:tgtEl>
                                          <p:spTgt spid="14">
                                            <p:txEl>
                                              <p:pRg st="10" end="10"/>
                                            </p:txEl>
                                          </p:spTgt>
                                        </p:tgtEl>
                                        <p:attrNameLst>
                                          <p:attrName>ppt_y</p:attrName>
                                        </p:attrNameLst>
                                      </p:cBhvr>
                                      <p:tavLst>
                                        <p:tav tm="0" fmla="#ppt_y-sin(pi*$)/27">
                                          <p:val>
                                            <p:fltVal val="0"/>
                                          </p:val>
                                        </p:tav>
                                        <p:tav tm="100000">
                                          <p:val>
                                            <p:fltVal val="1"/>
                                          </p:val>
                                        </p:tav>
                                      </p:tavLst>
                                    </p:anim>
                                    <p:anim calcmode="lin" valueType="num">
                                      <p:cBhvr>
                                        <p:cTn id="158" dur="164" tmFilter="0, 0; 0.125,0.2665; 0.25,0.4; 0.375,0.465; 0.5,0.5;  0.625,0.535; 0.75,0.6; 0.875,0.7335; 1,1">
                                          <p:stCondLst>
                                            <p:cond delay="1656"/>
                                          </p:stCondLst>
                                        </p:cTn>
                                        <p:tgtEl>
                                          <p:spTgt spid="14">
                                            <p:txEl>
                                              <p:pRg st="10" end="10"/>
                                            </p:txEl>
                                          </p:spTgt>
                                        </p:tgtEl>
                                        <p:attrNameLst>
                                          <p:attrName>ppt_y</p:attrName>
                                        </p:attrNameLst>
                                      </p:cBhvr>
                                      <p:tavLst>
                                        <p:tav tm="0" fmla="#ppt_y-sin(pi*$)/81">
                                          <p:val>
                                            <p:fltVal val="0"/>
                                          </p:val>
                                        </p:tav>
                                        <p:tav tm="100000">
                                          <p:val>
                                            <p:fltVal val="1"/>
                                          </p:val>
                                        </p:tav>
                                      </p:tavLst>
                                    </p:anim>
                                    <p:animScale>
                                      <p:cBhvr>
                                        <p:cTn id="159" dur="26">
                                          <p:stCondLst>
                                            <p:cond delay="650"/>
                                          </p:stCondLst>
                                        </p:cTn>
                                        <p:tgtEl>
                                          <p:spTgt spid="14">
                                            <p:txEl>
                                              <p:pRg st="10" end="10"/>
                                            </p:txEl>
                                          </p:spTgt>
                                        </p:tgtEl>
                                      </p:cBhvr>
                                      <p:to x="100000" y="60000"/>
                                    </p:animScale>
                                    <p:animScale>
                                      <p:cBhvr>
                                        <p:cTn id="160" dur="166" decel="50000">
                                          <p:stCondLst>
                                            <p:cond delay="676"/>
                                          </p:stCondLst>
                                        </p:cTn>
                                        <p:tgtEl>
                                          <p:spTgt spid="14">
                                            <p:txEl>
                                              <p:pRg st="10" end="10"/>
                                            </p:txEl>
                                          </p:spTgt>
                                        </p:tgtEl>
                                      </p:cBhvr>
                                      <p:to x="100000" y="100000"/>
                                    </p:animScale>
                                    <p:animScale>
                                      <p:cBhvr>
                                        <p:cTn id="161" dur="26">
                                          <p:stCondLst>
                                            <p:cond delay="1312"/>
                                          </p:stCondLst>
                                        </p:cTn>
                                        <p:tgtEl>
                                          <p:spTgt spid="14">
                                            <p:txEl>
                                              <p:pRg st="10" end="10"/>
                                            </p:txEl>
                                          </p:spTgt>
                                        </p:tgtEl>
                                      </p:cBhvr>
                                      <p:to x="100000" y="80000"/>
                                    </p:animScale>
                                    <p:animScale>
                                      <p:cBhvr>
                                        <p:cTn id="162" dur="166" decel="50000">
                                          <p:stCondLst>
                                            <p:cond delay="1338"/>
                                          </p:stCondLst>
                                        </p:cTn>
                                        <p:tgtEl>
                                          <p:spTgt spid="14">
                                            <p:txEl>
                                              <p:pRg st="10" end="10"/>
                                            </p:txEl>
                                          </p:spTgt>
                                        </p:tgtEl>
                                      </p:cBhvr>
                                      <p:to x="100000" y="100000"/>
                                    </p:animScale>
                                    <p:animScale>
                                      <p:cBhvr>
                                        <p:cTn id="163" dur="26">
                                          <p:stCondLst>
                                            <p:cond delay="1642"/>
                                          </p:stCondLst>
                                        </p:cTn>
                                        <p:tgtEl>
                                          <p:spTgt spid="14">
                                            <p:txEl>
                                              <p:pRg st="10" end="10"/>
                                            </p:txEl>
                                          </p:spTgt>
                                        </p:tgtEl>
                                      </p:cBhvr>
                                      <p:to x="100000" y="90000"/>
                                    </p:animScale>
                                    <p:animScale>
                                      <p:cBhvr>
                                        <p:cTn id="164" dur="166" decel="50000">
                                          <p:stCondLst>
                                            <p:cond delay="1668"/>
                                          </p:stCondLst>
                                        </p:cTn>
                                        <p:tgtEl>
                                          <p:spTgt spid="14">
                                            <p:txEl>
                                              <p:pRg st="10" end="10"/>
                                            </p:txEl>
                                          </p:spTgt>
                                        </p:tgtEl>
                                      </p:cBhvr>
                                      <p:to x="100000" y="100000"/>
                                    </p:animScale>
                                    <p:animScale>
                                      <p:cBhvr>
                                        <p:cTn id="165" dur="26">
                                          <p:stCondLst>
                                            <p:cond delay="1808"/>
                                          </p:stCondLst>
                                        </p:cTn>
                                        <p:tgtEl>
                                          <p:spTgt spid="14">
                                            <p:txEl>
                                              <p:pRg st="10" end="10"/>
                                            </p:txEl>
                                          </p:spTgt>
                                        </p:tgtEl>
                                      </p:cBhvr>
                                      <p:to x="100000" y="95000"/>
                                    </p:animScale>
                                    <p:animScale>
                                      <p:cBhvr>
                                        <p:cTn id="166" dur="166" decel="50000">
                                          <p:stCondLst>
                                            <p:cond delay="1834"/>
                                          </p:stCondLst>
                                        </p:cTn>
                                        <p:tgtEl>
                                          <p:spTgt spid="14">
                                            <p:txEl>
                                              <p:pRg st="10" end="1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9A504F99-AB8D-12B3-4650-EE4E0A180E5E}"/>
              </a:ext>
            </a:extLst>
          </p:cNvPr>
          <p:cNvSpPr txBox="1">
            <a:spLocks/>
          </p:cNvSpPr>
          <p:nvPr/>
        </p:nvSpPr>
        <p:spPr>
          <a:xfrm>
            <a:off x="10191749" y="6337399"/>
            <a:ext cx="1949189" cy="31819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800">
                <a:solidFill>
                  <a:schemeClr val="bg1"/>
                </a:solidFill>
              </a:rPr>
              <a:t>www.cu.edu.tr</a:t>
            </a:r>
          </a:p>
        </p:txBody>
      </p:sp>
      <p:pic>
        <p:nvPicPr>
          <p:cNvPr id="6" name="Picture 2">
            <a:extLst>
              <a:ext uri="{FF2B5EF4-FFF2-40B4-BE49-F238E27FC236}">
                <a16:creationId xmlns:a16="http://schemas.microsoft.com/office/drawing/2014/main" id="{AEBB04E2-20C1-382E-896B-A09E353D6DD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4745" b="18016"/>
          <a:stretch/>
        </p:blipFill>
        <p:spPr bwMode="auto">
          <a:xfrm>
            <a:off x="0" y="-1"/>
            <a:ext cx="12192000" cy="6337397"/>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3">
            <a:extLst>
              <a:ext uri="{FF2B5EF4-FFF2-40B4-BE49-F238E27FC236}">
                <a16:creationId xmlns:a16="http://schemas.microsoft.com/office/drawing/2014/main" id="{767B1BA7-D2F7-7C65-4C78-6E9D41174544}"/>
              </a:ext>
            </a:extLst>
          </p:cNvPr>
          <p:cNvSpPr txBox="1">
            <a:spLocks/>
          </p:cNvSpPr>
          <p:nvPr/>
        </p:nvSpPr>
        <p:spPr>
          <a:xfrm>
            <a:off x="-1" y="6337398"/>
            <a:ext cx="1949189" cy="31819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800" dirty="0" smtClean="0">
                <a:solidFill>
                  <a:schemeClr val="bg1"/>
                </a:solidFill>
              </a:rPr>
              <a:t>17/01/2023</a:t>
            </a:r>
            <a:endParaRPr lang="tr-TR" sz="1800" dirty="0">
              <a:solidFill>
                <a:schemeClr val="bg1"/>
              </a:solidFill>
            </a:endParaRPr>
          </a:p>
        </p:txBody>
      </p:sp>
      <p:pic>
        <p:nvPicPr>
          <p:cNvPr id="9" name="Picture 8" descr="Logo">
            <a:extLst>
              <a:ext uri="{FF2B5EF4-FFF2-40B4-BE49-F238E27FC236}">
                <a16:creationId xmlns:a16="http://schemas.microsoft.com/office/drawing/2014/main" id="{24C105AA-D8A3-5B1F-23EA-420DC24AAB2C}"/>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993588" y="-4"/>
            <a:ext cx="1198412" cy="1195336"/>
          </a:xfrm>
          <a:prstGeom prst="rect">
            <a:avLst/>
          </a:prstGeom>
        </p:spPr>
      </p:pic>
      <p:sp>
        <p:nvSpPr>
          <p:cNvPr id="10" name="Footer Placeholder 3">
            <a:extLst>
              <a:ext uri="{FF2B5EF4-FFF2-40B4-BE49-F238E27FC236}">
                <a16:creationId xmlns:a16="http://schemas.microsoft.com/office/drawing/2014/main" id="{B041F8A6-1C8A-0BD1-F69D-C7135E2989CD}"/>
              </a:ext>
            </a:extLst>
          </p:cNvPr>
          <p:cNvSpPr txBox="1">
            <a:spLocks/>
          </p:cNvSpPr>
          <p:nvPr/>
        </p:nvSpPr>
        <p:spPr>
          <a:xfrm>
            <a:off x="4419599" y="6337397"/>
            <a:ext cx="3352800" cy="31819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800" dirty="0" smtClean="0">
                <a:solidFill>
                  <a:schemeClr val="bg1"/>
                </a:solidFill>
              </a:rPr>
              <a:t>Dış İlişkiler Ofisi</a:t>
            </a:r>
            <a:endParaRPr lang="tr-TR" sz="1800" dirty="0">
              <a:solidFill>
                <a:schemeClr val="bg1"/>
              </a:solidFill>
            </a:endParaRPr>
          </a:p>
        </p:txBody>
      </p:sp>
      <p:pic>
        <p:nvPicPr>
          <p:cNvPr id="4" name="Resim 3"/>
          <p:cNvPicPr>
            <a:picLocks noChangeAspect="1"/>
          </p:cNvPicPr>
          <p:nvPr/>
        </p:nvPicPr>
        <p:blipFill>
          <a:blip r:embed="rId5"/>
          <a:stretch>
            <a:fillRect/>
          </a:stretch>
        </p:blipFill>
        <p:spPr>
          <a:xfrm>
            <a:off x="0" y="0"/>
            <a:ext cx="1362265" cy="990738"/>
          </a:xfrm>
          <a:prstGeom prst="rect">
            <a:avLst/>
          </a:prstGeom>
        </p:spPr>
      </p:pic>
    </p:spTree>
    <p:extLst>
      <p:ext uri="{BB962C8B-B14F-4D97-AF65-F5344CB8AC3E}">
        <p14:creationId xmlns:p14="http://schemas.microsoft.com/office/powerpoint/2010/main" val="2403532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Unvan 1"/>
          <p:cNvSpPr>
            <a:spLocks noGrp="1"/>
          </p:cNvSpPr>
          <p:nvPr>
            <p:ph type="title"/>
          </p:nvPr>
        </p:nvSpPr>
        <p:spPr>
          <a:xfrm>
            <a:off x="215152" y="86186"/>
            <a:ext cx="8579224" cy="659482"/>
          </a:xfrm>
        </p:spPr>
        <p:txBody>
          <a:bodyPr>
            <a:noAutofit/>
          </a:bodyPr>
          <a:lstStyle/>
          <a:p>
            <a:r>
              <a:rPr lang="tr-TR" sz="3600" b="1" dirty="0" err="1">
                <a:solidFill>
                  <a:srgbClr val="10CF9B">
                    <a:lumMod val="50000"/>
                  </a:srgbClr>
                </a:solidFill>
                <a:latin typeface="Times New Roman" panose="02020603050405020304" pitchFamily="18" charset="0"/>
                <a:cs typeface="Times New Roman" panose="02020603050405020304" pitchFamily="18" charset="0"/>
              </a:rPr>
              <a:t>Erasmus</a:t>
            </a:r>
            <a:r>
              <a:rPr lang="tr-TR" sz="3600" b="1" dirty="0">
                <a:solidFill>
                  <a:srgbClr val="10CF9B">
                    <a:lumMod val="50000"/>
                  </a:srgbClr>
                </a:solidFill>
                <a:latin typeface="Times New Roman" panose="02020603050405020304" pitchFamily="18" charset="0"/>
                <a:cs typeface="Times New Roman" panose="02020603050405020304" pitchFamily="18" charset="0"/>
              </a:rPr>
              <a:t>+ </a:t>
            </a:r>
            <a:r>
              <a:rPr lang="tr-TR" sz="3600" b="1" dirty="0" smtClean="0">
                <a:solidFill>
                  <a:srgbClr val="10CF9B">
                    <a:lumMod val="50000"/>
                  </a:srgbClr>
                </a:solidFill>
                <a:latin typeface="Times New Roman" panose="02020603050405020304" pitchFamily="18" charset="0"/>
                <a:cs typeface="Times New Roman" panose="02020603050405020304" pitchFamily="18" charset="0"/>
              </a:rPr>
              <a:t>KA103 Personel </a:t>
            </a:r>
            <a:r>
              <a:rPr lang="tr-TR" sz="3600" b="1" dirty="0">
                <a:solidFill>
                  <a:srgbClr val="10CF9B">
                    <a:lumMod val="50000"/>
                  </a:srgbClr>
                </a:solidFill>
                <a:latin typeface="Times New Roman" panose="02020603050405020304" pitchFamily="18" charset="0"/>
                <a:cs typeface="Times New Roman" panose="02020603050405020304" pitchFamily="18" charset="0"/>
              </a:rPr>
              <a:t>Hareketliliği</a:t>
            </a:r>
            <a:endParaRPr lang="tr-TR" altLang="tr-TR" sz="3600" b="1" dirty="0">
              <a:latin typeface="Times New Roman" panose="02020603050405020304" pitchFamily="18" charset="0"/>
              <a:cs typeface="Times New Roman" panose="02020603050405020304" pitchFamily="18" charset="0"/>
            </a:endParaRPr>
          </a:p>
        </p:txBody>
      </p:sp>
      <p:sp>
        <p:nvSpPr>
          <p:cNvPr id="6147" name="2 İçerik Yer Tutucusu"/>
          <p:cNvSpPr>
            <a:spLocks noGrp="1"/>
          </p:cNvSpPr>
          <p:nvPr>
            <p:ph idx="4294967295"/>
          </p:nvPr>
        </p:nvSpPr>
        <p:spPr>
          <a:xfrm>
            <a:off x="68366" y="1725852"/>
            <a:ext cx="7338536" cy="2965789"/>
          </a:xfrm>
          <a:solidFill>
            <a:schemeClr val="accent4">
              <a:lumMod val="40000"/>
              <a:lumOff val="60000"/>
            </a:schemeClr>
          </a:solidFill>
        </p:spPr>
        <p:txBody>
          <a:bodyPr>
            <a:normAutofit/>
          </a:bodyPr>
          <a:lstStyle/>
          <a:p>
            <a:pPr marL="0" indent="0" algn="ctr">
              <a:buNone/>
              <a:defRPr/>
            </a:pPr>
            <a:endParaRPr lang="tr-TR" sz="4000" b="1" dirty="0" smtClean="0">
              <a:solidFill>
                <a:srgbClr val="10CF9B">
                  <a:lumMod val="50000"/>
                </a:srgbClr>
              </a:solidFill>
              <a:latin typeface="Calibri"/>
              <a:ea typeface="+mj-ea"/>
              <a:cs typeface="+mj-cs"/>
            </a:endParaRPr>
          </a:p>
          <a:p>
            <a:pPr marL="0" indent="0" algn="ctr">
              <a:buNone/>
              <a:defRPr/>
            </a:pPr>
            <a:r>
              <a:rPr lang="tr-TR" sz="4000" b="1" dirty="0" smtClean="0">
                <a:solidFill>
                  <a:srgbClr val="10CF9B">
                    <a:lumMod val="50000"/>
                  </a:srgbClr>
                </a:solidFill>
                <a:latin typeface="Times New Roman" panose="02020603050405020304" pitchFamily="18" charset="0"/>
                <a:ea typeface="+mj-ea"/>
                <a:cs typeface="Times New Roman" panose="02020603050405020304" pitchFamily="18" charset="0"/>
              </a:rPr>
              <a:t>2021 PROJE DÖNEMİ</a:t>
            </a:r>
            <a:endParaRPr lang="tr-TR" sz="4000" b="1" dirty="0">
              <a:solidFill>
                <a:srgbClr val="10CF9B">
                  <a:lumMod val="50000"/>
                </a:srgbClr>
              </a:solidFill>
              <a:latin typeface="Times New Roman" panose="02020603050405020304" pitchFamily="18" charset="0"/>
              <a:ea typeface="+mj-ea"/>
              <a:cs typeface="Times New Roman" panose="02020603050405020304" pitchFamily="18" charset="0"/>
            </a:endParaRPr>
          </a:p>
          <a:p>
            <a:pPr marL="0" indent="0" algn="ctr">
              <a:buNone/>
              <a:defRPr/>
            </a:pPr>
            <a:r>
              <a:rPr lang="tr-TR" sz="4000" b="1" dirty="0" smtClean="0">
                <a:solidFill>
                  <a:srgbClr val="10CF9B">
                    <a:lumMod val="50000"/>
                  </a:srgbClr>
                </a:solidFill>
                <a:latin typeface="Times New Roman" panose="02020603050405020304" pitchFamily="18" charset="0"/>
                <a:ea typeface="+mj-ea"/>
                <a:cs typeface="Times New Roman" panose="02020603050405020304" pitchFamily="18" charset="0"/>
              </a:rPr>
              <a:t>31.10.2023 TARİHİNDE SONA ERECEKTİR.</a:t>
            </a:r>
            <a:endParaRPr lang="tr-TR" sz="4000" b="1" dirty="0">
              <a:solidFill>
                <a:srgbClr val="10CF9B">
                  <a:lumMod val="50000"/>
                </a:srgbClr>
              </a:solidFill>
              <a:latin typeface="Times New Roman" panose="02020603050405020304" pitchFamily="18" charset="0"/>
              <a:ea typeface="+mj-ea"/>
              <a:cs typeface="Times New Roman" panose="02020603050405020304" pitchFamily="18" charset="0"/>
            </a:endParaRPr>
          </a:p>
        </p:txBody>
      </p:sp>
      <p:pic>
        <p:nvPicPr>
          <p:cNvPr id="6149" name="Picture 2" descr="http://ec.europa.eu/ec_portal/2016/images/logo/logo_e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70044" y="1837925"/>
            <a:ext cx="1622425"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6" descr="http://buromemursen.org.tr/resimler/urunler/227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01862" y="2632484"/>
            <a:ext cx="1115678"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8" descr="http://www.ab.gov.tr/files/SBYPB/acik-cagrilar2/ua_logo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40321" y="3439742"/>
            <a:ext cx="1177219"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9" descr="C:\Users\ülkü\Desktop\Sunular\lojo.gif.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20734" y="4123071"/>
            <a:ext cx="1147284" cy="1137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C:\Users\ülkü\Desktop\128156_Logo_Erasmus___60ko.jpg"/>
          <p:cNvPicPr>
            <a:picLocks noChangeAspect="1" noChangeArrowheads="1"/>
          </p:cNvPicPr>
          <p:nvPr/>
        </p:nvPicPr>
        <p:blipFill>
          <a:blip r:embed="rId6" cstate="print">
            <a:lum bright="66000" contrast="-60000"/>
            <a:extLst>
              <a:ext uri="{28A0092B-C50C-407E-A947-70E740481C1C}">
                <a14:useLocalDpi xmlns:a14="http://schemas.microsoft.com/office/drawing/2010/main" val="0"/>
              </a:ext>
            </a:extLst>
          </a:blip>
          <a:srcRect/>
          <a:stretch>
            <a:fillRect/>
          </a:stretch>
        </p:blipFill>
        <p:spPr bwMode="auto">
          <a:xfrm>
            <a:off x="8794376" y="53853"/>
            <a:ext cx="2602754" cy="7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Resim 1"/>
          <p:cNvPicPr>
            <a:picLocks noChangeAspect="1"/>
          </p:cNvPicPr>
          <p:nvPr/>
        </p:nvPicPr>
        <p:blipFill>
          <a:blip r:embed="rId7"/>
          <a:stretch>
            <a:fillRect/>
          </a:stretch>
        </p:blipFill>
        <p:spPr>
          <a:xfrm>
            <a:off x="10829735" y="5335000"/>
            <a:ext cx="1362265" cy="990738"/>
          </a:xfrm>
          <a:prstGeom prst="rect">
            <a:avLst/>
          </a:prstGeom>
        </p:spPr>
      </p:pic>
    </p:spTree>
    <p:extLst>
      <p:ext uri="{BB962C8B-B14F-4D97-AF65-F5344CB8AC3E}">
        <p14:creationId xmlns:p14="http://schemas.microsoft.com/office/powerpoint/2010/main" val="2954820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149"/>
                                        </p:tgtEl>
                                        <p:attrNameLst>
                                          <p:attrName>style.visibility</p:attrName>
                                        </p:attrNameLst>
                                      </p:cBhvr>
                                      <p:to>
                                        <p:strVal val="visible"/>
                                      </p:to>
                                    </p:set>
                                    <p:anim calcmode="lin" valueType="num">
                                      <p:cBhvr>
                                        <p:cTn id="7" dur="1000" fill="hold"/>
                                        <p:tgtEl>
                                          <p:spTgt spid="6149"/>
                                        </p:tgtEl>
                                        <p:attrNameLst>
                                          <p:attrName>ppt_w</p:attrName>
                                        </p:attrNameLst>
                                      </p:cBhvr>
                                      <p:tavLst>
                                        <p:tav tm="0">
                                          <p:val>
                                            <p:fltVal val="0"/>
                                          </p:val>
                                        </p:tav>
                                        <p:tav tm="100000">
                                          <p:val>
                                            <p:strVal val="#ppt_w"/>
                                          </p:val>
                                        </p:tav>
                                      </p:tavLst>
                                    </p:anim>
                                    <p:anim calcmode="lin" valueType="num">
                                      <p:cBhvr>
                                        <p:cTn id="8" dur="1000" fill="hold"/>
                                        <p:tgtEl>
                                          <p:spTgt spid="6149"/>
                                        </p:tgtEl>
                                        <p:attrNameLst>
                                          <p:attrName>ppt_h</p:attrName>
                                        </p:attrNameLst>
                                      </p:cBhvr>
                                      <p:tavLst>
                                        <p:tav tm="0">
                                          <p:val>
                                            <p:fltVal val="0"/>
                                          </p:val>
                                        </p:tav>
                                        <p:tav tm="100000">
                                          <p:val>
                                            <p:strVal val="#ppt_h"/>
                                          </p:val>
                                        </p:tav>
                                      </p:tavLst>
                                    </p:anim>
                                    <p:anim calcmode="lin" valueType="num">
                                      <p:cBhvr>
                                        <p:cTn id="9" dur="1000" fill="hold"/>
                                        <p:tgtEl>
                                          <p:spTgt spid="6149"/>
                                        </p:tgtEl>
                                        <p:attrNameLst>
                                          <p:attrName>style.rotation</p:attrName>
                                        </p:attrNameLst>
                                      </p:cBhvr>
                                      <p:tavLst>
                                        <p:tav tm="0">
                                          <p:val>
                                            <p:fltVal val="90"/>
                                          </p:val>
                                        </p:tav>
                                        <p:tav tm="100000">
                                          <p:val>
                                            <p:fltVal val="0"/>
                                          </p:val>
                                        </p:tav>
                                      </p:tavLst>
                                    </p:anim>
                                    <p:animEffect transition="in" filter="fade">
                                      <p:cBhvr>
                                        <p:cTn id="10" dur="1000"/>
                                        <p:tgtEl>
                                          <p:spTgt spid="6149"/>
                                        </p:tgtEl>
                                      </p:cBhvr>
                                    </p:animEffect>
                                  </p:childTnLst>
                                </p:cTn>
                              </p:par>
                            </p:childTnLst>
                          </p:cTn>
                        </p:par>
                      </p:childTnLst>
                    </p:cTn>
                  </p:par>
                  <p:par>
                    <p:cTn id="11" fill="hold">
                      <p:stCondLst>
                        <p:cond delay="indefinite"/>
                      </p:stCondLst>
                      <p:childTnLst>
                        <p:par>
                          <p:cTn id="12" fill="hold">
                            <p:stCondLst>
                              <p:cond delay="0"/>
                            </p:stCondLst>
                            <p:childTnLst>
                              <p:par>
                                <p:cTn id="13" presetID="45" presetClass="entr" presetSubtype="0" fill="hold" nodeType="clickEffect">
                                  <p:stCondLst>
                                    <p:cond delay="0"/>
                                  </p:stCondLst>
                                  <p:childTnLst>
                                    <p:set>
                                      <p:cBhvr>
                                        <p:cTn id="14" dur="1" fill="hold">
                                          <p:stCondLst>
                                            <p:cond delay="0"/>
                                          </p:stCondLst>
                                        </p:cTn>
                                        <p:tgtEl>
                                          <p:spTgt spid="6150"/>
                                        </p:tgtEl>
                                        <p:attrNameLst>
                                          <p:attrName>style.visibility</p:attrName>
                                        </p:attrNameLst>
                                      </p:cBhvr>
                                      <p:to>
                                        <p:strVal val="visible"/>
                                      </p:to>
                                    </p:set>
                                    <p:animEffect transition="in" filter="fade">
                                      <p:cBhvr>
                                        <p:cTn id="15" dur="2000"/>
                                        <p:tgtEl>
                                          <p:spTgt spid="6150"/>
                                        </p:tgtEl>
                                      </p:cBhvr>
                                    </p:animEffect>
                                    <p:anim calcmode="lin" valueType="num">
                                      <p:cBhvr>
                                        <p:cTn id="16" dur="2000" fill="hold"/>
                                        <p:tgtEl>
                                          <p:spTgt spid="6150"/>
                                        </p:tgtEl>
                                        <p:attrNameLst>
                                          <p:attrName>ppt_w</p:attrName>
                                        </p:attrNameLst>
                                      </p:cBhvr>
                                      <p:tavLst>
                                        <p:tav tm="0" fmla="#ppt_w*sin(2.5*pi*$)">
                                          <p:val>
                                            <p:fltVal val="0"/>
                                          </p:val>
                                        </p:tav>
                                        <p:tav tm="100000">
                                          <p:val>
                                            <p:fltVal val="1"/>
                                          </p:val>
                                        </p:tav>
                                      </p:tavLst>
                                    </p:anim>
                                    <p:anim calcmode="lin" valueType="num">
                                      <p:cBhvr>
                                        <p:cTn id="17" dur="2000" fill="hold"/>
                                        <p:tgtEl>
                                          <p:spTgt spid="6150"/>
                                        </p:tgtEl>
                                        <p:attrNameLst>
                                          <p:attrName>ppt_h</p:attrName>
                                        </p:attrNameLst>
                                      </p:cBhvr>
                                      <p:tavLst>
                                        <p:tav tm="0">
                                          <p:val>
                                            <p:strVal val="#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nodeType="clickEffect">
                                  <p:stCondLst>
                                    <p:cond delay="0"/>
                                  </p:stCondLst>
                                  <p:childTnLst>
                                    <p:set>
                                      <p:cBhvr>
                                        <p:cTn id="21" dur="1" fill="hold">
                                          <p:stCondLst>
                                            <p:cond delay="0"/>
                                          </p:stCondLst>
                                        </p:cTn>
                                        <p:tgtEl>
                                          <p:spTgt spid="6151"/>
                                        </p:tgtEl>
                                        <p:attrNameLst>
                                          <p:attrName>style.visibility</p:attrName>
                                        </p:attrNameLst>
                                      </p:cBhvr>
                                      <p:to>
                                        <p:strVal val="visible"/>
                                      </p:to>
                                    </p:set>
                                    <p:animEffect transition="in" filter="wipe(down)">
                                      <p:cBhvr>
                                        <p:cTn id="22" dur="580">
                                          <p:stCondLst>
                                            <p:cond delay="0"/>
                                          </p:stCondLst>
                                        </p:cTn>
                                        <p:tgtEl>
                                          <p:spTgt spid="6151"/>
                                        </p:tgtEl>
                                      </p:cBhvr>
                                    </p:animEffect>
                                    <p:anim calcmode="lin" valueType="num">
                                      <p:cBhvr>
                                        <p:cTn id="23" dur="1822" tmFilter="0,0; 0.14,0.36; 0.43,0.73; 0.71,0.91; 1.0,1.0">
                                          <p:stCondLst>
                                            <p:cond delay="0"/>
                                          </p:stCondLst>
                                        </p:cTn>
                                        <p:tgtEl>
                                          <p:spTgt spid="6151"/>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6151"/>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6151"/>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6151"/>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6151"/>
                                        </p:tgtEl>
                                        <p:attrNameLst>
                                          <p:attrName>ppt_y</p:attrName>
                                        </p:attrNameLst>
                                      </p:cBhvr>
                                      <p:tavLst>
                                        <p:tav tm="0" fmla="#ppt_y-sin(pi*$)/81">
                                          <p:val>
                                            <p:fltVal val="0"/>
                                          </p:val>
                                        </p:tav>
                                        <p:tav tm="100000">
                                          <p:val>
                                            <p:fltVal val="1"/>
                                          </p:val>
                                        </p:tav>
                                      </p:tavLst>
                                    </p:anim>
                                    <p:animScale>
                                      <p:cBhvr>
                                        <p:cTn id="28" dur="26">
                                          <p:stCondLst>
                                            <p:cond delay="650"/>
                                          </p:stCondLst>
                                        </p:cTn>
                                        <p:tgtEl>
                                          <p:spTgt spid="6151"/>
                                        </p:tgtEl>
                                      </p:cBhvr>
                                      <p:to x="100000" y="60000"/>
                                    </p:animScale>
                                    <p:animScale>
                                      <p:cBhvr>
                                        <p:cTn id="29" dur="166" decel="50000">
                                          <p:stCondLst>
                                            <p:cond delay="676"/>
                                          </p:stCondLst>
                                        </p:cTn>
                                        <p:tgtEl>
                                          <p:spTgt spid="6151"/>
                                        </p:tgtEl>
                                      </p:cBhvr>
                                      <p:to x="100000" y="100000"/>
                                    </p:animScale>
                                    <p:animScale>
                                      <p:cBhvr>
                                        <p:cTn id="30" dur="26">
                                          <p:stCondLst>
                                            <p:cond delay="1312"/>
                                          </p:stCondLst>
                                        </p:cTn>
                                        <p:tgtEl>
                                          <p:spTgt spid="6151"/>
                                        </p:tgtEl>
                                      </p:cBhvr>
                                      <p:to x="100000" y="80000"/>
                                    </p:animScale>
                                    <p:animScale>
                                      <p:cBhvr>
                                        <p:cTn id="31" dur="166" decel="50000">
                                          <p:stCondLst>
                                            <p:cond delay="1338"/>
                                          </p:stCondLst>
                                        </p:cTn>
                                        <p:tgtEl>
                                          <p:spTgt spid="6151"/>
                                        </p:tgtEl>
                                      </p:cBhvr>
                                      <p:to x="100000" y="100000"/>
                                    </p:animScale>
                                    <p:animScale>
                                      <p:cBhvr>
                                        <p:cTn id="32" dur="26">
                                          <p:stCondLst>
                                            <p:cond delay="1642"/>
                                          </p:stCondLst>
                                        </p:cTn>
                                        <p:tgtEl>
                                          <p:spTgt spid="6151"/>
                                        </p:tgtEl>
                                      </p:cBhvr>
                                      <p:to x="100000" y="90000"/>
                                    </p:animScale>
                                    <p:animScale>
                                      <p:cBhvr>
                                        <p:cTn id="33" dur="166" decel="50000">
                                          <p:stCondLst>
                                            <p:cond delay="1668"/>
                                          </p:stCondLst>
                                        </p:cTn>
                                        <p:tgtEl>
                                          <p:spTgt spid="6151"/>
                                        </p:tgtEl>
                                      </p:cBhvr>
                                      <p:to x="100000" y="100000"/>
                                    </p:animScale>
                                    <p:animScale>
                                      <p:cBhvr>
                                        <p:cTn id="34" dur="26">
                                          <p:stCondLst>
                                            <p:cond delay="1808"/>
                                          </p:stCondLst>
                                        </p:cTn>
                                        <p:tgtEl>
                                          <p:spTgt spid="6151"/>
                                        </p:tgtEl>
                                      </p:cBhvr>
                                      <p:to x="100000" y="95000"/>
                                    </p:animScale>
                                    <p:animScale>
                                      <p:cBhvr>
                                        <p:cTn id="35" dur="166" decel="50000">
                                          <p:stCondLst>
                                            <p:cond delay="1834"/>
                                          </p:stCondLst>
                                        </p:cTn>
                                        <p:tgtEl>
                                          <p:spTgt spid="6151"/>
                                        </p:tgtEl>
                                      </p:cBhvr>
                                      <p:to x="100000" y="100000"/>
                                    </p:animScale>
                                  </p:childTnLst>
                                </p:cTn>
                              </p:par>
                            </p:childTnLst>
                          </p:cTn>
                        </p:par>
                      </p:childTnLst>
                    </p:cTn>
                  </p:par>
                  <p:par>
                    <p:cTn id="36" fill="hold">
                      <p:stCondLst>
                        <p:cond delay="indefinite"/>
                      </p:stCondLst>
                      <p:childTnLst>
                        <p:par>
                          <p:cTn id="37" fill="hold">
                            <p:stCondLst>
                              <p:cond delay="0"/>
                            </p:stCondLst>
                            <p:childTnLst>
                              <p:par>
                                <p:cTn id="38" presetID="6" presetClass="emph" presetSubtype="0" fill="hold" nodeType="clickEffect">
                                  <p:stCondLst>
                                    <p:cond delay="0"/>
                                  </p:stCondLst>
                                  <p:childTnLst>
                                    <p:animScale>
                                      <p:cBhvr>
                                        <p:cTn id="39" dur="2000" fill="hold"/>
                                        <p:tgtEl>
                                          <p:spTgt spid="6152"/>
                                        </p:tgtEl>
                                      </p:cBhvr>
                                      <p:by x="150000" y="150000"/>
                                    </p:animScale>
                                  </p:childTnLst>
                                </p:cTn>
                              </p:par>
                            </p:childTnLst>
                          </p:cTn>
                        </p:par>
                      </p:childTnLst>
                    </p:cTn>
                  </p:par>
                  <p:par>
                    <p:cTn id="40" fill="hold">
                      <p:stCondLst>
                        <p:cond delay="indefinite"/>
                      </p:stCondLst>
                      <p:childTnLst>
                        <p:par>
                          <p:cTn id="41" fill="hold">
                            <p:stCondLst>
                              <p:cond delay="0"/>
                            </p:stCondLst>
                            <p:childTnLst>
                              <p:par>
                                <p:cTn id="42" presetID="32" presetClass="emph" presetSubtype="0" fill="hold" grpId="0" nodeType="clickEffect">
                                  <p:stCondLst>
                                    <p:cond delay="0"/>
                                  </p:stCondLst>
                                  <p:childTnLst>
                                    <p:animRot by="120000">
                                      <p:cBhvr>
                                        <p:cTn id="43" dur="100" fill="hold">
                                          <p:stCondLst>
                                            <p:cond delay="0"/>
                                          </p:stCondLst>
                                        </p:cTn>
                                        <p:tgtEl>
                                          <p:spTgt spid="6147">
                                            <p:bg/>
                                          </p:spTgt>
                                        </p:tgtEl>
                                        <p:attrNameLst>
                                          <p:attrName>r</p:attrName>
                                        </p:attrNameLst>
                                      </p:cBhvr>
                                    </p:animRot>
                                    <p:animRot by="-240000">
                                      <p:cBhvr>
                                        <p:cTn id="44" dur="200" fill="hold">
                                          <p:stCondLst>
                                            <p:cond delay="200"/>
                                          </p:stCondLst>
                                        </p:cTn>
                                        <p:tgtEl>
                                          <p:spTgt spid="6147">
                                            <p:bg/>
                                          </p:spTgt>
                                        </p:tgtEl>
                                        <p:attrNameLst>
                                          <p:attrName>r</p:attrName>
                                        </p:attrNameLst>
                                      </p:cBhvr>
                                    </p:animRot>
                                    <p:animRot by="240000">
                                      <p:cBhvr>
                                        <p:cTn id="45" dur="200" fill="hold">
                                          <p:stCondLst>
                                            <p:cond delay="400"/>
                                          </p:stCondLst>
                                        </p:cTn>
                                        <p:tgtEl>
                                          <p:spTgt spid="6147">
                                            <p:bg/>
                                          </p:spTgt>
                                        </p:tgtEl>
                                        <p:attrNameLst>
                                          <p:attrName>r</p:attrName>
                                        </p:attrNameLst>
                                      </p:cBhvr>
                                    </p:animRot>
                                    <p:animRot by="-240000">
                                      <p:cBhvr>
                                        <p:cTn id="46" dur="200" fill="hold">
                                          <p:stCondLst>
                                            <p:cond delay="600"/>
                                          </p:stCondLst>
                                        </p:cTn>
                                        <p:tgtEl>
                                          <p:spTgt spid="6147">
                                            <p:bg/>
                                          </p:spTgt>
                                        </p:tgtEl>
                                        <p:attrNameLst>
                                          <p:attrName>r</p:attrName>
                                        </p:attrNameLst>
                                      </p:cBhvr>
                                    </p:animRot>
                                    <p:animRot by="120000">
                                      <p:cBhvr>
                                        <p:cTn id="47" dur="200" fill="hold">
                                          <p:stCondLst>
                                            <p:cond delay="800"/>
                                          </p:stCondLst>
                                        </p:cTn>
                                        <p:tgtEl>
                                          <p:spTgt spid="6147">
                                            <p:bg/>
                                          </p:spTgt>
                                        </p:tgtEl>
                                        <p:attrNameLst>
                                          <p:attrName>r</p:attrName>
                                        </p:attrNameLst>
                                      </p:cBhvr>
                                    </p:animRot>
                                  </p:childTnLst>
                                </p:cTn>
                              </p:par>
                            </p:childTnLst>
                          </p:cTn>
                        </p:par>
                      </p:childTnLst>
                    </p:cTn>
                  </p:par>
                  <p:par>
                    <p:cTn id="48" fill="hold">
                      <p:stCondLst>
                        <p:cond delay="indefinite"/>
                      </p:stCondLst>
                      <p:childTnLst>
                        <p:par>
                          <p:cTn id="49" fill="hold">
                            <p:stCondLst>
                              <p:cond delay="0"/>
                            </p:stCondLst>
                            <p:childTnLst>
                              <p:par>
                                <p:cTn id="50" presetID="32" presetClass="emph" presetSubtype="0" fill="hold" grpId="0" nodeType="clickEffect">
                                  <p:stCondLst>
                                    <p:cond delay="0"/>
                                  </p:stCondLst>
                                  <p:childTnLst>
                                    <p:animRot by="120000">
                                      <p:cBhvr>
                                        <p:cTn id="51" dur="100" fill="hold">
                                          <p:stCondLst>
                                            <p:cond delay="0"/>
                                          </p:stCondLst>
                                        </p:cTn>
                                        <p:tgtEl>
                                          <p:spTgt spid="6147">
                                            <p:txEl>
                                              <p:pRg st="1" end="1"/>
                                            </p:txEl>
                                          </p:spTgt>
                                        </p:tgtEl>
                                        <p:attrNameLst>
                                          <p:attrName>r</p:attrName>
                                        </p:attrNameLst>
                                      </p:cBhvr>
                                    </p:animRot>
                                    <p:animRot by="-240000">
                                      <p:cBhvr>
                                        <p:cTn id="52" dur="200" fill="hold">
                                          <p:stCondLst>
                                            <p:cond delay="200"/>
                                          </p:stCondLst>
                                        </p:cTn>
                                        <p:tgtEl>
                                          <p:spTgt spid="6147">
                                            <p:txEl>
                                              <p:pRg st="1" end="1"/>
                                            </p:txEl>
                                          </p:spTgt>
                                        </p:tgtEl>
                                        <p:attrNameLst>
                                          <p:attrName>r</p:attrName>
                                        </p:attrNameLst>
                                      </p:cBhvr>
                                    </p:animRot>
                                    <p:animRot by="240000">
                                      <p:cBhvr>
                                        <p:cTn id="53" dur="200" fill="hold">
                                          <p:stCondLst>
                                            <p:cond delay="400"/>
                                          </p:stCondLst>
                                        </p:cTn>
                                        <p:tgtEl>
                                          <p:spTgt spid="6147">
                                            <p:txEl>
                                              <p:pRg st="1" end="1"/>
                                            </p:txEl>
                                          </p:spTgt>
                                        </p:tgtEl>
                                        <p:attrNameLst>
                                          <p:attrName>r</p:attrName>
                                        </p:attrNameLst>
                                      </p:cBhvr>
                                    </p:animRot>
                                    <p:animRot by="-240000">
                                      <p:cBhvr>
                                        <p:cTn id="54" dur="200" fill="hold">
                                          <p:stCondLst>
                                            <p:cond delay="600"/>
                                          </p:stCondLst>
                                        </p:cTn>
                                        <p:tgtEl>
                                          <p:spTgt spid="6147">
                                            <p:txEl>
                                              <p:pRg st="1" end="1"/>
                                            </p:txEl>
                                          </p:spTgt>
                                        </p:tgtEl>
                                        <p:attrNameLst>
                                          <p:attrName>r</p:attrName>
                                        </p:attrNameLst>
                                      </p:cBhvr>
                                    </p:animRot>
                                    <p:animRot by="120000">
                                      <p:cBhvr>
                                        <p:cTn id="55" dur="200" fill="hold">
                                          <p:stCondLst>
                                            <p:cond delay="800"/>
                                          </p:stCondLst>
                                        </p:cTn>
                                        <p:tgtEl>
                                          <p:spTgt spid="6147">
                                            <p:txEl>
                                              <p:pRg st="1" end="1"/>
                                            </p:txEl>
                                          </p:spTgt>
                                        </p:tgtEl>
                                        <p:attrNameLst>
                                          <p:attrName>r</p:attrName>
                                        </p:attrNameLst>
                                      </p:cBhvr>
                                    </p:animRot>
                                  </p:childTnLst>
                                </p:cTn>
                              </p:par>
                            </p:childTnLst>
                          </p:cTn>
                        </p:par>
                      </p:childTnLst>
                    </p:cTn>
                  </p:par>
                  <p:par>
                    <p:cTn id="56" fill="hold">
                      <p:stCondLst>
                        <p:cond delay="indefinite"/>
                      </p:stCondLst>
                      <p:childTnLst>
                        <p:par>
                          <p:cTn id="57" fill="hold">
                            <p:stCondLst>
                              <p:cond delay="0"/>
                            </p:stCondLst>
                            <p:childTnLst>
                              <p:par>
                                <p:cTn id="58" presetID="32" presetClass="emph" presetSubtype="0" fill="hold" grpId="0" nodeType="clickEffect">
                                  <p:stCondLst>
                                    <p:cond delay="0"/>
                                  </p:stCondLst>
                                  <p:childTnLst>
                                    <p:animRot by="120000">
                                      <p:cBhvr>
                                        <p:cTn id="59" dur="100" fill="hold">
                                          <p:stCondLst>
                                            <p:cond delay="0"/>
                                          </p:stCondLst>
                                        </p:cTn>
                                        <p:tgtEl>
                                          <p:spTgt spid="6147">
                                            <p:txEl>
                                              <p:pRg st="2" end="2"/>
                                            </p:txEl>
                                          </p:spTgt>
                                        </p:tgtEl>
                                        <p:attrNameLst>
                                          <p:attrName>r</p:attrName>
                                        </p:attrNameLst>
                                      </p:cBhvr>
                                    </p:animRot>
                                    <p:animRot by="-240000">
                                      <p:cBhvr>
                                        <p:cTn id="60" dur="200" fill="hold">
                                          <p:stCondLst>
                                            <p:cond delay="200"/>
                                          </p:stCondLst>
                                        </p:cTn>
                                        <p:tgtEl>
                                          <p:spTgt spid="6147">
                                            <p:txEl>
                                              <p:pRg st="2" end="2"/>
                                            </p:txEl>
                                          </p:spTgt>
                                        </p:tgtEl>
                                        <p:attrNameLst>
                                          <p:attrName>r</p:attrName>
                                        </p:attrNameLst>
                                      </p:cBhvr>
                                    </p:animRot>
                                    <p:animRot by="240000">
                                      <p:cBhvr>
                                        <p:cTn id="61" dur="200" fill="hold">
                                          <p:stCondLst>
                                            <p:cond delay="400"/>
                                          </p:stCondLst>
                                        </p:cTn>
                                        <p:tgtEl>
                                          <p:spTgt spid="6147">
                                            <p:txEl>
                                              <p:pRg st="2" end="2"/>
                                            </p:txEl>
                                          </p:spTgt>
                                        </p:tgtEl>
                                        <p:attrNameLst>
                                          <p:attrName>r</p:attrName>
                                        </p:attrNameLst>
                                      </p:cBhvr>
                                    </p:animRot>
                                    <p:animRot by="-240000">
                                      <p:cBhvr>
                                        <p:cTn id="62" dur="200" fill="hold">
                                          <p:stCondLst>
                                            <p:cond delay="600"/>
                                          </p:stCondLst>
                                        </p:cTn>
                                        <p:tgtEl>
                                          <p:spTgt spid="6147">
                                            <p:txEl>
                                              <p:pRg st="2" end="2"/>
                                            </p:txEl>
                                          </p:spTgt>
                                        </p:tgtEl>
                                        <p:attrNameLst>
                                          <p:attrName>r</p:attrName>
                                        </p:attrNameLst>
                                      </p:cBhvr>
                                    </p:animRot>
                                    <p:animRot by="120000">
                                      <p:cBhvr>
                                        <p:cTn id="63" dur="200" fill="hold">
                                          <p:stCondLst>
                                            <p:cond delay="800"/>
                                          </p:stCondLst>
                                        </p:cTn>
                                        <p:tgtEl>
                                          <p:spTgt spid="6147">
                                            <p:txEl>
                                              <p:pRg st="2" end="2"/>
                                            </p:txEl>
                                          </p:spTgt>
                                        </p:tgtEl>
                                        <p:attrNameLst>
                                          <p:attrName>r</p:attrName>
                                        </p:attrNameLst>
                                      </p:cBhvr>
                                    </p:animRot>
                                  </p:childTnLst>
                                </p:cTn>
                              </p:par>
                            </p:childTnLst>
                          </p:cTn>
                        </p:par>
                      </p:childTnLst>
                    </p:cTn>
                  </p:par>
                  <p:par>
                    <p:cTn id="64" fill="hold">
                      <p:stCondLst>
                        <p:cond delay="indefinite"/>
                      </p:stCondLst>
                      <p:childTnLst>
                        <p:par>
                          <p:cTn id="65" fill="hold">
                            <p:stCondLst>
                              <p:cond delay="0"/>
                            </p:stCondLst>
                            <p:childTnLst>
                              <p:par>
                                <p:cTn id="66" presetID="21" presetClass="entr" presetSubtype="1" fill="hold" nodeType="clickEffect">
                                  <p:stCondLst>
                                    <p:cond delay="0"/>
                                  </p:stCondLst>
                                  <p:childTnLst>
                                    <p:set>
                                      <p:cBhvr>
                                        <p:cTn id="67" dur="1" fill="hold">
                                          <p:stCondLst>
                                            <p:cond delay="0"/>
                                          </p:stCondLst>
                                        </p:cTn>
                                        <p:tgtEl>
                                          <p:spTgt spid="2"/>
                                        </p:tgtEl>
                                        <p:attrNameLst>
                                          <p:attrName>style.visibility</p:attrName>
                                        </p:attrNameLst>
                                      </p:cBhvr>
                                      <p:to>
                                        <p:strVal val="visible"/>
                                      </p:to>
                                    </p:set>
                                    <p:animEffect transition="in" filter="wheel(1)">
                                      <p:cBhvr>
                                        <p:cTn id="68"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41832" y="1538243"/>
            <a:ext cx="11630826" cy="3469593"/>
          </a:xfrm>
        </p:spPr>
        <p:txBody>
          <a:bodyPr rtlCol="0">
            <a:normAutofit/>
          </a:bodyPr>
          <a:lstStyle/>
          <a:p>
            <a:pPr>
              <a:defRPr/>
            </a:pPr>
            <a:r>
              <a:rPr lang="tr-TR" sz="2400" b="1" u="sng" dirty="0">
                <a:solidFill>
                  <a:srgbClr val="086856"/>
                </a:solidFill>
                <a:latin typeface="Times New Roman" panose="02020603050405020304" pitchFamily="18" charset="0"/>
                <a:cs typeface="Times New Roman" panose="02020603050405020304" pitchFamily="18" charset="0"/>
              </a:rPr>
              <a:t>Personel Hareketliliği faaliyeti 2 şekilde gerçekleştirilebilmektedir: </a:t>
            </a:r>
            <a:r>
              <a:rPr lang="tr-TR" sz="2400" b="1" dirty="0" smtClean="0">
                <a:solidFill>
                  <a:srgbClr val="086856"/>
                </a:solidFill>
                <a:latin typeface="Times New Roman" panose="02020603050405020304" pitchFamily="18" charset="0"/>
                <a:cs typeface="Times New Roman" panose="02020603050405020304" pitchFamily="18" charset="0"/>
              </a:rPr>
              <a:t/>
            </a:r>
            <a:br>
              <a:rPr lang="tr-TR" sz="2400" b="1" dirty="0" smtClean="0">
                <a:solidFill>
                  <a:srgbClr val="086856"/>
                </a:solidFill>
                <a:latin typeface="Times New Roman" panose="02020603050405020304" pitchFamily="18" charset="0"/>
                <a:cs typeface="Times New Roman" panose="02020603050405020304" pitchFamily="18" charset="0"/>
              </a:rPr>
            </a:br>
            <a:r>
              <a:rPr lang="tr-TR" sz="2400" b="1" dirty="0" smtClean="0">
                <a:solidFill>
                  <a:srgbClr val="086856"/>
                </a:solidFill>
                <a:latin typeface="Times New Roman" panose="02020603050405020304" pitchFamily="18" charset="0"/>
                <a:cs typeface="Times New Roman" panose="02020603050405020304" pitchFamily="18" charset="0"/>
              </a:rPr>
              <a:t/>
            </a:r>
            <a:br>
              <a:rPr lang="tr-TR" sz="2400" b="1" dirty="0" smtClean="0">
                <a:solidFill>
                  <a:srgbClr val="086856"/>
                </a:solidFill>
                <a:latin typeface="Times New Roman" panose="02020603050405020304" pitchFamily="18" charset="0"/>
                <a:cs typeface="Times New Roman" panose="02020603050405020304" pitchFamily="18" charset="0"/>
              </a:rPr>
            </a:br>
            <a:r>
              <a:rPr lang="tr-TR" sz="2400" b="1" dirty="0" smtClean="0">
                <a:solidFill>
                  <a:srgbClr val="086856"/>
                </a:solidFill>
                <a:latin typeface="Times New Roman" panose="02020603050405020304" pitchFamily="18" charset="0"/>
                <a:cs typeface="Times New Roman" panose="02020603050405020304" pitchFamily="18" charset="0"/>
              </a:rPr>
              <a:t/>
            </a:r>
            <a:br>
              <a:rPr lang="tr-TR" sz="2400" b="1" dirty="0" smtClean="0">
                <a:solidFill>
                  <a:srgbClr val="086856"/>
                </a:solidFill>
                <a:latin typeface="Times New Roman" panose="02020603050405020304" pitchFamily="18" charset="0"/>
                <a:cs typeface="Times New Roman" panose="02020603050405020304" pitchFamily="18" charset="0"/>
              </a:rPr>
            </a:br>
            <a:r>
              <a:rPr lang="tr-TR" sz="2400" b="1" dirty="0" smtClean="0">
                <a:solidFill>
                  <a:srgbClr val="086856"/>
                </a:solidFill>
                <a:latin typeface="Times New Roman" panose="02020603050405020304" pitchFamily="18" charset="0"/>
                <a:cs typeface="Times New Roman" panose="02020603050405020304" pitchFamily="18" charset="0"/>
              </a:rPr>
              <a:t>1</a:t>
            </a:r>
            <a:r>
              <a:rPr lang="tr-TR" sz="2400" b="1" dirty="0">
                <a:solidFill>
                  <a:srgbClr val="086856"/>
                </a:solidFill>
                <a:latin typeface="Times New Roman" panose="02020603050405020304" pitchFamily="18" charset="0"/>
                <a:cs typeface="Times New Roman" panose="02020603050405020304" pitchFamily="18" charset="0"/>
              </a:rPr>
              <a:t>. Personel Ders Verme Hareketliliği - </a:t>
            </a:r>
            <a:r>
              <a:rPr lang="tr-TR" sz="2400" b="1" dirty="0" err="1">
                <a:solidFill>
                  <a:srgbClr val="086856"/>
                </a:solidFill>
                <a:latin typeface="Times New Roman" panose="02020603050405020304" pitchFamily="18" charset="0"/>
                <a:cs typeface="Times New Roman" panose="02020603050405020304" pitchFamily="18" charset="0"/>
              </a:rPr>
              <a:t>Staff</a:t>
            </a:r>
            <a:r>
              <a:rPr lang="tr-TR" sz="2400" b="1" dirty="0">
                <a:solidFill>
                  <a:srgbClr val="086856"/>
                </a:solidFill>
                <a:latin typeface="Times New Roman" panose="02020603050405020304" pitchFamily="18" charset="0"/>
                <a:cs typeface="Times New Roman" panose="02020603050405020304" pitchFamily="18" charset="0"/>
              </a:rPr>
              <a:t> </a:t>
            </a:r>
            <a:r>
              <a:rPr lang="tr-TR" sz="2400" b="1" dirty="0" err="1">
                <a:solidFill>
                  <a:srgbClr val="086856"/>
                </a:solidFill>
                <a:latin typeface="Times New Roman" panose="02020603050405020304" pitchFamily="18" charset="0"/>
                <a:cs typeface="Times New Roman" panose="02020603050405020304" pitchFamily="18" charset="0"/>
              </a:rPr>
              <a:t>Mobility</a:t>
            </a:r>
            <a:r>
              <a:rPr lang="tr-TR" sz="2400" b="1" dirty="0">
                <a:solidFill>
                  <a:srgbClr val="086856"/>
                </a:solidFill>
                <a:latin typeface="Times New Roman" panose="02020603050405020304" pitchFamily="18" charset="0"/>
                <a:cs typeface="Times New Roman" panose="02020603050405020304" pitchFamily="18" charset="0"/>
              </a:rPr>
              <a:t> </a:t>
            </a:r>
            <a:r>
              <a:rPr lang="tr-TR" sz="2400" b="1" dirty="0" err="1">
                <a:solidFill>
                  <a:srgbClr val="086856"/>
                </a:solidFill>
                <a:latin typeface="Times New Roman" panose="02020603050405020304" pitchFamily="18" charset="0"/>
                <a:cs typeface="Times New Roman" panose="02020603050405020304" pitchFamily="18" charset="0"/>
              </a:rPr>
              <a:t>for</a:t>
            </a:r>
            <a:r>
              <a:rPr lang="tr-TR" sz="2400" b="1" dirty="0">
                <a:solidFill>
                  <a:srgbClr val="086856"/>
                </a:solidFill>
                <a:latin typeface="Times New Roman" panose="02020603050405020304" pitchFamily="18" charset="0"/>
                <a:cs typeface="Times New Roman" panose="02020603050405020304" pitchFamily="18" charset="0"/>
              </a:rPr>
              <a:t> </a:t>
            </a:r>
            <a:r>
              <a:rPr lang="tr-TR" sz="2400" b="1" dirty="0" err="1">
                <a:solidFill>
                  <a:srgbClr val="086856"/>
                </a:solidFill>
                <a:latin typeface="Times New Roman" panose="02020603050405020304" pitchFamily="18" charset="0"/>
                <a:cs typeface="Times New Roman" panose="02020603050405020304" pitchFamily="18" charset="0"/>
              </a:rPr>
              <a:t>Teaching</a:t>
            </a:r>
            <a:r>
              <a:rPr lang="tr-TR" sz="2400" b="1" dirty="0">
                <a:solidFill>
                  <a:srgbClr val="086856"/>
                </a:solidFill>
                <a:latin typeface="Times New Roman" panose="02020603050405020304" pitchFamily="18" charset="0"/>
                <a:cs typeface="Times New Roman" panose="02020603050405020304" pitchFamily="18" charset="0"/>
              </a:rPr>
              <a:t> </a:t>
            </a:r>
            <a:r>
              <a:rPr lang="tr-TR" sz="2400" b="1" dirty="0" err="1">
                <a:solidFill>
                  <a:srgbClr val="086856"/>
                </a:solidFill>
                <a:latin typeface="Times New Roman" panose="02020603050405020304" pitchFamily="18" charset="0"/>
                <a:cs typeface="Times New Roman" panose="02020603050405020304" pitchFamily="18" charset="0"/>
              </a:rPr>
              <a:t>Assignments</a:t>
            </a:r>
            <a:r>
              <a:rPr lang="tr-TR" sz="2400" b="1" dirty="0">
                <a:solidFill>
                  <a:srgbClr val="086856"/>
                </a:solidFill>
                <a:latin typeface="Times New Roman" panose="02020603050405020304" pitchFamily="18" charset="0"/>
                <a:cs typeface="Times New Roman" panose="02020603050405020304" pitchFamily="18" charset="0"/>
              </a:rPr>
              <a:t> (STA) </a:t>
            </a:r>
            <a:r>
              <a:rPr lang="tr-TR" sz="2400" b="1" dirty="0" smtClean="0">
                <a:solidFill>
                  <a:srgbClr val="086856"/>
                </a:solidFill>
                <a:latin typeface="Times New Roman" panose="02020603050405020304" pitchFamily="18" charset="0"/>
                <a:cs typeface="Times New Roman" panose="02020603050405020304" pitchFamily="18" charset="0"/>
              </a:rPr>
              <a:t/>
            </a:r>
            <a:br>
              <a:rPr lang="tr-TR" sz="2400" b="1" dirty="0" smtClean="0">
                <a:solidFill>
                  <a:srgbClr val="086856"/>
                </a:solidFill>
                <a:latin typeface="Times New Roman" panose="02020603050405020304" pitchFamily="18" charset="0"/>
                <a:cs typeface="Times New Roman" panose="02020603050405020304" pitchFamily="18" charset="0"/>
              </a:rPr>
            </a:br>
            <a:r>
              <a:rPr lang="tr-TR" sz="2400" b="1" dirty="0" smtClean="0">
                <a:solidFill>
                  <a:srgbClr val="086856"/>
                </a:solidFill>
                <a:latin typeface="Times New Roman" panose="02020603050405020304" pitchFamily="18" charset="0"/>
                <a:cs typeface="Times New Roman" panose="02020603050405020304" pitchFamily="18" charset="0"/>
              </a:rPr>
              <a:t/>
            </a:r>
            <a:br>
              <a:rPr lang="tr-TR" sz="2400" b="1" dirty="0" smtClean="0">
                <a:solidFill>
                  <a:srgbClr val="086856"/>
                </a:solidFill>
                <a:latin typeface="Times New Roman" panose="02020603050405020304" pitchFamily="18" charset="0"/>
                <a:cs typeface="Times New Roman" panose="02020603050405020304" pitchFamily="18" charset="0"/>
              </a:rPr>
            </a:br>
            <a:r>
              <a:rPr lang="tr-TR" sz="2400" b="1" dirty="0" smtClean="0">
                <a:solidFill>
                  <a:srgbClr val="086856"/>
                </a:solidFill>
                <a:latin typeface="Times New Roman" panose="02020603050405020304" pitchFamily="18" charset="0"/>
                <a:cs typeface="Times New Roman" panose="02020603050405020304" pitchFamily="18" charset="0"/>
              </a:rPr>
              <a:t>2</a:t>
            </a:r>
            <a:r>
              <a:rPr lang="tr-TR" sz="2400" b="1" dirty="0">
                <a:solidFill>
                  <a:srgbClr val="086856"/>
                </a:solidFill>
                <a:latin typeface="Times New Roman" panose="02020603050405020304" pitchFamily="18" charset="0"/>
                <a:cs typeface="Times New Roman" panose="02020603050405020304" pitchFamily="18" charset="0"/>
              </a:rPr>
              <a:t>. Personel Eğitim Alma Hareketliliği - </a:t>
            </a:r>
            <a:r>
              <a:rPr lang="tr-TR" sz="2400" b="1" dirty="0" err="1">
                <a:solidFill>
                  <a:srgbClr val="086856"/>
                </a:solidFill>
                <a:latin typeface="Times New Roman" panose="02020603050405020304" pitchFamily="18" charset="0"/>
                <a:cs typeface="Times New Roman" panose="02020603050405020304" pitchFamily="18" charset="0"/>
              </a:rPr>
              <a:t>Staff</a:t>
            </a:r>
            <a:r>
              <a:rPr lang="tr-TR" sz="2400" b="1" dirty="0">
                <a:solidFill>
                  <a:srgbClr val="086856"/>
                </a:solidFill>
                <a:latin typeface="Times New Roman" panose="02020603050405020304" pitchFamily="18" charset="0"/>
                <a:cs typeface="Times New Roman" panose="02020603050405020304" pitchFamily="18" charset="0"/>
              </a:rPr>
              <a:t> </a:t>
            </a:r>
            <a:r>
              <a:rPr lang="tr-TR" sz="2400" b="1" dirty="0" err="1">
                <a:solidFill>
                  <a:srgbClr val="086856"/>
                </a:solidFill>
                <a:latin typeface="Times New Roman" panose="02020603050405020304" pitchFamily="18" charset="0"/>
                <a:cs typeface="Times New Roman" panose="02020603050405020304" pitchFamily="18" charset="0"/>
              </a:rPr>
              <a:t>Mobility</a:t>
            </a:r>
            <a:r>
              <a:rPr lang="tr-TR" sz="2400" b="1" dirty="0">
                <a:solidFill>
                  <a:srgbClr val="086856"/>
                </a:solidFill>
                <a:latin typeface="Times New Roman" panose="02020603050405020304" pitchFamily="18" charset="0"/>
                <a:cs typeface="Times New Roman" panose="02020603050405020304" pitchFamily="18" charset="0"/>
              </a:rPr>
              <a:t> </a:t>
            </a:r>
            <a:r>
              <a:rPr lang="tr-TR" sz="2400" b="1" dirty="0" err="1">
                <a:solidFill>
                  <a:srgbClr val="086856"/>
                </a:solidFill>
                <a:latin typeface="Times New Roman" panose="02020603050405020304" pitchFamily="18" charset="0"/>
                <a:cs typeface="Times New Roman" panose="02020603050405020304" pitchFamily="18" charset="0"/>
              </a:rPr>
              <a:t>for</a:t>
            </a:r>
            <a:r>
              <a:rPr lang="tr-TR" sz="2400" b="1" dirty="0">
                <a:solidFill>
                  <a:srgbClr val="086856"/>
                </a:solidFill>
                <a:latin typeface="Times New Roman" panose="02020603050405020304" pitchFamily="18" charset="0"/>
                <a:cs typeface="Times New Roman" panose="02020603050405020304" pitchFamily="18" charset="0"/>
              </a:rPr>
              <a:t> </a:t>
            </a:r>
            <a:r>
              <a:rPr lang="tr-TR" sz="2400" b="1" dirty="0" err="1">
                <a:solidFill>
                  <a:srgbClr val="086856"/>
                </a:solidFill>
                <a:latin typeface="Times New Roman" panose="02020603050405020304" pitchFamily="18" charset="0"/>
                <a:cs typeface="Times New Roman" panose="02020603050405020304" pitchFamily="18" charset="0"/>
              </a:rPr>
              <a:t>Staff</a:t>
            </a:r>
            <a:r>
              <a:rPr lang="tr-TR" sz="2400" b="1" dirty="0">
                <a:solidFill>
                  <a:srgbClr val="086856"/>
                </a:solidFill>
                <a:latin typeface="Times New Roman" panose="02020603050405020304" pitchFamily="18" charset="0"/>
                <a:cs typeface="Times New Roman" panose="02020603050405020304" pitchFamily="18" charset="0"/>
              </a:rPr>
              <a:t> Training (STT)</a:t>
            </a:r>
            <a:endParaRPr lang="tr-TR" sz="2400" b="1" dirty="0">
              <a:solidFill>
                <a:srgbClr val="086856"/>
              </a:solidFill>
              <a:latin typeface="Times New Roman" panose="02020603050405020304" pitchFamily="18" charset="0"/>
              <a:ea typeface="+mn-ea"/>
              <a:cs typeface="Times New Roman" panose="02020603050405020304" pitchFamily="18" charset="0"/>
            </a:endParaRPr>
          </a:p>
        </p:txBody>
      </p:sp>
      <p:sp>
        <p:nvSpPr>
          <p:cNvPr id="5" name="Dikdörtgen 4"/>
          <p:cNvSpPr/>
          <p:nvPr/>
        </p:nvSpPr>
        <p:spPr>
          <a:xfrm>
            <a:off x="341832" y="71610"/>
            <a:ext cx="8289420" cy="646331"/>
          </a:xfrm>
          <a:prstGeom prst="rect">
            <a:avLst/>
          </a:prstGeom>
        </p:spPr>
        <p:txBody>
          <a:bodyPr wrap="square">
            <a:spAutoFit/>
          </a:bodyPr>
          <a:lstStyle/>
          <a:p>
            <a:r>
              <a:rPr lang="tr-TR" sz="3600" b="1" dirty="0" err="1">
                <a:solidFill>
                  <a:srgbClr val="10CF9B">
                    <a:lumMod val="50000"/>
                  </a:srgbClr>
                </a:solidFill>
                <a:latin typeface="Times New Roman" panose="02020603050405020304" pitchFamily="18" charset="0"/>
                <a:cs typeface="Times New Roman" panose="02020603050405020304" pitchFamily="18" charset="0"/>
              </a:rPr>
              <a:t>Erasmus</a:t>
            </a:r>
            <a:r>
              <a:rPr lang="tr-TR" sz="3600" b="1" dirty="0">
                <a:solidFill>
                  <a:srgbClr val="10CF9B">
                    <a:lumMod val="50000"/>
                  </a:srgbClr>
                </a:solidFill>
                <a:latin typeface="Times New Roman" panose="02020603050405020304" pitchFamily="18" charset="0"/>
                <a:cs typeface="Times New Roman" panose="02020603050405020304" pitchFamily="18" charset="0"/>
              </a:rPr>
              <a:t>+ KA103 Personel Hareketliliği</a:t>
            </a:r>
            <a:endParaRPr lang="en-US" sz="3600" b="1" dirty="0">
              <a:latin typeface="Times New Roman" panose="02020603050405020304" pitchFamily="18" charset="0"/>
              <a:ea typeface="+mj-ea"/>
              <a:cs typeface="Times New Roman" panose="02020603050405020304" pitchFamily="18" charset="0"/>
            </a:endParaRPr>
          </a:p>
        </p:txBody>
      </p:sp>
      <p:pic>
        <p:nvPicPr>
          <p:cNvPr id="9" name="Picture 2" descr="C:\Users\ülkü\Desktop\128156_Logo_Erasmus___60ko.jpg"/>
          <p:cNvPicPr>
            <a:picLocks noChangeAspect="1" noChangeArrowheads="1"/>
          </p:cNvPicPr>
          <p:nvPr/>
        </p:nvPicPr>
        <p:blipFill>
          <a:blip r:embed="rId2" cstate="print">
            <a:lum bright="66000" contrast="-60000"/>
            <a:extLst>
              <a:ext uri="{28A0092B-C50C-407E-A947-70E740481C1C}">
                <a14:useLocalDpi xmlns:a14="http://schemas.microsoft.com/office/drawing/2010/main" val="0"/>
              </a:ext>
            </a:extLst>
          </a:blip>
          <a:srcRect/>
          <a:stretch>
            <a:fillRect/>
          </a:stretch>
        </p:blipFill>
        <p:spPr bwMode="auto">
          <a:xfrm>
            <a:off x="8794376" y="53853"/>
            <a:ext cx="2602754" cy="7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Resim 2"/>
          <p:cNvPicPr>
            <a:picLocks noChangeAspect="1"/>
          </p:cNvPicPr>
          <p:nvPr/>
        </p:nvPicPr>
        <p:blipFill>
          <a:blip r:embed="rId3"/>
          <a:stretch>
            <a:fillRect/>
          </a:stretch>
        </p:blipFill>
        <p:spPr>
          <a:xfrm>
            <a:off x="10829735" y="5332769"/>
            <a:ext cx="1362265" cy="990738"/>
          </a:xfrm>
          <a:prstGeom prst="rect">
            <a:avLst/>
          </a:prstGeom>
        </p:spPr>
      </p:pic>
    </p:spTree>
    <p:extLst>
      <p:ext uri="{BB962C8B-B14F-4D97-AF65-F5344CB8AC3E}">
        <p14:creationId xmlns:p14="http://schemas.microsoft.com/office/powerpoint/2010/main" val="998301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Users\ülkü\Desktop\128156_Logo_Erasmus___60ko.jpg"/>
          <p:cNvPicPr>
            <a:picLocks noChangeAspect="1" noChangeArrowheads="1"/>
          </p:cNvPicPr>
          <p:nvPr/>
        </p:nvPicPr>
        <p:blipFill>
          <a:blip r:embed="rId2" cstate="print">
            <a:lum bright="66000" contrast="-60000"/>
            <a:extLst>
              <a:ext uri="{28A0092B-C50C-407E-A947-70E740481C1C}">
                <a14:useLocalDpi xmlns:a14="http://schemas.microsoft.com/office/drawing/2010/main" val="0"/>
              </a:ext>
            </a:extLst>
          </a:blip>
          <a:srcRect/>
          <a:stretch>
            <a:fillRect/>
          </a:stretch>
        </p:blipFill>
        <p:spPr bwMode="auto">
          <a:xfrm>
            <a:off x="9050861" y="53853"/>
            <a:ext cx="2602754" cy="7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Unvan 3"/>
          <p:cNvSpPr>
            <a:spLocks noGrp="1"/>
          </p:cNvSpPr>
          <p:nvPr>
            <p:ph type="title"/>
          </p:nvPr>
        </p:nvSpPr>
        <p:spPr>
          <a:xfrm>
            <a:off x="213645" y="200943"/>
            <a:ext cx="8691073" cy="596310"/>
          </a:xfrm>
        </p:spPr>
        <p:txBody>
          <a:bodyPr>
            <a:noAutofit/>
          </a:bodyPr>
          <a:lstStyle/>
          <a:p>
            <a:r>
              <a:rPr lang="tr-TR" sz="3200" b="1" dirty="0" smtClean="0">
                <a:solidFill>
                  <a:srgbClr val="086856"/>
                </a:solidFill>
                <a:latin typeface="Times New Roman" panose="02020603050405020304" pitchFamily="18" charset="0"/>
                <a:cs typeface="Times New Roman" panose="02020603050405020304" pitchFamily="18" charset="0"/>
              </a:rPr>
              <a:t>PERSONEL DERS VERME HAREKETLİLİĞİ</a:t>
            </a:r>
            <a:endParaRPr lang="tr-TR" sz="3200" b="1" dirty="0">
              <a:solidFill>
                <a:srgbClr val="086856"/>
              </a:solidFill>
              <a:latin typeface="Times New Roman" panose="02020603050405020304" pitchFamily="18" charset="0"/>
              <a:cs typeface="Times New Roman" panose="02020603050405020304" pitchFamily="18" charset="0"/>
            </a:endParaRPr>
          </a:p>
        </p:txBody>
      </p:sp>
      <p:sp>
        <p:nvSpPr>
          <p:cNvPr id="11" name="İçerik Yer Tutucusu 10"/>
          <p:cNvSpPr>
            <a:spLocks noGrp="1"/>
          </p:cNvSpPr>
          <p:nvPr>
            <p:ph idx="1"/>
          </p:nvPr>
        </p:nvSpPr>
        <p:spPr>
          <a:xfrm>
            <a:off x="333998" y="1244511"/>
            <a:ext cx="10515600" cy="4888870"/>
          </a:xfrm>
        </p:spPr>
        <p:txBody>
          <a:bodyPr>
            <a:normAutofit fontScale="92500" lnSpcReduction="10000"/>
          </a:bodyPr>
          <a:lstStyle/>
          <a:p>
            <a:pPr algn="just">
              <a:defRPr/>
            </a:pPr>
            <a:r>
              <a:rPr lang="tr-TR" sz="2000" b="1" dirty="0">
                <a:solidFill>
                  <a:srgbClr val="086856"/>
                </a:solidFill>
                <a:latin typeface="Times New Roman" panose="02020603050405020304" pitchFamily="18" charset="0"/>
                <a:cs typeface="Times New Roman" panose="02020603050405020304" pitchFamily="18" charset="0"/>
              </a:rPr>
              <a:t>Ders </a:t>
            </a:r>
            <a:r>
              <a:rPr lang="tr-TR" sz="2000" b="1" dirty="0" smtClean="0">
                <a:solidFill>
                  <a:srgbClr val="086856"/>
                </a:solidFill>
                <a:latin typeface="Times New Roman" panose="02020603050405020304" pitchFamily="18" charset="0"/>
                <a:cs typeface="Times New Roman" panose="02020603050405020304" pitchFamily="18" charset="0"/>
              </a:rPr>
              <a:t>Verme</a:t>
            </a:r>
          </a:p>
          <a:p>
            <a:pPr lvl="1" algn="just">
              <a:defRPr/>
            </a:pPr>
            <a:r>
              <a:rPr lang="tr-TR" sz="2000" b="1" dirty="0" smtClean="0">
                <a:solidFill>
                  <a:srgbClr val="086856"/>
                </a:solidFill>
                <a:latin typeface="Times New Roman" panose="02020603050405020304" pitchFamily="18" charset="0"/>
                <a:cs typeface="Times New Roman" panose="02020603050405020304" pitchFamily="18" charset="0"/>
              </a:rPr>
              <a:t>5 </a:t>
            </a:r>
            <a:r>
              <a:rPr lang="tr-TR" sz="2000" b="1" dirty="0">
                <a:solidFill>
                  <a:srgbClr val="086856"/>
                </a:solidFill>
                <a:latin typeface="Times New Roman" panose="02020603050405020304" pitchFamily="18" charset="0"/>
                <a:cs typeface="Times New Roman" panose="02020603050405020304" pitchFamily="18" charset="0"/>
              </a:rPr>
              <a:t>gün faaliyet + en az 8 saat </a:t>
            </a:r>
            <a:r>
              <a:rPr lang="tr-TR" sz="2000" b="1" dirty="0" smtClean="0">
                <a:solidFill>
                  <a:srgbClr val="086856"/>
                </a:solidFill>
                <a:latin typeface="Times New Roman" panose="02020603050405020304" pitchFamily="18" charset="0"/>
                <a:cs typeface="Times New Roman" panose="02020603050405020304" pitchFamily="18" charset="0"/>
              </a:rPr>
              <a:t>ders: Personel ders </a:t>
            </a:r>
            <a:r>
              <a:rPr lang="tr-TR" sz="2000" b="1" dirty="0">
                <a:solidFill>
                  <a:srgbClr val="086856"/>
                </a:solidFill>
                <a:latin typeface="Times New Roman" panose="02020603050405020304" pitchFamily="18" charset="0"/>
                <a:cs typeface="Times New Roman" panose="02020603050405020304" pitchFamily="18" charset="0"/>
              </a:rPr>
              <a:t>v</a:t>
            </a:r>
            <a:r>
              <a:rPr lang="tr-TR" sz="2000" b="1" dirty="0" smtClean="0">
                <a:solidFill>
                  <a:srgbClr val="086856"/>
                </a:solidFill>
                <a:latin typeface="Times New Roman" panose="02020603050405020304" pitchFamily="18" charset="0"/>
                <a:cs typeface="Times New Roman" panose="02020603050405020304" pitchFamily="18" charset="0"/>
              </a:rPr>
              <a:t>erme hareketliliğinde katılım sertifikasında yararlanıcının mücbir sebep dışında 5 (beş) günden az süre ile faaliyet gerçekleştirdiği ve/veya vermesi gerekenden daha az saat ders verdiğinin görüldüğü durumlarda, faaliyet geçersiz kabul edilir ve yararlanıcıya herhangi bir hibe ödemesi yapılmaz.</a:t>
            </a:r>
            <a:endParaRPr lang="tr-TR" sz="2000" b="1" dirty="0">
              <a:solidFill>
                <a:srgbClr val="086856"/>
              </a:solidFill>
              <a:latin typeface="Times New Roman" panose="02020603050405020304" pitchFamily="18" charset="0"/>
              <a:cs typeface="Times New Roman" panose="02020603050405020304" pitchFamily="18" charset="0"/>
            </a:endParaRPr>
          </a:p>
          <a:p>
            <a:pPr lvl="1" algn="just">
              <a:defRPr/>
            </a:pPr>
            <a:r>
              <a:rPr lang="tr-TR" sz="2000" b="1" dirty="0" smtClean="0">
                <a:solidFill>
                  <a:srgbClr val="086856"/>
                </a:solidFill>
                <a:latin typeface="Times New Roman" panose="02020603050405020304" pitchFamily="18" charset="0"/>
                <a:cs typeface="Times New Roman" panose="02020603050405020304" pitchFamily="18" charset="0"/>
              </a:rPr>
              <a:t>Personel </a:t>
            </a:r>
            <a:r>
              <a:rPr lang="tr-TR" sz="2000" b="1" dirty="0">
                <a:solidFill>
                  <a:srgbClr val="086856"/>
                </a:solidFill>
                <a:latin typeface="Times New Roman" panose="02020603050405020304" pitchFamily="18" charset="0"/>
                <a:cs typeface="Times New Roman" panose="02020603050405020304" pitchFamily="18" charset="0"/>
              </a:rPr>
              <a:t>ders verme faaliyeti gün tabanlı bir faaliyettir ve sadece ders verme faaliyeti ile ilgili faaliyet gerçekleştirilen günler için hibe ödemesi yapılır. Bu nedenle Personel Ders Verme Hareketliliği Anlaşmasında </a:t>
            </a:r>
            <a:r>
              <a:rPr lang="tr-TR" sz="2000" b="1" dirty="0" smtClean="0">
                <a:solidFill>
                  <a:srgbClr val="086856"/>
                </a:solidFill>
                <a:latin typeface="Times New Roman" panose="02020603050405020304" pitchFamily="18" charset="0"/>
                <a:cs typeface="Times New Roman" panose="02020603050405020304" pitchFamily="18" charset="0"/>
              </a:rPr>
              <a:t>(</a:t>
            </a:r>
            <a:r>
              <a:rPr lang="en-GB" sz="2000" b="1" dirty="0" smtClean="0">
                <a:solidFill>
                  <a:srgbClr val="086856"/>
                </a:solidFill>
                <a:latin typeface="Times New Roman" panose="02020603050405020304" pitchFamily="18" charset="0"/>
                <a:cs typeface="Times New Roman" panose="02020603050405020304" pitchFamily="18" charset="0"/>
              </a:rPr>
              <a:t>Staff Mobility For Teaching - Mobility Agreement</a:t>
            </a:r>
            <a:r>
              <a:rPr lang="tr-TR" sz="2000" b="1" dirty="0" smtClean="0">
                <a:solidFill>
                  <a:srgbClr val="086856"/>
                </a:solidFill>
                <a:latin typeface="Times New Roman" panose="02020603050405020304" pitchFamily="18" charset="0"/>
                <a:cs typeface="Times New Roman" panose="02020603050405020304" pitchFamily="18" charset="0"/>
              </a:rPr>
              <a:t>) </a:t>
            </a:r>
            <a:r>
              <a:rPr lang="tr-TR" sz="2000" b="1" dirty="0">
                <a:solidFill>
                  <a:srgbClr val="086856"/>
                </a:solidFill>
                <a:latin typeface="Times New Roman" panose="02020603050405020304" pitchFamily="18" charset="0"/>
                <a:cs typeface="Times New Roman" panose="02020603050405020304" pitchFamily="18" charset="0"/>
              </a:rPr>
              <a:t>ders verme programının gün bazında belirtilmesi </a:t>
            </a:r>
            <a:r>
              <a:rPr lang="tr-TR" sz="2000" b="1" dirty="0" smtClean="0">
                <a:solidFill>
                  <a:srgbClr val="086856"/>
                </a:solidFill>
                <a:latin typeface="Times New Roman" panose="02020603050405020304" pitchFamily="18" charset="0"/>
                <a:cs typeface="Times New Roman" panose="02020603050405020304" pitchFamily="18" charset="0"/>
              </a:rPr>
              <a:t>gerekmektedir.</a:t>
            </a:r>
          </a:p>
          <a:p>
            <a:pPr lvl="1" algn="just">
              <a:defRPr/>
            </a:pPr>
            <a:r>
              <a:rPr lang="tr-TR" sz="2000" b="1" dirty="0" smtClean="0">
                <a:solidFill>
                  <a:srgbClr val="086856"/>
                </a:solidFill>
                <a:latin typeface="Times New Roman" panose="02020603050405020304" pitchFamily="18" charset="0"/>
                <a:cs typeface="Times New Roman" panose="02020603050405020304" pitchFamily="18" charset="0"/>
              </a:rPr>
              <a:t>Ders Verme ve Eğitim Alma faaliyetinin bir arada gerçekleştirildiği durumlarda asgari ders verme süresi 1 (bir) hafta ya da kısa süreli faaliyetler için 4 saattir. Bu maddeye ilişkin Ulusal Ajans’tan alınan detaylı açıklama aşağıdadır:</a:t>
            </a:r>
          </a:p>
          <a:p>
            <a:pPr marL="457200" lvl="1" indent="0" algn="just">
              <a:buNone/>
              <a:defRPr/>
            </a:pPr>
            <a:r>
              <a:rPr lang="tr-TR" sz="2000" b="1" dirty="0" smtClean="0">
                <a:solidFill>
                  <a:srgbClr val="086856"/>
                </a:solidFill>
                <a:latin typeface="Times New Roman" panose="02020603050405020304" pitchFamily="18" charset="0"/>
                <a:cs typeface="Times New Roman" panose="02020603050405020304" pitchFamily="18" charset="0"/>
              </a:rPr>
              <a:t>«</a:t>
            </a:r>
            <a:r>
              <a:rPr lang="tr-TR" sz="2100" b="1" dirty="0" smtClean="0">
                <a:solidFill>
                  <a:srgbClr val="086856"/>
                </a:solidFill>
                <a:latin typeface="Times New Roman" panose="02020603050405020304" pitchFamily="18" charset="0"/>
                <a:cs typeface="Times New Roman" panose="02020603050405020304" pitchFamily="18" charset="0"/>
              </a:rPr>
              <a:t>Hareketlilik süresince, asgari hareketlilik süresinin (2 gün-yol hariç) altına düşülmediği müddetçe karma hareketliliğin yapılmasında etkisi yoktur. “Ders verme ve eğitim alma faaliyetinin bir arada gerçekleştirildiği durumlarda, asgari ders verme süresi bir hafta ya da kısa süreli faaliyetler için 4 saattir.” ibaresi ders verme hareketliliğindeki bir hafta ve altındaki hareketlilikler için zorunlu olan 8 saat ders verme süresinin, ders alma hareketliliği ile birleştiği durumlarda 4 saate indirilmesidir. Yani personeliniz bir hafta içinde en az 4 saat ders verdiği sürece, diğer şartları da karşılıyorsa hareketliliği geçerli olacaktır.»</a:t>
            </a:r>
          </a:p>
          <a:p>
            <a:endParaRPr lang="tr-TR" dirty="0"/>
          </a:p>
        </p:txBody>
      </p:sp>
      <p:pic>
        <p:nvPicPr>
          <p:cNvPr id="2" name="Resim 1"/>
          <p:cNvPicPr>
            <a:picLocks noChangeAspect="1"/>
          </p:cNvPicPr>
          <p:nvPr/>
        </p:nvPicPr>
        <p:blipFill>
          <a:blip r:embed="rId3"/>
          <a:stretch>
            <a:fillRect/>
          </a:stretch>
        </p:blipFill>
        <p:spPr>
          <a:xfrm>
            <a:off x="10829735" y="5334999"/>
            <a:ext cx="1362265" cy="990738"/>
          </a:xfrm>
          <a:prstGeom prst="rect">
            <a:avLst/>
          </a:prstGeom>
        </p:spPr>
      </p:pic>
    </p:spTree>
    <p:extLst>
      <p:ext uri="{BB962C8B-B14F-4D97-AF65-F5344CB8AC3E}">
        <p14:creationId xmlns:p14="http://schemas.microsoft.com/office/powerpoint/2010/main" val="157133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Unvan 1"/>
          <p:cNvSpPr>
            <a:spLocks noGrp="1"/>
          </p:cNvSpPr>
          <p:nvPr>
            <p:ph type="title"/>
          </p:nvPr>
        </p:nvSpPr>
        <p:spPr>
          <a:xfrm>
            <a:off x="0" y="124393"/>
            <a:ext cx="8870535" cy="672860"/>
          </a:xfrm>
        </p:spPr>
        <p:txBody>
          <a:bodyPr>
            <a:noAutofit/>
          </a:bodyPr>
          <a:lstStyle/>
          <a:p>
            <a:r>
              <a:rPr lang="tr-TR" sz="3200" b="1" dirty="0">
                <a:solidFill>
                  <a:srgbClr val="086856"/>
                </a:solidFill>
                <a:latin typeface="Times New Roman" panose="02020603050405020304" pitchFamily="18" charset="0"/>
                <a:cs typeface="Times New Roman" panose="02020603050405020304" pitchFamily="18" charset="0"/>
              </a:rPr>
              <a:t>PERSONEL </a:t>
            </a:r>
            <a:r>
              <a:rPr lang="tr-TR" sz="3200" b="1" dirty="0" smtClean="0">
                <a:solidFill>
                  <a:srgbClr val="086856"/>
                </a:solidFill>
                <a:latin typeface="Times New Roman" panose="02020603050405020304" pitchFamily="18" charset="0"/>
                <a:cs typeface="Times New Roman" panose="02020603050405020304" pitchFamily="18" charset="0"/>
              </a:rPr>
              <a:t>EĞİTİM ALMA HAREKETLİLİĞİ</a:t>
            </a:r>
            <a:endParaRPr lang="tr-TR" altLang="tr-TR" sz="3200" b="1" dirty="0"/>
          </a:p>
        </p:txBody>
      </p:sp>
      <p:sp>
        <p:nvSpPr>
          <p:cNvPr id="9220" name="İçerik Yer Tutucusu 2"/>
          <p:cNvSpPr>
            <a:spLocks noGrp="1"/>
          </p:cNvSpPr>
          <p:nvPr>
            <p:ph idx="1"/>
          </p:nvPr>
        </p:nvSpPr>
        <p:spPr>
          <a:xfrm>
            <a:off x="138023" y="1052513"/>
            <a:ext cx="11369615" cy="5073650"/>
          </a:xfrm>
        </p:spPr>
        <p:txBody>
          <a:bodyPr anchor="ctr">
            <a:normAutofit/>
          </a:bodyPr>
          <a:lstStyle/>
          <a:p>
            <a:pPr algn="just">
              <a:defRPr/>
            </a:pPr>
            <a:r>
              <a:rPr lang="tr-TR" sz="2000" b="1" dirty="0">
                <a:solidFill>
                  <a:srgbClr val="086856"/>
                </a:solidFill>
                <a:latin typeface="Times New Roman" panose="02020603050405020304" pitchFamily="18" charset="0"/>
                <a:cs typeface="Times New Roman" panose="02020603050405020304" pitchFamily="18" charset="0"/>
              </a:rPr>
              <a:t>Eğitim </a:t>
            </a:r>
            <a:r>
              <a:rPr lang="tr-TR" sz="2000" b="1" dirty="0" smtClean="0">
                <a:solidFill>
                  <a:srgbClr val="086856"/>
                </a:solidFill>
                <a:latin typeface="Times New Roman" panose="02020603050405020304" pitchFamily="18" charset="0"/>
                <a:cs typeface="Times New Roman" panose="02020603050405020304" pitchFamily="18" charset="0"/>
              </a:rPr>
              <a:t>Alma</a:t>
            </a:r>
          </a:p>
          <a:p>
            <a:pPr marL="457200" lvl="1" indent="0" algn="just">
              <a:buNone/>
              <a:defRPr/>
            </a:pPr>
            <a:endParaRPr lang="tr-TR" sz="2000" b="1" dirty="0">
              <a:solidFill>
                <a:srgbClr val="086856"/>
              </a:solidFill>
              <a:latin typeface="Times New Roman" panose="02020603050405020304" pitchFamily="18" charset="0"/>
              <a:cs typeface="Times New Roman" panose="02020603050405020304" pitchFamily="18" charset="0"/>
            </a:endParaRPr>
          </a:p>
          <a:p>
            <a:pPr lvl="1" algn="just">
              <a:defRPr/>
            </a:pPr>
            <a:r>
              <a:rPr lang="tr-TR" sz="2000" b="1" dirty="0">
                <a:solidFill>
                  <a:srgbClr val="086856"/>
                </a:solidFill>
                <a:latin typeface="Times New Roman" panose="02020603050405020304" pitchFamily="18" charset="0"/>
                <a:cs typeface="Times New Roman" panose="02020603050405020304" pitchFamily="18" charset="0"/>
              </a:rPr>
              <a:t>Program ülkeleri ile hareketlilikte seyahat hariç en az ardışık 2 iş günü; Ortak ülkeler ile hareketlilikte en az ardışık 5 iş günüdür. Her iki durumda da faaliyetin azami süresi 2 aydır. Personel eğitim alma hareketliliğinde, katılım sertifikasında yararlanıcının mücbir </a:t>
            </a:r>
            <a:r>
              <a:rPr lang="tr-TR" sz="2000" b="1" dirty="0" smtClean="0">
                <a:solidFill>
                  <a:srgbClr val="086856"/>
                </a:solidFill>
                <a:latin typeface="Times New Roman" panose="02020603050405020304" pitchFamily="18" charset="0"/>
                <a:cs typeface="Times New Roman" panose="02020603050405020304" pitchFamily="18" charset="0"/>
              </a:rPr>
              <a:t>sebep dışında </a:t>
            </a:r>
            <a:r>
              <a:rPr lang="tr-TR" sz="2000" b="1" dirty="0">
                <a:solidFill>
                  <a:srgbClr val="086856"/>
                </a:solidFill>
                <a:latin typeface="Times New Roman" panose="02020603050405020304" pitchFamily="18" charset="0"/>
                <a:cs typeface="Times New Roman" panose="02020603050405020304" pitchFamily="18" charset="0"/>
              </a:rPr>
              <a:t>2 günden az süre ile faaliyet gerçekleştirilmesi durumunda, faaliyet geçersiz kabul </a:t>
            </a:r>
            <a:r>
              <a:rPr lang="tr-TR" sz="2000" b="1" dirty="0" smtClean="0">
                <a:solidFill>
                  <a:srgbClr val="086856"/>
                </a:solidFill>
                <a:latin typeface="Times New Roman" panose="02020603050405020304" pitchFamily="18" charset="0"/>
                <a:cs typeface="Times New Roman" panose="02020603050405020304" pitchFamily="18" charset="0"/>
              </a:rPr>
              <a:t>edilir </a:t>
            </a:r>
            <a:r>
              <a:rPr lang="tr-TR" sz="2000" b="1" dirty="0">
                <a:solidFill>
                  <a:srgbClr val="086856"/>
                </a:solidFill>
                <a:latin typeface="Times New Roman" panose="02020603050405020304" pitchFamily="18" charset="0"/>
                <a:cs typeface="Times New Roman" panose="02020603050405020304" pitchFamily="18" charset="0"/>
              </a:rPr>
              <a:t>ve yararlanıcıya herhangi bir hibe ödemesi yapılmaz.</a:t>
            </a:r>
          </a:p>
          <a:p>
            <a:pPr marL="0" indent="0" algn="just">
              <a:buFont typeface="Wingdings 2" panose="05020102010507070707" pitchFamily="18" charset="2"/>
              <a:buNone/>
              <a:defRPr/>
            </a:pPr>
            <a:endParaRPr lang="tr-TR" sz="2000" b="1" dirty="0">
              <a:solidFill>
                <a:srgbClr val="086856"/>
              </a:solidFill>
              <a:latin typeface="Times New Roman" panose="02020603050405020304" pitchFamily="18" charset="0"/>
              <a:cs typeface="Times New Roman" panose="02020603050405020304" pitchFamily="18" charset="0"/>
            </a:endParaRPr>
          </a:p>
          <a:p>
            <a:pPr lvl="1" algn="just">
              <a:defRPr/>
            </a:pPr>
            <a:r>
              <a:rPr lang="tr-TR" sz="2000" b="1" dirty="0">
                <a:solidFill>
                  <a:srgbClr val="086856"/>
                </a:solidFill>
                <a:latin typeface="Times New Roman" panose="02020603050405020304" pitchFamily="18" charset="0"/>
                <a:cs typeface="Times New Roman" panose="02020603050405020304" pitchFamily="18" charset="0"/>
              </a:rPr>
              <a:t>Personel eğitim alma faaliyeti gün tabanlı bir faaliyettir ve sadece eğitim alma faaliyeti ile ilgili faaliyet gerçekleştirilen günler için hibe ödemesi yapılır. Bu nedenle Personel Eğitim Alma Hareketliliği Anlaşmasında </a:t>
            </a:r>
            <a:r>
              <a:rPr lang="tr-TR" sz="2000" b="1" dirty="0" smtClean="0">
                <a:solidFill>
                  <a:srgbClr val="086856"/>
                </a:solidFill>
                <a:latin typeface="Times New Roman" panose="02020603050405020304" pitchFamily="18" charset="0"/>
                <a:cs typeface="Times New Roman" panose="02020603050405020304" pitchFamily="18" charset="0"/>
              </a:rPr>
              <a:t>(</a:t>
            </a:r>
            <a:r>
              <a:rPr lang="en-US" sz="2000" b="1" dirty="0" smtClean="0">
                <a:solidFill>
                  <a:srgbClr val="086856"/>
                </a:solidFill>
                <a:latin typeface="Times New Roman" panose="02020603050405020304" pitchFamily="18" charset="0"/>
                <a:cs typeface="Times New Roman" panose="02020603050405020304" pitchFamily="18" charset="0"/>
              </a:rPr>
              <a:t>Staff Mobility For Training - Mobility Agreement</a:t>
            </a:r>
            <a:r>
              <a:rPr lang="tr-TR" sz="2000" b="1" dirty="0" smtClean="0">
                <a:solidFill>
                  <a:srgbClr val="086856"/>
                </a:solidFill>
                <a:latin typeface="Times New Roman" panose="02020603050405020304" pitchFamily="18" charset="0"/>
                <a:cs typeface="Times New Roman" panose="02020603050405020304" pitchFamily="18" charset="0"/>
              </a:rPr>
              <a:t>) </a:t>
            </a:r>
            <a:r>
              <a:rPr lang="tr-TR" sz="2000" b="1" dirty="0">
                <a:solidFill>
                  <a:srgbClr val="086856"/>
                </a:solidFill>
                <a:latin typeface="Times New Roman" panose="02020603050405020304" pitchFamily="18" charset="0"/>
                <a:cs typeface="Times New Roman" panose="02020603050405020304" pitchFamily="18" charset="0"/>
              </a:rPr>
              <a:t>eğitim alma programının gün bazında belirtilmesi gerekmektedir</a:t>
            </a:r>
          </a:p>
          <a:p>
            <a:pPr marL="457200" lvl="1" indent="0" algn="just">
              <a:lnSpc>
                <a:spcPct val="150000"/>
              </a:lnSpc>
              <a:buNone/>
            </a:pPr>
            <a:endParaRPr lang="tr-TR" altLang="tr-TR" dirty="0"/>
          </a:p>
        </p:txBody>
      </p:sp>
      <p:pic>
        <p:nvPicPr>
          <p:cNvPr id="5" name="Picture 2" descr="C:\Users\ülkü\Desktop\128156_Logo_Erasmus___60ko.jpg"/>
          <p:cNvPicPr>
            <a:picLocks noChangeAspect="1" noChangeArrowheads="1"/>
          </p:cNvPicPr>
          <p:nvPr/>
        </p:nvPicPr>
        <p:blipFill>
          <a:blip r:embed="rId2" cstate="print">
            <a:lum bright="66000" contrast="-60000"/>
            <a:extLst>
              <a:ext uri="{28A0092B-C50C-407E-A947-70E740481C1C}">
                <a14:useLocalDpi xmlns:a14="http://schemas.microsoft.com/office/drawing/2010/main" val="0"/>
              </a:ext>
            </a:extLst>
          </a:blip>
          <a:srcRect/>
          <a:stretch>
            <a:fillRect/>
          </a:stretch>
        </p:blipFill>
        <p:spPr bwMode="auto">
          <a:xfrm>
            <a:off x="8794376" y="53853"/>
            <a:ext cx="2602754" cy="7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Resim 2"/>
          <p:cNvPicPr>
            <a:picLocks noChangeAspect="1"/>
          </p:cNvPicPr>
          <p:nvPr/>
        </p:nvPicPr>
        <p:blipFill>
          <a:blip r:embed="rId3"/>
          <a:stretch>
            <a:fillRect/>
          </a:stretch>
        </p:blipFill>
        <p:spPr>
          <a:xfrm>
            <a:off x="10829735" y="5317908"/>
            <a:ext cx="1362265" cy="990738"/>
          </a:xfrm>
          <a:prstGeom prst="rect">
            <a:avLst/>
          </a:prstGeom>
        </p:spPr>
      </p:pic>
    </p:spTree>
    <p:extLst>
      <p:ext uri="{BB962C8B-B14F-4D97-AF65-F5344CB8AC3E}">
        <p14:creationId xmlns:p14="http://schemas.microsoft.com/office/powerpoint/2010/main" val="3404472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Unvan 1"/>
          <p:cNvSpPr>
            <a:spLocks noGrp="1"/>
          </p:cNvSpPr>
          <p:nvPr>
            <p:ph type="title"/>
          </p:nvPr>
        </p:nvSpPr>
        <p:spPr>
          <a:xfrm>
            <a:off x="376518" y="138023"/>
            <a:ext cx="8229600" cy="631122"/>
          </a:xfrm>
        </p:spPr>
        <p:txBody>
          <a:bodyPr>
            <a:noAutofit/>
          </a:bodyPr>
          <a:lstStyle/>
          <a:p>
            <a:r>
              <a:rPr lang="tr-TR" altLang="en-US" sz="2800" b="1" dirty="0" smtClean="0">
                <a:solidFill>
                  <a:srgbClr val="086856"/>
                </a:solidFill>
                <a:latin typeface="Times New Roman" panose="02020603050405020304" pitchFamily="18" charset="0"/>
                <a:cs typeface="Times New Roman" panose="02020603050405020304" pitchFamily="18" charset="0"/>
              </a:rPr>
              <a:t>ADIM ADIM SÜREÇ</a:t>
            </a:r>
            <a:endParaRPr lang="tr-TR" altLang="tr-TR" sz="2800" b="1" dirty="0">
              <a:solidFill>
                <a:srgbClr val="086856"/>
              </a:solidFill>
              <a:latin typeface="Times New Roman" panose="02020603050405020304" pitchFamily="18" charset="0"/>
              <a:cs typeface="Times New Roman" panose="02020603050405020304" pitchFamily="18" charset="0"/>
            </a:endParaRPr>
          </a:p>
        </p:txBody>
      </p:sp>
      <p:sp>
        <p:nvSpPr>
          <p:cNvPr id="10243" name="İçerik Yer Tutucusu 2"/>
          <p:cNvSpPr>
            <a:spLocks noGrp="1"/>
          </p:cNvSpPr>
          <p:nvPr>
            <p:ph idx="1"/>
          </p:nvPr>
        </p:nvSpPr>
        <p:spPr>
          <a:xfrm>
            <a:off x="230736" y="1036638"/>
            <a:ext cx="10460053" cy="5039422"/>
          </a:xfrm>
        </p:spPr>
        <p:txBody>
          <a:bodyPr anchor="ctr">
            <a:normAutofit fontScale="92500" lnSpcReduction="20000"/>
          </a:bodyPr>
          <a:lstStyle/>
          <a:p>
            <a:pPr marL="0" lvl="0" indent="0">
              <a:lnSpc>
                <a:spcPct val="100000"/>
              </a:lnSpc>
              <a:spcBef>
                <a:spcPct val="20000"/>
              </a:spcBef>
              <a:buClr>
                <a:srgbClr val="086856"/>
              </a:buClr>
              <a:buSzPct val="95000"/>
              <a:buNone/>
              <a:defRPr/>
            </a:pPr>
            <a:r>
              <a:rPr lang="tr-TR" sz="2200" b="1" dirty="0" smtClean="0">
                <a:solidFill>
                  <a:srgbClr val="086856"/>
                </a:solidFill>
                <a:latin typeface="Times New Roman" panose="02020603050405020304" pitchFamily="18" charset="0"/>
                <a:cs typeface="Times New Roman" panose="02020603050405020304" pitchFamily="18" charset="0"/>
              </a:rPr>
              <a:t> √</a:t>
            </a:r>
          </a:p>
          <a:p>
            <a:pPr marL="457200" lvl="0" indent="-457200">
              <a:lnSpc>
                <a:spcPct val="100000"/>
              </a:lnSpc>
              <a:spcBef>
                <a:spcPct val="20000"/>
              </a:spcBef>
              <a:buClr>
                <a:srgbClr val="086856"/>
              </a:buClr>
              <a:buSzPct val="95000"/>
              <a:buFont typeface="+mj-lt"/>
              <a:buAutoNum type="arabicParenR"/>
              <a:defRPr/>
            </a:pPr>
            <a:r>
              <a:rPr lang="en-GB" sz="2200" b="1" dirty="0" smtClean="0">
                <a:solidFill>
                  <a:srgbClr val="086856"/>
                </a:solidFill>
                <a:latin typeface="Times New Roman" panose="02020603050405020304" pitchFamily="18" charset="0"/>
                <a:cs typeface="Times New Roman" panose="02020603050405020304" pitchFamily="18" charset="0"/>
              </a:rPr>
              <a:t>Staff Mobility Agreement For Teaching/Training </a:t>
            </a:r>
            <a:r>
              <a:rPr lang="tr-TR" sz="2200" b="1" dirty="0" smtClean="0">
                <a:solidFill>
                  <a:srgbClr val="086856"/>
                </a:solidFill>
                <a:latin typeface="Times New Roman" panose="02020603050405020304" pitchFamily="18" charset="0"/>
                <a:cs typeface="Times New Roman" panose="02020603050405020304" pitchFamily="18" charset="0"/>
              </a:rPr>
              <a:t>Belgesinin Hazırlanması – Teslim Edilmesi</a:t>
            </a:r>
          </a:p>
          <a:p>
            <a:pPr marL="457200" lvl="0" indent="-457200">
              <a:lnSpc>
                <a:spcPct val="100000"/>
              </a:lnSpc>
              <a:spcBef>
                <a:spcPct val="20000"/>
              </a:spcBef>
              <a:buClr>
                <a:srgbClr val="086856"/>
              </a:buClr>
              <a:buSzPct val="95000"/>
              <a:buFont typeface="+mj-lt"/>
              <a:buAutoNum type="arabicParenR"/>
              <a:defRPr/>
            </a:pPr>
            <a:r>
              <a:rPr lang="tr-TR" sz="2200" b="1" dirty="0" smtClean="0">
                <a:solidFill>
                  <a:srgbClr val="086856"/>
                </a:solidFill>
                <a:latin typeface="Times New Roman" panose="02020603050405020304" pitchFamily="18" charset="0"/>
                <a:cs typeface="Times New Roman" panose="02020603050405020304" pitchFamily="18" charset="0"/>
              </a:rPr>
              <a:t>Görevlendirme </a:t>
            </a:r>
          </a:p>
          <a:p>
            <a:pPr marL="457200" lvl="0" indent="-457200">
              <a:lnSpc>
                <a:spcPct val="100000"/>
              </a:lnSpc>
              <a:spcBef>
                <a:spcPct val="20000"/>
              </a:spcBef>
              <a:buClr>
                <a:srgbClr val="086856"/>
              </a:buClr>
              <a:buSzPct val="95000"/>
              <a:buFont typeface="+mj-lt"/>
              <a:buAutoNum type="arabicParenR"/>
              <a:defRPr/>
            </a:pPr>
            <a:r>
              <a:rPr lang="tr-TR" sz="2200" b="1" dirty="0" smtClean="0">
                <a:solidFill>
                  <a:srgbClr val="086856"/>
                </a:solidFill>
                <a:latin typeface="Times New Roman" panose="02020603050405020304" pitchFamily="18" charset="0"/>
                <a:cs typeface="Times New Roman" panose="02020603050405020304" pitchFamily="18" charset="0"/>
              </a:rPr>
              <a:t>Pasaport Ve Vize (Gerekli Durumlarda)</a:t>
            </a:r>
            <a:endParaRPr lang="tr-TR" sz="2200" b="1" i="1" dirty="0" smtClean="0">
              <a:solidFill>
                <a:srgbClr val="086856"/>
              </a:solidFill>
              <a:latin typeface="Times New Roman" panose="02020603050405020304" pitchFamily="18" charset="0"/>
              <a:cs typeface="Times New Roman" panose="02020603050405020304" pitchFamily="18" charset="0"/>
            </a:endParaRPr>
          </a:p>
          <a:p>
            <a:pPr marL="457200" lvl="0" indent="-457200">
              <a:lnSpc>
                <a:spcPct val="100000"/>
              </a:lnSpc>
              <a:spcBef>
                <a:spcPct val="20000"/>
              </a:spcBef>
              <a:buClr>
                <a:srgbClr val="086856"/>
              </a:buClr>
              <a:buSzPct val="95000"/>
              <a:buFont typeface="+mj-lt"/>
              <a:buAutoNum type="arabicParenR"/>
              <a:defRPr/>
            </a:pPr>
            <a:r>
              <a:rPr lang="tr-TR" sz="2200" b="1" dirty="0" smtClean="0">
                <a:solidFill>
                  <a:srgbClr val="086856"/>
                </a:solidFill>
                <a:latin typeface="Times New Roman" panose="02020603050405020304" pitchFamily="18" charset="0"/>
                <a:cs typeface="Times New Roman" panose="02020603050405020304" pitchFamily="18" charset="0"/>
              </a:rPr>
              <a:t>EURO Hesabı Açılması (Ziraat Bankası – Kampüs)</a:t>
            </a:r>
          </a:p>
          <a:p>
            <a:pPr marL="457200" indent="-457200">
              <a:lnSpc>
                <a:spcPct val="100000"/>
              </a:lnSpc>
              <a:spcBef>
                <a:spcPct val="20000"/>
              </a:spcBef>
              <a:buClr>
                <a:srgbClr val="086856"/>
              </a:buClr>
              <a:buSzPct val="95000"/>
              <a:buFont typeface="+mj-lt"/>
              <a:buAutoNum type="arabicParenR"/>
              <a:defRPr/>
            </a:pPr>
            <a:r>
              <a:rPr lang="tr-TR" sz="2200" b="1" dirty="0" smtClean="0">
                <a:solidFill>
                  <a:srgbClr val="086856"/>
                </a:solidFill>
                <a:latin typeface="Times New Roman" panose="02020603050405020304" pitchFamily="18" charset="0"/>
                <a:cs typeface="Times New Roman" panose="02020603050405020304" pitchFamily="18" charset="0"/>
              </a:rPr>
              <a:t>Uçak Bileti</a:t>
            </a:r>
          </a:p>
          <a:p>
            <a:pPr marL="457200" lvl="0" indent="-457200">
              <a:lnSpc>
                <a:spcPct val="100000"/>
              </a:lnSpc>
              <a:spcBef>
                <a:spcPct val="20000"/>
              </a:spcBef>
              <a:buClr>
                <a:srgbClr val="086856"/>
              </a:buClr>
              <a:buSzPct val="95000"/>
              <a:buFont typeface="+mj-lt"/>
              <a:buAutoNum type="arabicParenR"/>
              <a:defRPr/>
            </a:pPr>
            <a:r>
              <a:rPr lang="tr-TR" sz="2200" b="1" dirty="0" smtClean="0">
                <a:solidFill>
                  <a:srgbClr val="086856"/>
                </a:solidFill>
                <a:latin typeface="Times New Roman" panose="02020603050405020304" pitchFamily="18" charset="0"/>
                <a:cs typeface="Times New Roman" panose="02020603050405020304" pitchFamily="18" charset="0"/>
              </a:rPr>
              <a:t>Seyahat/Sağlık Sigortası </a:t>
            </a:r>
          </a:p>
          <a:p>
            <a:pPr marL="457200" lvl="0" indent="-457200">
              <a:lnSpc>
                <a:spcPct val="100000"/>
              </a:lnSpc>
              <a:spcBef>
                <a:spcPct val="20000"/>
              </a:spcBef>
              <a:buClr>
                <a:srgbClr val="086856"/>
              </a:buClr>
              <a:buSzPct val="95000"/>
              <a:buFont typeface="+mj-lt"/>
              <a:buAutoNum type="arabicParenR"/>
              <a:defRPr/>
            </a:pPr>
            <a:r>
              <a:rPr lang="tr-TR" sz="2200" b="1" dirty="0" smtClean="0">
                <a:solidFill>
                  <a:srgbClr val="086856"/>
                </a:solidFill>
                <a:latin typeface="Times New Roman" panose="02020603050405020304" pitchFamily="18" charset="0"/>
                <a:cs typeface="Times New Roman" panose="02020603050405020304" pitchFamily="18" charset="0"/>
              </a:rPr>
              <a:t>Hibe Sözleşmesi</a:t>
            </a:r>
          </a:p>
          <a:p>
            <a:pPr marL="457200" lvl="0" indent="-457200">
              <a:lnSpc>
                <a:spcPct val="100000"/>
              </a:lnSpc>
              <a:spcBef>
                <a:spcPct val="20000"/>
              </a:spcBef>
              <a:buClr>
                <a:srgbClr val="086856"/>
              </a:buClr>
              <a:buSzPct val="95000"/>
              <a:buFont typeface="+mj-lt"/>
              <a:buAutoNum type="arabicParenR"/>
              <a:defRPr/>
            </a:pPr>
            <a:r>
              <a:rPr lang="tr-TR" sz="2200" b="1" dirty="0" smtClean="0">
                <a:solidFill>
                  <a:srgbClr val="086856"/>
                </a:solidFill>
                <a:latin typeface="Times New Roman" panose="02020603050405020304" pitchFamily="18" charset="0"/>
                <a:cs typeface="Times New Roman" panose="02020603050405020304" pitchFamily="18" charset="0"/>
              </a:rPr>
              <a:t>Hareketlilik Öncesi Olanaklar Dahilinde %80 Ödeme </a:t>
            </a:r>
          </a:p>
          <a:p>
            <a:pPr marL="457200" lvl="0" indent="-457200">
              <a:lnSpc>
                <a:spcPct val="100000"/>
              </a:lnSpc>
              <a:spcBef>
                <a:spcPct val="20000"/>
              </a:spcBef>
              <a:buClr>
                <a:srgbClr val="086856"/>
              </a:buClr>
              <a:buSzPct val="95000"/>
              <a:buFont typeface="+mj-lt"/>
              <a:buAutoNum type="arabicParenR"/>
              <a:defRPr/>
            </a:pPr>
            <a:r>
              <a:rPr lang="tr-TR" sz="2200" b="1" dirty="0" smtClean="0">
                <a:solidFill>
                  <a:srgbClr val="086856"/>
                </a:solidFill>
                <a:latin typeface="Times New Roman" panose="02020603050405020304" pitchFamily="18" charset="0"/>
                <a:cs typeface="Times New Roman" panose="02020603050405020304" pitchFamily="18" charset="0"/>
              </a:rPr>
              <a:t>Hareketlilikte Dikkat Edilmesi Gereken Hususlar</a:t>
            </a:r>
          </a:p>
          <a:p>
            <a:pPr marL="457200" lvl="0" indent="-457200">
              <a:lnSpc>
                <a:spcPct val="100000"/>
              </a:lnSpc>
              <a:spcBef>
                <a:spcPct val="20000"/>
              </a:spcBef>
              <a:buClr>
                <a:srgbClr val="086856"/>
              </a:buClr>
              <a:buSzPct val="95000"/>
              <a:buFont typeface="+mj-lt"/>
              <a:buAutoNum type="arabicParenR"/>
              <a:defRPr/>
            </a:pPr>
            <a:r>
              <a:rPr lang="tr-TR" sz="2200" b="1" dirty="0" smtClean="0">
                <a:solidFill>
                  <a:srgbClr val="086856"/>
                </a:solidFill>
                <a:latin typeface="Times New Roman" panose="02020603050405020304" pitchFamily="18" charset="0"/>
                <a:cs typeface="Times New Roman" panose="02020603050405020304" pitchFamily="18" charset="0"/>
              </a:rPr>
              <a:t>Hareketlilik Tamamlandıktan Sonraki Süreç </a:t>
            </a:r>
          </a:p>
          <a:p>
            <a:pPr marL="457200" lvl="0" indent="-457200">
              <a:lnSpc>
                <a:spcPct val="100000"/>
              </a:lnSpc>
              <a:spcBef>
                <a:spcPct val="20000"/>
              </a:spcBef>
              <a:buClr>
                <a:srgbClr val="086856"/>
              </a:buClr>
              <a:buSzPct val="95000"/>
              <a:buFont typeface="+mj-lt"/>
              <a:buAutoNum type="arabicParenR"/>
              <a:defRPr/>
            </a:pPr>
            <a:r>
              <a:rPr lang="tr-TR" sz="2200" b="1" dirty="0" smtClean="0">
                <a:solidFill>
                  <a:srgbClr val="086856"/>
                </a:solidFill>
                <a:latin typeface="Times New Roman" panose="02020603050405020304" pitchFamily="18" charset="0"/>
                <a:cs typeface="Times New Roman" panose="02020603050405020304" pitchFamily="18" charset="0"/>
              </a:rPr>
              <a:t>Rapor + Evrakların Teslimi </a:t>
            </a:r>
          </a:p>
          <a:p>
            <a:pPr marL="457200" indent="-457200">
              <a:lnSpc>
                <a:spcPct val="100000"/>
              </a:lnSpc>
              <a:spcBef>
                <a:spcPct val="20000"/>
              </a:spcBef>
              <a:buClr>
                <a:srgbClr val="086856"/>
              </a:buClr>
              <a:buSzPct val="95000"/>
              <a:buFont typeface="+mj-lt"/>
              <a:buAutoNum type="arabicParenR"/>
              <a:defRPr/>
            </a:pPr>
            <a:r>
              <a:rPr lang="tr-TR" sz="2200" b="1" dirty="0">
                <a:solidFill>
                  <a:srgbClr val="086856"/>
                </a:solidFill>
                <a:latin typeface="Times New Roman" panose="02020603050405020304" pitchFamily="18" charset="0"/>
                <a:cs typeface="Times New Roman" panose="02020603050405020304" pitchFamily="18" charset="0"/>
              </a:rPr>
              <a:t>Seyahatle İlgili Yol Bildirimi + Seyahat Desteği Ödeme</a:t>
            </a:r>
          </a:p>
          <a:p>
            <a:pPr marL="457200" indent="-457200">
              <a:lnSpc>
                <a:spcPct val="100000"/>
              </a:lnSpc>
              <a:spcBef>
                <a:spcPct val="20000"/>
              </a:spcBef>
              <a:buClr>
                <a:srgbClr val="086856"/>
              </a:buClr>
              <a:buSzPct val="95000"/>
              <a:buFont typeface="+mj-lt"/>
              <a:buAutoNum type="arabicParenR"/>
              <a:defRPr/>
            </a:pPr>
            <a:r>
              <a:rPr lang="tr-TR" sz="2200" b="1" dirty="0" smtClean="0">
                <a:solidFill>
                  <a:srgbClr val="086856"/>
                </a:solidFill>
                <a:latin typeface="Times New Roman" panose="02020603050405020304" pitchFamily="18" charset="0"/>
                <a:cs typeface="Times New Roman" panose="02020603050405020304" pitchFamily="18" charset="0"/>
              </a:rPr>
              <a:t>Çevrimiçi Anket</a:t>
            </a:r>
          </a:p>
          <a:p>
            <a:pPr marL="457200" lvl="0" indent="-457200">
              <a:lnSpc>
                <a:spcPct val="100000"/>
              </a:lnSpc>
              <a:spcBef>
                <a:spcPct val="20000"/>
              </a:spcBef>
              <a:buClr>
                <a:srgbClr val="086856"/>
              </a:buClr>
              <a:buSzPct val="95000"/>
              <a:buFont typeface="+mj-lt"/>
              <a:buAutoNum type="arabicParenR"/>
              <a:defRPr/>
            </a:pPr>
            <a:r>
              <a:rPr lang="tr-TR" sz="2200" b="1" dirty="0" smtClean="0">
                <a:solidFill>
                  <a:srgbClr val="086856"/>
                </a:solidFill>
                <a:latin typeface="Times New Roman" panose="02020603050405020304" pitchFamily="18" charset="0"/>
                <a:cs typeface="Times New Roman" panose="02020603050405020304" pitchFamily="18" charset="0"/>
              </a:rPr>
              <a:t>Kalan %20 Ödemesi</a:t>
            </a:r>
          </a:p>
          <a:p>
            <a:pPr marL="0" lvl="0" indent="0">
              <a:lnSpc>
                <a:spcPct val="100000"/>
              </a:lnSpc>
              <a:spcBef>
                <a:spcPct val="20000"/>
              </a:spcBef>
              <a:buClr>
                <a:srgbClr val="086856"/>
              </a:buClr>
              <a:buSzPct val="95000"/>
              <a:buNone/>
              <a:defRPr/>
            </a:pPr>
            <a:endParaRPr lang="tr-TR" altLang="tr-TR" sz="2000" dirty="0" smtClean="0">
              <a:latin typeface="Times New Roman" panose="02020603050405020304" pitchFamily="18" charset="0"/>
              <a:cs typeface="Times New Roman" panose="02020603050405020304" pitchFamily="18" charset="0"/>
            </a:endParaRPr>
          </a:p>
        </p:txBody>
      </p:sp>
      <p:pic>
        <p:nvPicPr>
          <p:cNvPr id="10244" name="Picture 2" descr="C:\Users\ülkü\Desktop\128156_Logo_Erasmus___60ko.jpg"/>
          <p:cNvPicPr>
            <a:picLocks noChangeAspect="1" noChangeArrowheads="1"/>
          </p:cNvPicPr>
          <p:nvPr/>
        </p:nvPicPr>
        <p:blipFill>
          <a:blip r:embed="rId2" cstate="print">
            <a:lum bright="66000" contrast="-60000"/>
            <a:extLst>
              <a:ext uri="{28A0092B-C50C-407E-A947-70E740481C1C}">
                <a14:useLocalDpi xmlns:a14="http://schemas.microsoft.com/office/drawing/2010/main" val="0"/>
              </a:ext>
            </a:extLst>
          </a:blip>
          <a:srcRect/>
          <a:stretch>
            <a:fillRect/>
          </a:stretch>
        </p:blipFill>
        <p:spPr bwMode="auto">
          <a:xfrm>
            <a:off x="8794376" y="53853"/>
            <a:ext cx="2602754" cy="7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Resim 1"/>
          <p:cNvPicPr>
            <a:picLocks noChangeAspect="1"/>
          </p:cNvPicPr>
          <p:nvPr/>
        </p:nvPicPr>
        <p:blipFill>
          <a:blip r:embed="rId3"/>
          <a:stretch>
            <a:fillRect/>
          </a:stretch>
        </p:blipFill>
        <p:spPr>
          <a:xfrm>
            <a:off x="10829735" y="5334999"/>
            <a:ext cx="1362265" cy="990738"/>
          </a:xfrm>
          <a:prstGeom prst="rect">
            <a:avLst/>
          </a:prstGeom>
        </p:spPr>
      </p:pic>
    </p:spTree>
    <p:extLst>
      <p:ext uri="{BB962C8B-B14F-4D97-AF65-F5344CB8AC3E}">
        <p14:creationId xmlns:p14="http://schemas.microsoft.com/office/powerpoint/2010/main" val="1500581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C:\Users\ülkü\Desktop\128156_Logo_Erasmus___60ko.jpg"/>
          <p:cNvPicPr>
            <a:picLocks noChangeAspect="1" noChangeArrowheads="1"/>
          </p:cNvPicPr>
          <p:nvPr/>
        </p:nvPicPr>
        <p:blipFill>
          <a:blip r:embed="rId2" cstate="print">
            <a:lum bright="66000" contrast="-60000"/>
            <a:extLst>
              <a:ext uri="{28A0092B-C50C-407E-A947-70E740481C1C}">
                <a14:useLocalDpi xmlns:a14="http://schemas.microsoft.com/office/drawing/2010/main" val="0"/>
              </a:ext>
            </a:extLst>
          </a:blip>
          <a:srcRect/>
          <a:stretch>
            <a:fillRect/>
          </a:stretch>
        </p:blipFill>
        <p:spPr bwMode="auto">
          <a:xfrm>
            <a:off x="8794376" y="53853"/>
            <a:ext cx="2602754" cy="7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Unvan 8"/>
          <p:cNvSpPr>
            <a:spLocks noGrp="1"/>
          </p:cNvSpPr>
          <p:nvPr>
            <p:ph type="title"/>
          </p:nvPr>
        </p:nvSpPr>
        <p:spPr>
          <a:xfrm>
            <a:off x="299815" y="138097"/>
            <a:ext cx="8374166" cy="574912"/>
          </a:xfrm>
        </p:spPr>
        <p:txBody>
          <a:bodyPr>
            <a:normAutofit/>
          </a:bodyPr>
          <a:lstStyle/>
          <a:p>
            <a:r>
              <a:rPr lang="en-GB" altLang="tr-TR" sz="2800" b="1" dirty="0" smtClean="0">
                <a:solidFill>
                  <a:srgbClr val="086856"/>
                </a:solidFill>
                <a:latin typeface="Times New Roman" panose="02020603050405020304" pitchFamily="18" charset="0"/>
                <a:cs typeface="Times New Roman" panose="02020603050405020304" pitchFamily="18" charset="0"/>
              </a:rPr>
              <a:t>Staff Mobility Agreement for Teaching </a:t>
            </a:r>
            <a:r>
              <a:rPr lang="tr-TR" altLang="tr-TR" sz="2800" b="1" dirty="0" smtClean="0">
                <a:solidFill>
                  <a:srgbClr val="086856"/>
                </a:solidFill>
                <a:latin typeface="Times New Roman" panose="02020603050405020304" pitchFamily="18" charset="0"/>
                <a:cs typeface="Times New Roman" panose="02020603050405020304" pitchFamily="18" charset="0"/>
              </a:rPr>
              <a:t>/ </a:t>
            </a:r>
            <a:r>
              <a:rPr lang="tr-TR" altLang="tr-TR" sz="2800" b="1" dirty="0">
                <a:solidFill>
                  <a:srgbClr val="086856"/>
                </a:solidFill>
                <a:latin typeface="Times New Roman" panose="02020603050405020304" pitchFamily="18" charset="0"/>
                <a:cs typeface="Times New Roman" panose="02020603050405020304" pitchFamily="18" charset="0"/>
              </a:rPr>
              <a:t>Training</a:t>
            </a:r>
            <a:endParaRPr lang="tr-TR" sz="2800" b="1" dirty="0">
              <a:solidFill>
                <a:srgbClr val="086856"/>
              </a:solidFill>
              <a:latin typeface="Times New Roman" panose="02020603050405020304" pitchFamily="18" charset="0"/>
              <a:cs typeface="Times New Roman" panose="02020603050405020304" pitchFamily="18" charset="0"/>
            </a:endParaRPr>
          </a:p>
        </p:txBody>
      </p:sp>
      <p:sp>
        <p:nvSpPr>
          <p:cNvPr id="10" name="İçerik Yer Tutucusu 9"/>
          <p:cNvSpPr>
            <a:spLocks noGrp="1"/>
          </p:cNvSpPr>
          <p:nvPr>
            <p:ph idx="1"/>
          </p:nvPr>
        </p:nvSpPr>
        <p:spPr>
          <a:xfrm>
            <a:off x="299815" y="1287240"/>
            <a:ext cx="10515600" cy="4351338"/>
          </a:xfrm>
        </p:spPr>
        <p:txBody>
          <a:bodyPr/>
          <a:lstStyle/>
          <a:p>
            <a:pPr>
              <a:buClr>
                <a:schemeClr val="accent3"/>
              </a:buClr>
              <a:defRPr/>
            </a:pPr>
            <a:endParaRPr lang="tr-TR" b="1" dirty="0" smtClean="0">
              <a:solidFill>
                <a:srgbClr val="086856"/>
              </a:solidFill>
              <a:latin typeface="Times New Roman" panose="02020603050405020304" pitchFamily="18" charset="0"/>
              <a:cs typeface="Times New Roman" panose="02020603050405020304" pitchFamily="18" charset="0"/>
            </a:endParaRPr>
          </a:p>
          <a:p>
            <a:pPr algn="just">
              <a:buClr>
                <a:schemeClr val="accent3"/>
              </a:buClr>
              <a:defRPr/>
            </a:pPr>
            <a:r>
              <a:rPr lang="tr-TR" sz="2400" b="1" dirty="0" smtClean="0">
                <a:solidFill>
                  <a:srgbClr val="086856"/>
                </a:solidFill>
                <a:latin typeface="Times New Roman" panose="02020603050405020304" pitchFamily="18" charset="0"/>
                <a:cs typeface="Times New Roman" panose="02020603050405020304" pitchFamily="18" charset="0"/>
              </a:rPr>
              <a:t>Kurum bilgileri (</a:t>
            </a:r>
            <a:r>
              <a:rPr lang="tr-TR" sz="2400" b="1" dirty="0" err="1" smtClean="0">
                <a:solidFill>
                  <a:srgbClr val="086856"/>
                </a:solidFill>
                <a:latin typeface="Times New Roman" panose="02020603050405020304" pitchFamily="18" charset="0"/>
                <a:cs typeface="Times New Roman" panose="02020603050405020304" pitchFamily="18" charset="0"/>
              </a:rPr>
              <a:t>Erasmus</a:t>
            </a:r>
            <a:r>
              <a:rPr lang="tr-TR" sz="2400" b="1" dirty="0" smtClean="0">
                <a:solidFill>
                  <a:srgbClr val="086856"/>
                </a:solidFill>
                <a:latin typeface="Times New Roman" panose="02020603050405020304" pitchFamily="18" charset="0"/>
                <a:cs typeface="Times New Roman" panose="02020603050405020304" pitchFamily="18" charset="0"/>
              </a:rPr>
              <a:t> </a:t>
            </a:r>
            <a:r>
              <a:rPr lang="tr-TR" sz="2400" b="1" dirty="0" err="1" smtClean="0">
                <a:solidFill>
                  <a:srgbClr val="086856"/>
                </a:solidFill>
                <a:latin typeface="Times New Roman" panose="02020603050405020304" pitchFamily="18" charset="0"/>
                <a:cs typeface="Times New Roman" panose="02020603050405020304" pitchFamily="18" charset="0"/>
              </a:rPr>
              <a:t>Code</a:t>
            </a:r>
            <a:r>
              <a:rPr lang="tr-TR" sz="2400" b="1" dirty="0" smtClean="0">
                <a:solidFill>
                  <a:srgbClr val="086856"/>
                </a:solidFill>
                <a:latin typeface="Times New Roman" panose="02020603050405020304" pitchFamily="18" charset="0"/>
                <a:cs typeface="Times New Roman" panose="02020603050405020304" pitchFamily="18" charset="0"/>
              </a:rPr>
              <a:t> bilgisi, ders verme/eğitim alma saatleri…</a:t>
            </a:r>
            <a:r>
              <a:rPr lang="tr-TR" sz="2400" b="1" dirty="0" err="1" smtClean="0">
                <a:solidFill>
                  <a:srgbClr val="086856"/>
                </a:solidFill>
                <a:latin typeface="Times New Roman" panose="02020603050405020304" pitchFamily="18" charset="0"/>
                <a:cs typeface="Times New Roman" panose="02020603050405020304" pitchFamily="18" charset="0"/>
              </a:rPr>
              <a:t>vb</a:t>
            </a:r>
            <a:r>
              <a:rPr lang="tr-TR" sz="2400" b="1" dirty="0" smtClean="0">
                <a:solidFill>
                  <a:srgbClr val="086856"/>
                </a:solidFill>
                <a:latin typeface="Times New Roman" panose="02020603050405020304" pitchFamily="18" charset="0"/>
                <a:cs typeface="Times New Roman" panose="02020603050405020304" pitchFamily="18" charset="0"/>
              </a:rPr>
              <a:t>) </a:t>
            </a:r>
            <a:r>
              <a:rPr lang="tr-TR" sz="2400" b="1" dirty="0">
                <a:solidFill>
                  <a:srgbClr val="086856"/>
                </a:solidFill>
                <a:latin typeface="Times New Roman" panose="02020603050405020304" pitchFamily="18" charset="0"/>
                <a:cs typeface="Times New Roman" panose="02020603050405020304" pitchFamily="18" charset="0"/>
              </a:rPr>
              <a:t>eksiksiz </a:t>
            </a:r>
            <a:r>
              <a:rPr lang="tr-TR" sz="2400" b="1" dirty="0" smtClean="0">
                <a:solidFill>
                  <a:srgbClr val="086856"/>
                </a:solidFill>
                <a:latin typeface="Times New Roman" panose="02020603050405020304" pitchFamily="18" charset="0"/>
                <a:cs typeface="Times New Roman" panose="02020603050405020304" pitchFamily="18" charset="0"/>
              </a:rPr>
              <a:t>doldurulmak zorundadır! </a:t>
            </a:r>
          </a:p>
          <a:p>
            <a:pPr marL="0" indent="0" algn="just">
              <a:buClr>
                <a:schemeClr val="accent3"/>
              </a:buClr>
              <a:buNone/>
              <a:defRPr/>
            </a:pPr>
            <a:endParaRPr lang="tr-TR" sz="2400" b="1" dirty="0">
              <a:solidFill>
                <a:srgbClr val="086856"/>
              </a:solidFill>
              <a:latin typeface="Times New Roman" panose="02020603050405020304" pitchFamily="18" charset="0"/>
              <a:cs typeface="Times New Roman" panose="02020603050405020304" pitchFamily="18" charset="0"/>
            </a:endParaRPr>
          </a:p>
          <a:p>
            <a:pPr algn="just">
              <a:buClr>
                <a:schemeClr val="accent3"/>
              </a:buClr>
              <a:defRPr/>
            </a:pPr>
            <a:r>
              <a:rPr lang="tr-TR" sz="2400" b="1" dirty="0">
                <a:solidFill>
                  <a:srgbClr val="086856"/>
                </a:solidFill>
                <a:latin typeface="Times New Roman" panose="02020603050405020304" pitchFamily="18" charset="0"/>
                <a:cs typeface="Times New Roman" panose="02020603050405020304" pitchFamily="18" charset="0"/>
              </a:rPr>
              <a:t>Ziyaret Edilecek kurumun bilgilerini doldurmadan önce iletişime </a:t>
            </a:r>
            <a:r>
              <a:rPr lang="tr-TR" sz="2400" b="1" dirty="0" smtClean="0">
                <a:solidFill>
                  <a:srgbClr val="086856"/>
                </a:solidFill>
                <a:latin typeface="Times New Roman" panose="02020603050405020304" pitchFamily="18" charset="0"/>
                <a:cs typeface="Times New Roman" panose="02020603050405020304" pitchFamily="18" charset="0"/>
              </a:rPr>
              <a:t>geçilmesi uygun olacaktır(Görev </a:t>
            </a:r>
            <a:r>
              <a:rPr lang="tr-TR" sz="2400" b="1" dirty="0">
                <a:solidFill>
                  <a:srgbClr val="086856"/>
                </a:solidFill>
                <a:latin typeface="Times New Roman" panose="02020603050405020304" pitchFamily="18" charset="0"/>
                <a:cs typeface="Times New Roman" panose="02020603050405020304" pitchFamily="18" charset="0"/>
              </a:rPr>
              <a:t>değişikliği </a:t>
            </a:r>
            <a:r>
              <a:rPr lang="tr-TR" sz="2400" b="1" dirty="0" smtClean="0">
                <a:solidFill>
                  <a:srgbClr val="086856"/>
                </a:solidFill>
                <a:latin typeface="Times New Roman" panose="02020603050405020304" pitchFamily="18" charset="0"/>
                <a:cs typeface="Times New Roman" panose="02020603050405020304" pitchFamily="18" charset="0"/>
              </a:rPr>
              <a:t>olabilir).</a:t>
            </a:r>
          </a:p>
          <a:p>
            <a:pPr marL="0" indent="0" algn="just">
              <a:buClr>
                <a:schemeClr val="accent3"/>
              </a:buClr>
              <a:buNone/>
              <a:defRPr/>
            </a:pPr>
            <a:endParaRPr lang="tr-TR" sz="2400" b="1" i="1" dirty="0">
              <a:solidFill>
                <a:srgbClr val="086856"/>
              </a:solidFill>
              <a:latin typeface="Times New Roman" panose="02020603050405020304" pitchFamily="18" charset="0"/>
              <a:cs typeface="Times New Roman" panose="02020603050405020304" pitchFamily="18" charset="0"/>
            </a:endParaRPr>
          </a:p>
          <a:p>
            <a:pPr algn="just">
              <a:buClr>
                <a:schemeClr val="accent3"/>
              </a:buClr>
              <a:defRPr/>
            </a:pPr>
            <a:r>
              <a:rPr lang="tr-TR" sz="2400" b="1" dirty="0">
                <a:solidFill>
                  <a:srgbClr val="086856"/>
                </a:solidFill>
                <a:latin typeface="Times New Roman" panose="02020603050405020304" pitchFamily="18" charset="0"/>
                <a:cs typeface="Times New Roman" panose="02020603050405020304" pitchFamily="18" charset="0"/>
              </a:rPr>
              <a:t>Ders verme / Eğitim Alma programı hazırlarken her iş gününü programınıza göre doldurmalısınız (tanışma/kampüsü gezme gibi etkinlikler yazılmaması </a:t>
            </a:r>
            <a:r>
              <a:rPr lang="tr-TR" sz="2400" b="1" dirty="0" smtClean="0">
                <a:solidFill>
                  <a:srgbClr val="086856"/>
                </a:solidFill>
                <a:latin typeface="Times New Roman" panose="02020603050405020304" pitchFamily="18" charset="0"/>
                <a:cs typeface="Times New Roman" panose="02020603050405020304" pitchFamily="18" charset="0"/>
              </a:rPr>
              <a:t>önemlidir).</a:t>
            </a:r>
            <a:endParaRPr lang="tr-TR" sz="2400" b="1" dirty="0">
              <a:solidFill>
                <a:srgbClr val="086856"/>
              </a:solidFill>
              <a:latin typeface="Times New Roman" panose="02020603050405020304" pitchFamily="18" charset="0"/>
              <a:cs typeface="Times New Roman" panose="02020603050405020304" pitchFamily="18" charset="0"/>
            </a:endParaRPr>
          </a:p>
        </p:txBody>
      </p:sp>
      <p:pic>
        <p:nvPicPr>
          <p:cNvPr id="2" name="Resim 1"/>
          <p:cNvPicPr>
            <a:picLocks noChangeAspect="1"/>
          </p:cNvPicPr>
          <p:nvPr/>
        </p:nvPicPr>
        <p:blipFill>
          <a:blip r:embed="rId3"/>
          <a:stretch>
            <a:fillRect/>
          </a:stretch>
        </p:blipFill>
        <p:spPr>
          <a:xfrm>
            <a:off x="10815415" y="5326454"/>
            <a:ext cx="1362265" cy="990738"/>
          </a:xfrm>
          <a:prstGeom prst="rect">
            <a:avLst/>
          </a:prstGeom>
        </p:spPr>
      </p:pic>
    </p:spTree>
    <p:extLst>
      <p:ext uri="{BB962C8B-B14F-4D97-AF65-F5344CB8AC3E}">
        <p14:creationId xmlns:p14="http://schemas.microsoft.com/office/powerpoint/2010/main" val="3243941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4004"/>
            <a:ext cx="6094265" cy="60247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Metin kutusu 3"/>
          <p:cNvSpPr txBox="1">
            <a:spLocks noChangeArrowheads="1"/>
          </p:cNvSpPr>
          <p:nvPr/>
        </p:nvSpPr>
        <p:spPr bwMode="auto">
          <a:xfrm>
            <a:off x="6094265" y="179101"/>
            <a:ext cx="3581400" cy="738664"/>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algn="just"/>
            <a:r>
              <a:rPr lang="tr-TR" altLang="tr-TR" sz="1400" b="1" dirty="0">
                <a:solidFill>
                  <a:srgbClr val="086856"/>
                </a:solidFill>
                <a:latin typeface="Times New Roman" panose="02020603050405020304" pitchFamily="18" charset="0"/>
                <a:cs typeface="Times New Roman" panose="02020603050405020304" pitchFamily="18" charset="0"/>
              </a:rPr>
              <a:t>Lütfen hareketlilik başlangıç ve bitiş tarihlerini yazın – </a:t>
            </a:r>
            <a:r>
              <a:rPr lang="tr-TR" altLang="tr-TR" sz="1400" b="1" dirty="0">
                <a:solidFill>
                  <a:srgbClr val="FF0000"/>
                </a:solidFill>
                <a:latin typeface="Times New Roman" panose="02020603050405020304" pitchFamily="18" charset="0"/>
                <a:cs typeface="Times New Roman" panose="02020603050405020304" pitchFamily="18" charset="0"/>
              </a:rPr>
              <a:t>seyahat günlerini </a:t>
            </a:r>
            <a:r>
              <a:rPr lang="tr-TR" altLang="tr-TR" sz="1400" b="1" dirty="0" smtClean="0">
                <a:solidFill>
                  <a:srgbClr val="FF0000"/>
                </a:solidFill>
                <a:latin typeface="Times New Roman" panose="02020603050405020304" pitchFamily="18" charset="0"/>
                <a:cs typeface="Times New Roman" panose="02020603050405020304" pitchFamily="18" charset="0"/>
              </a:rPr>
              <a:t>yazmayın.</a:t>
            </a:r>
            <a:endParaRPr lang="tr-TR" altLang="tr-TR" sz="1400" b="1" dirty="0">
              <a:solidFill>
                <a:srgbClr val="FF0000"/>
              </a:solidFill>
              <a:latin typeface="Times New Roman" panose="02020603050405020304" pitchFamily="18" charset="0"/>
              <a:cs typeface="Times New Roman" panose="02020603050405020304" pitchFamily="18" charset="0"/>
            </a:endParaRPr>
          </a:p>
        </p:txBody>
      </p:sp>
      <p:sp>
        <p:nvSpPr>
          <p:cNvPr id="14" name="Metin kutusu 3"/>
          <p:cNvSpPr txBox="1">
            <a:spLocks noChangeArrowheads="1"/>
          </p:cNvSpPr>
          <p:nvPr/>
        </p:nvSpPr>
        <p:spPr bwMode="auto">
          <a:xfrm>
            <a:off x="6094265" y="1480078"/>
            <a:ext cx="3581400" cy="30797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algn="just"/>
            <a:r>
              <a:rPr lang="tr-TR" altLang="tr-TR" sz="1400" b="1" dirty="0">
                <a:solidFill>
                  <a:srgbClr val="086856"/>
                </a:solidFill>
                <a:latin typeface="Times New Roman" panose="02020603050405020304" pitchFamily="18" charset="0"/>
                <a:cs typeface="Times New Roman" panose="02020603050405020304" pitchFamily="18" charset="0"/>
              </a:rPr>
              <a:t>Bilgilerinizi eksiksiz doldurun</a:t>
            </a:r>
            <a:r>
              <a:rPr lang="tr-TR" altLang="tr-TR" sz="1400" dirty="0"/>
              <a:t>.</a:t>
            </a:r>
            <a:endParaRPr lang="tr-TR" altLang="tr-TR" sz="1400" dirty="0">
              <a:solidFill>
                <a:srgbClr val="FF0000"/>
              </a:solidFill>
            </a:endParaRPr>
          </a:p>
        </p:txBody>
      </p:sp>
      <p:sp>
        <p:nvSpPr>
          <p:cNvPr id="12" name="Sol Ok 11"/>
          <p:cNvSpPr/>
          <p:nvPr/>
        </p:nvSpPr>
        <p:spPr>
          <a:xfrm>
            <a:off x="5459535" y="1586899"/>
            <a:ext cx="635706" cy="161707"/>
          </a:xfrm>
          <a:prstGeom prst="leftArrow">
            <a:avLst/>
          </a:prstGeom>
          <a:solidFill>
            <a:srgbClr val="086856"/>
          </a:solidFill>
          <a:ln>
            <a:solidFill>
              <a:srgbClr val="0868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086856"/>
              </a:solidFill>
            </a:endParaRPr>
          </a:p>
        </p:txBody>
      </p:sp>
      <p:sp>
        <p:nvSpPr>
          <p:cNvPr id="19" name="Metin kutusu 3"/>
          <p:cNvSpPr txBox="1">
            <a:spLocks noChangeArrowheads="1"/>
          </p:cNvSpPr>
          <p:nvPr/>
        </p:nvSpPr>
        <p:spPr bwMode="auto">
          <a:xfrm>
            <a:off x="6094265" y="4621565"/>
            <a:ext cx="3714526" cy="738188"/>
          </a:xfrm>
          <a:prstGeom prst="rect">
            <a:avLst/>
          </a:prstGeom>
          <a:noFill/>
          <a:ln w="9525">
            <a:solidFill>
              <a:srgbClr val="0F6FC6"/>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marL="0" marR="0" lvl="0" indent="0" algn="just" defTabSz="914400" eaLnBrk="0" fontAlgn="base" latinLnBrk="0" hangingPunct="0">
              <a:lnSpc>
                <a:spcPct val="100000"/>
              </a:lnSpc>
              <a:spcBef>
                <a:spcPct val="0"/>
              </a:spcBef>
              <a:spcAft>
                <a:spcPct val="0"/>
              </a:spcAft>
              <a:buClrTx/>
              <a:buSzTx/>
              <a:buFontTx/>
              <a:buNone/>
              <a:tabLst/>
              <a:defRPr/>
            </a:pPr>
            <a:r>
              <a:rPr kumimoji="0" lang="tr-TR" altLang="tr-TR" sz="1400" b="1" i="0" u="none" strike="noStrike" kern="0" cap="none" spc="0" normalizeH="0" baseline="0" noProof="0" dirty="0">
                <a:ln>
                  <a:noFill/>
                </a:ln>
                <a:solidFill>
                  <a:srgbClr val="086856"/>
                </a:solidFill>
                <a:effectLst/>
                <a:uLnTx/>
                <a:uFillTx/>
                <a:latin typeface="Times New Roman" panose="02020603050405020304" pitchFamily="18" charset="0"/>
                <a:cs typeface="Times New Roman" panose="02020603050405020304" pitchFamily="18" charset="0"/>
              </a:rPr>
              <a:t>Lütfen karşı kurumun bilgilerini eksiksiz ve güncel doldurun. Gerekirse onların doldurmasını isteyin. </a:t>
            </a:r>
          </a:p>
        </p:txBody>
      </p:sp>
      <p:sp>
        <p:nvSpPr>
          <p:cNvPr id="20" name="Sol Ok 19"/>
          <p:cNvSpPr/>
          <p:nvPr/>
        </p:nvSpPr>
        <p:spPr>
          <a:xfrm>
            <a:off x="5676071" y="4912871"/>
            <a:ext cx="418194" cy="228472"/>
          </a:xfrm>
          <a:prstGeom prst="leftArrow">
            <a:avLst/>
          </a:prstGeom>
          <a:solidFill>
            <a:srgbClr val="086856"/>
          </a:solidFill>
          <a:ln>
            <a:solidFill>
              <a:srgbClr val="0868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086856"/>
              </a:solidFill>
            </a:endParaRPr>
          </a:p>
        </p:txBody>
      </p:sp>
      <p:sp>
        <p:nvSpPr>
          <p:cNvPr id="21" name="Sol Ok 20"/>
          <p:cNvSpPr/>
          <p:nvPr/>
        </p:nvSpPr>
        <p:spPr>
          <a:xfrm>
            <a:off x="4824805" y="632389"/>
            <a:ext cx="1269460" cy="166641"/>
          </a:xfrm>
          <a:prstGeom prst="leftArrow">
            <a:avLst/>
          </a:prstGeom>
          <a:solidFill>
            <a:srgbClr val="086856"/>
          </a:solidFill>
          <a:ln>
            <a:solidFill>
              <a:srgbClr val="0868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086856"/>
              </a:solidFill>
            </a:endParaRPr>
          </a:p>
        </p:txBody>
      </p:sp>
      <p:pic>
        <p:nvPicPr>
          <p:cNvPr id="2" name="Resim 1"/>
          <p:cNvPicPr>
            <a:picLocks noChangeAspect="1"/>
          </p:cNvPicPr>
          <p:nvPr/>
        </p:nvPicPr>
        <p:blipFill>
          <a:blip r:embed="rId3"/>
          <a:stretch>
            <a:fillRect/>
          </a:stretch>
        </p:blipFill>
        <p:spPr>
          <a:xfrm>
            <a:off x="10829735" y="5343545"/>
            <a:ext cx="1362265" cy="990738"/>
          </a:xfrm>
          <a:prstGeom prst="rect">
            <a:avLst/>
          </a:prstGeom>
        </p:spPr>
      </p:pic>
    </p:spTree>
    <p:extLst>
      <p:ext uri="{BB962C8B-B14F-4D97-AF65-F5344CB8AC3E}">
        <p14:creationId xmlns:p14="http://schemas.microsoft.com/office/powerpoint/2010/main" val="2788224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49D4CE99B5AD543B1279803DDFEE6D2" ma:contentTypeVersion="2" ma:contentTypeDescription="Create a new document." ma:contentTypeScope="" ma:versionID="3e152579418b788bcdff2aa15762f8cb">
  <xsd:schema xmlns:xsd="http://www.w3.org/2001/XMLSchema" xmlns:xs="http://www.w3.org/2001/XMLSchema" xmlns:p="http://schemas.microsoft.com/office/2006/metadata/properties" xmlns:ns2="4022fd76-da19-4aa4-8008-a3e4e2ce3eae" targetNamespace="http://schemas.microsoft.com/office/2006/metadata/properties" ma:root="true" ma:fieldsID="088f2f841621164a41d9c787a331a172" ns2:_="">
    <xsd:import namespace="4022fd76-da19-4aa4-8008-a3e4e2ce3eae"/>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22fd76-da19-4aa4-8008-a3e4e2ce3ea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17B1A9F-2A3D-4A24-9A4C-5EA6A3E2FE6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022fd76-da19-4aa4-8008-a3e4e2ce3e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551A39C-6023-4F55-9667-747F45A5370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Wisp</Template>
  <TotalTime>1055</TotalTime>
  <Words>1780</Words>
  <Application>Microsoft Office PowerPoint</Application>
  <PresentationFormat>Geniş ekran</PresentationFormat>
  <Paragraphs>199</Paragraphs>
  <Slides>26</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26</vt:i4>
      </vt:variant>
    </vt:vector>
  </HeadingPairs>
  <TitlesOfParts>
    <vt:vector size="33" baseType="lpstr">
      <vt:lpstr>Arial</vt:lpstr>
      <vt:lpstr>Calibri</vt:lpstr>
      <vt:lpstr>Calibri Light</vt:lpstr>
      <vt:lpstr>Times New Roman</vt:lpstr>
      <vt:lpstr>Trebuchet MS</vt:lpstr>
      <vt:lpstr>Wingdings 2</vt:lpstr>
      <vt:lpstr>Office Theme</vt:lpstr>
      <vt:lpstr>2021 Proje Dönemi Erasmus+ KA131 Personel Hareketliliği Bilgilendirme Toplantısı </vt:lpstr>
      <vt:lpstr>İçerik</vt:lpstr>
      <vt:lpstr>Erasmus+ KA103 Personel Hareketliliği</vt:lpstr>
      <vt:lpstr>Personel Hareketliliği faaliyeti 2 şekilde gerçekleştirilebilmektedir:    1. Personel Ders Verme Hareketliliği - Staff Mobility for Teaching Assignments (STA)   2. Personel Eğitim Alma Hareketliliği - Staff Mobility for Staff Training (STT)</vt:lpstr>
      <vt:lpstr>PERSONEL DERS VERME HAREKETLİLİĞİ</vt:lpstr>
      <vt:lpstr>PERSONEL EĞİTİM ALMA HAREKETLİLİĞİ</vt:lpstr>
      <vt:lpstr>ADIM ADIM SÜREÇ</vt:lpstr>
      <vt:lpstr>Staff Mobility Agreement for Teaching / Training</vt:lpstr>
      <vt:lpstr>PowerPoint Sunusu</vt:lpstr>
      <vt:lpstr>PowerPoint Sunusu</vt:lpstr>
      <vt:lpstr>Görevlendirme</vt:lpstr>
      <vt:lpstr>2021/14 Sayılı Genelge</vt:lpstr>
      <vt:lpstr>Görevlendirme Yazısı Örneği</vt:lpstr>
      <vt:lpstr>PowerPoint Sunusu</vt:lpstr>
      <vt:lpstr>PowerPoint Sunusu</vt:lpstr>
      <vt:lpstr>Hareketlilik Devam Ederken Dikkat Edilmesi Gereken Hususlar</vt:lpstr>
      <vt:lpstr>Hareketlilik Tamamlandıktan Sonra Ofise Teslim Edilmesi Gereken Belgeler</vt:lpstr>
      <vt:lpstr>Hibede Kesinti Yapılacak Durumlar</vt:lpstr>
      <vt:lpstr>SEYAHAT MASRAFLARI</vt:lpstr>
      <vt:lpstr>YOL HESAPLAMA CETVELİ VE KARŞILIĞI</vt:lpstr>
      <vt:lpstr>ÇEVRİMİÇİ ANKET</vt:lpstr>
      <vt:lpstr>PowerPoint Sunusu</vt:lpstr>
      <vt:lpstr>Kurumsal Tanıtım</vt:lpstr>
      <vt:lpstr>SIKÇA SORULAN SORULAR</vt:lpstr>
      <vt:lpstr>TEŞEKKÜRLER!</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Sunum Başlığı</dc:title>
  <dc:creator>Cemal Azim Örneksoy</dc:creator>
  <cp:lastModifiedBy>Lenovo</cp:lastModifiedBy>
  <cp:revision>152</cp:revision>
  <cp:lastPrinted>2023-01-11T11:09:45Z</cp:lastPrinted>
  <dcterms:created xsi:type="dcterms:W3CDTF">2022-08-19T10:10:48Z</dcterms:created>
  <dcterms:modified xsi:type="dcterms:W3CDTF">2023-08-01T11:50:38Z</dcterms:modified>
</cp:coreProperties>
</file>