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notesMasterIdLst>
    <p:notesMasterId r:id="rId113"/>
  </p:notesMasterIdLst>
  <p:sldIdLst>
    <p:sldId id="256" r:id="rId2"/>
    <p:sldId id="257" r:id="rId3"/>
    <p:sldId id="259" r:id="rId4"/>
    <p:sldId id="266" r:id="rId5"/>
    <p:sldId id="267" r:id="rId6"/>
    <p:sldId id="268" r:id="rId7"/>
    <p:sldId id="261" r:id="rId8"/>
    <p:sldId id="391" r:id="rId9"/>
    <p:sldId id="383" r:id="rId10"/>
    <p:sldId id="384" r:id="rId11"/>
    <p:sldId id="382" r:id="rId12"/>
    <p:sldId id="389" r:id="rId13"/>
    <p:sldId id="385" r:id="rId14"/>
    <p:sldId id="386" r:id="rId15"/>
    <p:sldId id="263" r:id="rId16"/>
    <p:sldId id="264" r:id="rId17"/>
    <p:sldId id="374" r:id="rId18"/>
    <p:sldId id="392" r:id="rId19"/>
    <p:sldId id="265" r:id="rId20"/>
    <p:sldId id="269" r:id="rId21"/>
    <p:sldId id="280" r:id="rId22"/>
    <p:sldId id="393" r:id="rId23"/>
    <p:sldId id="394" r:id="rId24"/>
    <p:sldId id="395" r:id="rId25"/>
    <p:sldId id="272" r:id="rId26"/>
    <p:sldId id="293" r:id="rId27"/>
    <p:sldId id="294" r:id="rId28"/>
    <p:sldId id="412" r:id="rId29"/>
    <p:sldId id="281" r:id="rId30"/>
    <p:sldId id="282" r:id="rId31"/>
    <p:sldId id="284" r:id="rId32"/>
    <p:sldId id="283" r:id="rId33"/>
    <p:sldId id="285" r:id="rId34"/>
    <p:sldId id="273" r:id="rId35"/>
    <p:sldId id="274" r:id="rId36"/>
    <p:sldId id="381" r:id="rId37"/>
    <p:sldId id="387" r:id="rId38"/>
    <p:sldId id="388" r:id="rId39"/>
    <p:sldId id="295" r:id="rId40"/>
    <p:sldId id="390" r:id="rId41"/>
    <p:sldId id="418" r:id="rId42"/>
    <p:sldId id="402" r:id="rId43"/>
    <p:sldId id="403" r:id="rId44"/>
    <p:sldId id="291" r:id="rId45"/>
    <p:sldId id="275" r:id="rId46"/>
    <p:sldId id="297" r:id="rId47"/>
    <p:sldId id="296" r:id="rId48"/>
    <p:sldId id="298" r:id="rId49"/>
    <p:sldId id="357" r:id="rId50"/>
    <p:sldId id="276" r:id="rId51"/>
    <p:sldId id="277" r:id="rId52"/>
    <p:sldId id="278" r:id="rId53"/>
    <p:sldId id="279" r:id="rId54"/>
    <p:sldId id="299" r:id="rId55"/>
    <p:sldId id="300" r:id="rId56"/>
    <p:sldId id="301" r:id="rId57"/>
    <p:sldId id="306" r:id="rId58"/>
    <p:sldId id="302" r:id="rId59"/>
    <p:sldId id="307" r:id="rId60"/>
    <p:sldId id="362" r:id="rId61"/>
    <p:sldId id="397" r:id="rId62"/>
    <p:sldId id="399" r:id="rId63"/>
    <p:sldId id="398" r:id="rId64"/>
    <p:sldId id="405" r:id="rId65"/>
    <p:sldId id="375" r:id="rId66"/>
    <p:sldId id="406" r:id="rId67"/>
    <p:sldId id="376" r:id="rId68"/>
    <p:sldId id="377" r:id="rId69"/>
    <p:sldId id="407" r:id="rId70"/>
    <p:sldId id="379" r:id="rId71"/>
    <p:sldId id="380" r:id="rId72"/>
    <p:sldId id="408" r:id="rId73"/>
    <p:sldId id="363" r:id="rId74"/>
    <p:sldId id="364" r:id="rId75"/>
    <p:sldId id="365" r:id="rId76"/>
    <p:sldId id="416" r:id="rId77"/>
    <p:sldId id="311" r:id="rId78"/>
    <p:sldId id="417" r:id="rId79"/>
    <p:sldId id="419" r:id="rId80"/>
    <p:sldId id="420" r:id="rId81"/>
    <p:sldId id="400" r:id="rId82"/>
    <p:sldId id="401" r:id="rId83"/>
    <p:sldId id="310" r:id="rId84"/>
    <p:sldId id="318" r:id="rId85"/>
    <p:sldId id="305" r:id="rId86"/>
    <p:sldId id="312" r:id="rId87"/>
    <p:sldId id="313" r:id="rId88"/>
    <p:sldId id="351" r:id="rId89"/>
    <p:sldId id="314" r:id="rId90"/>
    <p:sldId id="327" r:id="rId91"/>
    <p:sldId id="315" r:id="rId92"/>
    <p:sldId id="367" r:id="rId93"/>
    <p:sldId id="316" r:id="rId94"/>
    <p:sldId id="328" r:id="rId95"/>
    <p:sldId id="329" r:id="rId96"/>
    <p:sldId id="321" r:id="rId97"/>
    <p:sldId id="326" r:id="rId98"/>
    <p:sldId id="335" r:id="rId99"/>
    <p:sldId id="341" r:id="rId100"/>
    <p:sldId id="331" r:id="rId101"/>
    <p:sldId id="340" r:id="rId102"/>
    <p:sldId id="332" r:id="rId103"/>
    <p:sldId id="333" r:id="rId104"/>
    <p:sldId id="336" r:id="rId105"/>
    <p:sldId id="337" r:id="rId106"/>
    <p:sldId id="338" r:id="rId107"/>
    <p:sldId id="370" r:id="rId108"/>
    <p:sldId id="339" r:id="rId109"/>
    <p:sldId id="344" r:id="rId110"/>
    <p:sldId id="345" r:id="rId111"/>
    <p:sldId id="346" r:id="rId1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F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47" autoAdjust="0"/>
    <p:restoredTop sz="94660"/>
  </p:normalViewPr>
  <p:slideViewPr>
    <p:cSldViewPr>
      <p:cViewPr varScale="1">
        <p:scale>
          <a:sx n="104" d="100"/>
          <a:sy n="104" d="100"/>
        </p:scale>
        <p:origin x="175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AC9EE4-D21F-4AE7-8155-9DB89A3D814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ECF03FCD-0AE6-4095-921D-D4F40813F554}">
      <dgm:prSet phldrT="[Metin]"/>
      <dgm:spPr/>
      <dgm:t>
        <a:bodyPr/>
        <a:lstStyle/>
        <a:p>
          <a:r>
            <a:rPr lang="tr-TR" dirty="0"/>
            <a:t>AVRUPA KOMISYONU</a:t>
          </a:r>
        </a:p>
      </dgm:t>
    </dgm:pt>
    <dgm:pt modelId="{0776601B-C853-44D7-AFB5-B3F6630EC192}" type="parTrans" cxnId="{2BE4D5D7-DC31-47AE-8BDF-E9677D4DB090}">
      <dgm:prSet/>
      <dgm:spPr/>
      <dgm:t>
        <a:bodyPr/>
        <a:lstStyle/>
        <a:p>
          <a:endParaRPr lang="tr-TR"/>
        </a:p>
      </dgm:t>
    </dgm:pt>
    <dgm:pt modelId="{3B0C0E93-0E6D-4CD1-BC23-9FB96858F550}" type="sibTrans" cxnId="{2BE4D5D7-DC31-47AE-8BDF-E9677D4DB090}">
      <dgm:prSet/>
      <dgm:spPr/>
      <dgm:t>
        <a:bodyPr/>
        <a:lstStyle/>
        <a:p>
          <a:endParaRPr lang="tr-TR"/>
        </a:p>
      </dgm:t>
    </dgm:pt>
    <dgm:pt modelId="{BB032CFB-8BC5-441E-92F0-E4753535AFAC}">
      <dgm:prSet phldrT="[Metin]"/>
      <dgm:spPr/>
      <dgm:t>
        <a:bodyPr/>
        <a:lstStyle/>
        <a:p>
          <a:r>
            <a:rPr lang="tr-TR" dirty="0" smtClean="0"/>
            <a:t>DIŞİŞLERİ BAKANLIĞI</a:t>
          </a:r>
          <a:endParaRPr lang="tr-TR" dirty="0"/>
        </a:p>
      </dgm:t>
    </dgm:pt>
    <dgm:pt modelId="{82CDC6D6-66B0-4811-881A-42175C0BED54}" type="parTrans" cxnId="{853F5616-56B0-427E-BFB1-51E381776E67}">
      <dgm:prSet/>
      <dgm:spPr/>
      <dgm:t>
        <a:bodyPr/>
        <a:lstStyle/>
        <a:p>
          <a:endParaRPr lang="tr-TR"/>
        </a:p>
      </dgm:t>
    </dgm:pt>
    <dgm:pt modelId="{5D0AA494-A1A5-4393-9292-6DCB49068C9F}" type="sibTrans" cxnId="{853F5616-56B0-427E-BFB1-51E381776E67}">
      <dgm:prSet/>
      <dgm:spPr/>
      <dgm:t>
        <a:bodyPr/>
        <a:lstStyle/>
        <a:p>
          <a:endParaRPr lang="tr-TR"/>
        </a:p>
      </dgm:t>
    </dgm:pt>
    <dgm:pt modelId="{A608962F-0406-457A-A701-1433647AFAC6}">
      <dgm:prSet phldrT="[Metin]"/>
      <dgm:spPr/>
      <dgm:t>
        <a:bodyPr/>
        <a:lstStyle/>
        <a:p>
          <a:r>
            <a:rPr lang="tr-TR" dirty="0"/>
            <a:t>TÜRKİYE ULUSAL AJANSI</a:t>
          </a:r>
        </a:p>
      </dgm:t>
    </dgm:pt>
    <dgm:pt modelId="{DC8FBF46-2197-4103-9DCF-BB7961E410F7}" type="parTrans" cxnId="{E74321C8-53D6-413A-952D-01878B2EC51C}">
      <dgm:prSet/>
      <dgm:spPr/>
      <dgm:t>
        <a:bodyPr/>
        <a:lstStyle/>
        <a:p>
          <a:endParaRPr lang="tr-TR"/>
        </a:p>
      </dgm:t>
    </dgm:pt>
    <dgm:pt modelId="{BA212F15-4450-4C71-98E9-DCB5AFCF10EA}" type="sibTrans" cxnId="{E74321C8-53D6-413A-952D-01878B2EC51C}">
      <dgm:prSet/>
      <dgm:spPr/>
      <dgm:t>
        <a:bodyPr/>
        <a:lstStyle/>
        <a:p>
          <a:endParaRPr lang="tr-TR"/>
        </a:p>
      </dgm:t>
    </dgm:pt>
    <dgm:pt modelId="{D3F443C5-27C0-40AA-AD4B-D9DA1D396030}">
      <dgm:prSet/>
      <dgm:spPr/>
      <dgm:t>
        <a:bodyPr/>
        <a:lstStyle/>
        <a:p>
          <a:r>
            <a:rPr lang="tr-TR" dirty="0"/>
            <a:t>ÜNİVERSİTELER</a:t>
          </a:r>
        </a:p>
      </dgm:t>
    </dgm:pt>
    <dgm:pt modelId="{3C582A88-672A-4161-860A-E9526AF1138F}" type="parTrans" cxnId="{9811DC1A-F604-476C-A1D4-C4F99FB6A210}">
      <dgm:prSet/>
      <dgm:spPr/>
      <dgm:t>
        <a:bodyPr/>
        <a:lstStyle/>
        <a:p>
          <a:endParaRPr lang="tr-TR"/>
        </a:p>
      </dgm:t>
    </dgm:pt>
    <dgm:pt modelId="{9524170E-7039-4AC0-9518-387A1EC56028}" type="sibTrans" cxnId="{9811DC1A-F604-476C-A1D4-C4F99FB6A210}">
      <dgm:prSet/>
      <dgm:spPr/>
      <dgm:t>
        <a:bodyPr/>
        <a:lstStyle/>
        <a:p>
          <a:endParaRPr lang="tr-TR"/>
        </a:p>
      </dgm:t>
    </dgm:pt>
    <dgm:pt modelId="{8E2DD96F-9F4A-44C0-A4DE-B206A893609F}" type="pres">
      <dgm:prSet presAssocID="{CDAC9EE4-D21F-4AE7-8155-9DB89A3D814C}" presName="linear" presStyleCnt="0">
        <dgm:presLayoutVars>
          <dgm:dir/>
          <dgm:animLvl val="lvl"/>
          <dgm:resizeHandles val="exact"/>
        </dgm:presLayoutVars>
      </dgm:prSet>
      <dgm:spPr/>
      <dgm:t>
        <a:bodyPr/>
        <a:lstStyle/>
        <a:p>
          <a:endParaRPr lang="tr-TR"/>
        </a:p>
      </dgm:t>
    </dgm:pt>
    <dgm:pt modelId="{06AAA732-51CB-467B-8ECF-1117F688ED64}" type="pres">
      <dgm:prSet presAssocID="{ECF03FCD-0AE6-4095-921D-D4F40813F554}" presName="parentLin" presStyleCnt="0"/>
      <dgm:spPr/>
    </dgm:pt>
    <dgm:pt modelId="{B4B55502-0F78-4768-90A4-AB448D1C5F31}" type="pres">
      <dgm:prSet presAssocID="{ECF03FCD-0AE6-4095-921D-D4F40813F554}" presName="parentLeftMargin" presStyleLbl="node1" presStyleIdx="0" presStyleCnt="4"/>
      <dgm:spPr/>
      <dgm:t>
        <a:bodyPr/>
        <a:lstStyle/>
        <a:p>
          <a:endParaRPr lang="tr-TR"/>
        </a:p>
      </dgm:t>
    </dgm:pt>
    <dgm:pt modelId="{123CA096-2C87-48DA-94E1-0796FAA7D5D3}" type="pres">
      <dgm:prSet presAssocID="{ECF03FCD-0AE6-4095-921D-D4F40813F554}" presName="parentText" presStyleLbl="node1" presStyleIdx="0" presStyleCnt="4">
        <dgm:presLayoutVars>
          <dgm:chMax val="0"/>
          <dgm:bulletEnabled val="1"/>
        </dgm:presLayoutVars>
      </dgm:prSet>
      <dgm:spPr/>
      <dgm:t>
        <a:bodyPr/>
        <a:lstStyle/>
        <a:p>
          <a:endParaRPr lang="tr-TR"/>
        </a:p>
      </dgm:t>
    </dgm:pt>
    <dgm:pt modelId="{3E9CC622-66B2-43D2-AEAC-7CC2F4221B68}" type="pres">
      <dgm:prSet presAssocID="{ECF03FCD-0AE6-4095-921D-D4F40813F554}" presName="negativeSpace" presStyleCnt="0"/>
      <dgm:spPr/>
    </dgm:pt>
    <dgm:pt modelId="{F7962A57-C532-415D-AD14-42F5853ADA60}" type="pres">
      <dgm:prSet presAssocID="{ECF03FCD-0AE6-4095-921D-D4F40813F554}" presName="childText" presStyleLbl="conFgAcc1" presStyleIdx="0" presStyleCnt="4" custScaleX="98447">
        <dgm:presLayoutVars>
          <dgm:bulletEnabled val="1"/>
        </dgm:presLayoutVars>
      </dgm:prSet>
      <dgm:spPr/>
    </dgm:pt>
    <dgm:pt modelId="{B7613742-4975-4A19-ACB4-E86374C89449}" type="pres">
      <dgm:prSet presAssocID="{3B0C0E93-0E6D-4CD1-BC23-9FB96858F550}" presName="spaceBetweenRectangles" presStyleCnt="0"/>
      <dgm:spPr/>
    </dgm:pt>
    <dgm:pt modelId="{AD9D2F99-3590-4B24-84F2-FA563078B2EB}" type="pres">
      <dgm:prSet presAssocID="{BB032CFB-8BC5-441E-92F0-E4753535AFAC}" presName="parentLin" presStyleCnt="0"/>
      <dgm:spPr/>
    </dgm:pt>
    <dgm:pt modelId="{E5EDFECB-D5D6-4629-B1E9-E90D3C11E64F}" type="pres">
      <dgm:prSet presAssocID="{BB032CFB-8BC5-441E-92F0-E4753535AFAC}" presName="parentLeftMargin" presStyleLbl="node1" presStyleIdx="0" presStyleCnt="4"/>
      <dgm:spPr/>
      <dgm:t>
        <a:bodyPr/>
        <a:lstStyle/>
        <a:p>
          <a:endParaRPr lang="tr-TR"/>
        </a:p>
      </dgm:t>
    </dgm:pt>
    <dgm:pt modelId="{8554CEE3-0090-4FE5-8447-1857EDAC9A00}" type="pres">
      <dgm:prSet presAssocID="{BB032CFB-8BC5-441E-92F0-E4753535AFAC}" presName="parentText" presStyleLbl="node1" presStyleIdx="1" presStyleCnt="4">
        <dgm:presLayoutVars>
          <dgm:chMax val="0"/>
          <dgm:bulletEnabled val="1"/>
        </dgm:presLayoutVars>
      </dgm:prSet>
      <dgm:spPr/>
      <dgm:t>
        <a:bodyPr/>
        <a:lstStyle/>
        <a:p>
          <a:endParaRPr lang="tr-TR"/>
        </a:p>
      </dgm:t>
    </dgm:pt>
    <dgm:pt modelId="{BAC17023-95FB-4EDB-9850-2D877DD20DA7}" type="pres">
      <dgm:prSet presAssocID="{BB032CFB-8BC5-441E-92F0-E4753535AFAC}" presName="negativeSpace" presStyleCnt="0"/>
      <dgm:spPr/>
    </dgm:pt>
    <dgm:pt modelId="{ADAA0793-6530-4466-996B-06218C81449A}" type="pres">
      <dgm:prSet presAssocID="{BB032CFB-8BC5-441E-92F0-E4753535AFAC}" presName="childText" presStyleLbl="conFgAcc1" presStyleIdx="1" presStyleCnt="4" custScaleX="98447">
        <dgm:presLayoutVars>
          <dgm:bulletEnabled val="1"/>
        </dgm:presLayoutVars>
      </dgm:prSet>
      <dgm:spPr/>
    </dgm:pt>
    <dgm:pt modelId="{29DE2B9F-5E27-42F9-8BD0-EECF2BD48A08}" type="pres">
      <dgm:prSet presAssocID="{5D0AA494-A1A5-4393-9292-6DCB49068C9F}" presName="spaceBetweenRectangles" presStyleCnt="0"/>
      <dgm:spPr/>
    </dgm:pt>
    <dgm:pt modelId="{08CB5865-EA1E-4F50-B2A3-00D1EB70DB84}" type="pres">
      <dgm:prSet presAssocID="{A608962F-0406-457A-A701-1433647AFAC6}" presName="parentLin" presStyleCnt="0"/>
      <dgm:spPr/>
    </dgm:pt>
    <dgm:pt modelId="{B9FC77A1-71D5-4DB3-AD5B-E6DB9FFE07A0}" type="pres">
      <dgm:prSet presAssocID="{A608962F-0406-457A-A701-1433647AFAC6}" presName="parentLeftMargin" presStyleLbl="node1" presStyleIdx="1" presStyleCnt="4"/>
      <dgm:spPr/>
      <dgm:t>
        <a:bodyPr/>
        <a:lstStyle/>
        <a:p>
          <a:endParaRPr lang="tr-TR"/>
        </a:p>
      </dgm:t>
    </dgm:pt>
    <dgm:pt modelId="{E62D807F-6892-455E-A0E7-62392F20087E}" type="pres">
      <dgm:prSet presAssocID="{A608962F-0406-457A-A701-1433647AFAC6}" presName="parentText" presStyleLbl="node1" presStyleIdx="2" presStyleCnt="4">
        <dgm:presLayoutVars>
          <dgm:chMax val="0"/>
          <dgm:bulletEnabled val="1"/>
        </dgm:presLayoutVars>
      </dgm:prSet>
      <dgm:spPr/>
      <dgm:t>
        <a:bodyPr/>
        <a:lstStyle/>
        <a:p>
          <a:endParaRPr lang="tr-TR"/>
        </a:p>
      </dgm:t>
    </dgm:pt>
    <dgm:pt modelId="{F4319382-C578-4FE1-B1B8-F5672BCFB716}" type="pres">
      <dgm:prSet presAssocID="{A608962F-0406-457A-A701-1433647AFAC6}" presName="negativeSpace" presStyleCnt="0"/>
      <dgm:spPr/>
    </dgm:pt>
    <dgm:pt modelId="{0E8914EC-CDBB-4E94-B414-32F528EA52CB}" type="pres">
      <dgm:prSet presAssocID="{A608962F-0406-457A-A701-1433647AFAC6}" presName="childText" presStyleLbl="conFgAcc1" presStyleIdx="2" presStyleCnt="4" custScaleX="98447">
        <dgm:presLayoutVars>
          <dgm:bulletEnabled val="1"/>
        </dgm:presLayoutVars>
      </dgm:prSet>
      <dgm:spPr/>
    </dgm:pt>
    <dgm:pt modelId="{CC97A9F8-B6B4-451D-9E02-9B7361BD1455}" type="pres">
      <dgm:prSet presAssocID="{BA212F15-4450-4C71-98E9-DCB5AFCF10EA}" presName="spaceBetweenRectangles" presStyleCnt="0"/>
      <dgm:spPr/>
    </dgm:pt>
    <dgm:pt modelId="{24BFC459-289A-451E-805E-D300E969F1AB}" type="pres">
      <dgm:prSet presAssocID="{D3F443C5-27C0-40AA-AD4B-D9DA1D396030}" presName="parentLin" presStyleCnt="0"/>
      <dgm:spPr/>
    </dgm:pt>
    <dgm:pt modelId="{71655C17-D85D-46C9-8D2E-2049A3EAEA40}" type="pres">
      <dgm:prSet presAssocID="{D3F443C5-27C0-40AA-AD4B-D9DA1D396030}" presName="parentLeftMargin" presStyleLbl="node1" presStyleIdx="2" presStyleCnt="4"/>
      <dgm:spPr/>
      <dgm:t>
        <a:bodyPr/>
        <a:lstStyle/>
        <a:p>
          <a:endParaRPr lang="tr-TR"/>
        </a:p>
      </dgm:t>
    </dgm:pt>
    <dgm:pt modelId="{22F72274-A234-4857-8A96-635494F0388D}" type="pres">
      <dgm:prSet presAssocID="{D3F443C5-27C0-40AA-AD4B-D9DA1D396030}" presName="parentText" presStyleLbl="node1" presStyleIdx="3" presStyleCnt="4">
        <dgm:presLayoutVars>
          <dgm:chMax val="0"/>
          <dgm:bulletEnabled val="1"/>
        </dgm:presLayoutVars>
      </dgm:prSet>
      <dgm:spPr/>
      <dgm:t>
        <a:bodyPr/>
        <a:lstStyle/>
        <a:p>
          <a:endParaRPr lang="tr-TR"/>
        </a:p>
      </dgm:t>
    </dgm:pt>
    <dgm:pt modelId="{556D6C1F-8530-4C80-913D-2AC712A678A1}" type="pres">
      <dgm:prSet presAssocID="{D3F443C5-27C0-40AA-AD4B-D9DA1D396030}" presName="negativeSpace" presStyleCnt="0"/>
      <dgm:spPr/>
    </dgm:pt>
    <dgm:pt modelId="{28EDD3EF-CAFB-4D6A-9250-2E8D2B375E8B}" type="pres">
      <dgm:prSet presAssocID="{D3F443C5-27C0-40AA-AD4B-D9DA1D396030}" presName="childText" presStyleLbl="conFgAcc1" presStyleIdx="3" presStyleCnt="4" custScaleX="98447">
        <dgm:presLayoutVars>
          <dgm:bulletEnabled val="1"/>
        </dgm:presLayoutVars>
      </dgm:prSet>
      <dgm:spPr/>
    </dgm:pt>
  </dgm:ptLst>
  <dgm:cxnLst>
    <dgm:cxn modelId="{94DC6EDC-29AF-4813-AF8C-7BFD103A1251}" type="presOf" srcId="{D3F443C5-27C0-40AA-AD4B-D9DA1D396030}" destId="{71655C17-D85D-46C9-8D2E-2049A3EAEA40}" srcOrd="0" destOrd="0" presId="urn:microsoft.com/office/officeart/2005/8/layout/list1"/>
    <dgm:cxn modelId="{FA2009E5-A64C-4CE4-9206-EF5E3DA74E01}" type="presOf" srcId="{A608962F-0406-457A-A701-1433647AFAC6}" destId="{E62D807F-6892-455E-A0E7-62392F20087E}" srcOrd="1" destOrd="0" presId="urn:microsoft.com/office/officeart/2005/8/layout/list1"/>
    <dgm:cxn modelId="{4F292D57-D636-469A-8DF2-AA23FEB56BC8}" type="presOf" srcId="{A608962F-0406-457A-A701-1433647AFAC6}" destId="{B9FC77A1-71D5-4DB3-AD5B-E6DB9FFE07A0}" srcOrd="0" destOrd="0" presId="urn:microsoft.com/office/officeart/2005/8/layout/list1"/>
    <dgm:cxn modelId="{F10746E2-885E-4B1E-B18E-C8CB83E13968}" type="presOf" srcId="{CDAC9EE4-D21F-4AE7-8155-9DB89A3D814C}" destId="{8E2DD96F-9F4A-44C0-A4DE-B206A893609F}" srcOrd="0" destOrd="0" presId="urn:microsoft.com/office/officeart/2005/8/layout/list1"/>
    <dgm:cxn modelId="{E74321C8-53D6-413A-952D-01878B2EC51C}" srcId="{CDAC9EE4-D21F-4AE7-8155-9DB89A3D814C}" destId="{A608962F-0406-457A-A701-1433647AFAC6}" srcOrd="2" destOrd="0" parTransId="{DC8FBF46-2197-4103-9DCF-BB7961E410F7}" sibTransId="{BA212F15-4450-4C71-98E9-DCB5AFCF10EA}"/>
    <dgm:cxn modelId="{1FEEF3AB-0849-42E4-BDAC-910A3FD809E6}" type="presOf" srcId="{D3F443C5-27C0-40AA-AD4B-D9DA1D396030}" destId="{22F72274-A234-4857-8A96-635494F0388D}" srcOrd="1" destOrd="0" presId="urn:microsoft.com/office/officeart/2005/8/layout/list1"/>
    <dgm:cxn modelId="{9811DC1A-F604-476C-A1D4-C4F99FB6A210}" srcId="{CDAC9EE4-D21F-4AE7-8155-9DB89A3D814C}" destId="{D3F443C5-27C0-40AA-AD4B-D9DA1D396030}" srcOrd="3" destOrd="0" parTransId="{3C582A88-672A-4161-860A-E9526AF1138F}" sibTransId="{9524170E-7039-4AC0-9518-387A1EC56028}"/>
    <dgm:cxn modelId="{073E49E5-D8CE-4F2F-9A5A-B9D0E382B936}" type="presOf" srcId="{ECF03FCD-0AE6-4095-921D-D4F40813F554}" destId="{123CA096-2C87-48DA-94E1-0796FAA7D5D3}" srcOrd="1" destOrd="0" presId="urn:microsoft.com/office/officeart/2005/8/layout/list1"/>
    <dgm:cxn modelId="{53D7B1FB-F98C-4D60-B0AF-E3B97C097977}" type="presOf" srcId="{ECF03FCD-0AE6-4095-921D-D4F40813F554}" destId="{B4B55502-0F78-4768-90A4-AB448D1C5F31}" srcOrd="0" destOrd="0" presId="urn:microsoft.com/office/officeart/2005/8/layout/list1"/>
    <dgm:cxn modelId="{F7F5F4A2-70DB-48F4-B7D0-9F4FFE26BE13}" type="presOf" srcId="{BB032CFB-8BC5-441E-92F0-E4753535AFAC}" destId="{8554CEE3-0090-4FE5-8447-1857EDAC9A00}" srcOrd="1" destOrd="0" presId="urn:microsoft.com/office/officeart/2005/8/layout/list1"/>
    <dgm:cxn modelId="{853F5616-56B0-427E-BFB1-51E381776E67}" srcId="{CDAC9EE4-D21F-4AE7-8155-9DB89A3D814C}" destId="{BB032CFB-8BC5-441E-92F0-E4753535AFAC}" srcOrd="1" destOrd="0" parTransId="{82CDC6D6-66B0-4811-881A-42175C0BED54}" sibTransId="{5D0AA494-A1A5-4393-9292-6DCB49068C9F}"/>
    <dgm:cxn modelId="{F22EE5A4-62FA-4FC5-8B00-2EE6B4A3F350}" type="presOf" srcId="{BB032CFB-8BC5-441E-92F0-E4753535AFAC}" destId="{E5EDFECB-D5D6-4629-B1E9-E90D3C11E64F}" srcOrd="0" destOrd="0" presId="urn:microsoft.com/office/officeart/2005/8/layout/list1"/>
    <dgm:cxn modelId="{2BE4D5D7-DC31-47AE-8BDF-E9677D4DB090}" srcId="{CDAC9EE4-D21F-4AE7-8155-9DB89A3D814C}" destId="{ECF03FCD-0AE6-4095-921D-D4F40813F554}" srcOrd="0" destOrd="0" parTransId="{0776601B-C853-44D7-AFB5-B3F6630EC192}" sibTransId="{3B0C0E93-0E6D-4CD1-BC23-9FB96858F550}"/>
    <dgm:cxn modelId="{EDB7E5D8-B98D-4F63-A966-42F0756024DB}" type="presParOf" srcId="{8E2DD96F-9F4A-44C0-A4DE-B206A893609F}" destId="{06AAA732-51CB-467B-8ECF-1117F688ED64}" srcOrd="0" destOrd="0" presId="urn:microsoft.com/office/officeart/2005/8/layout/list1"/>
    <dgm:cxn modelId="{BF2798B3-B950-4F7A-A5A6-60AA8A32117F}" type="presParOf" srcId="{06AAA732-51CB-467B-8ECF-1117F688ED64}" destId="{B4B55502-0F78-4768-90A4-AB448D1C5F31}" srcOrd="0" destOrd="0" presId="urn:microsoft.com/office/officeart/2005/8/layout/list1"/>
    <dgm:cxn modelId="{07F0CC89-0280-483D-A3EE-5C9426B15CD3}" type="presParOf" srcId="{06AAA732-51CB-467B-8ECF-1117F688ED64}" destId="{123CA096-2C87-48DA-94E1-0796FAA7D5D3}" srcOrd="1" destOrd="0" presId="urn:microsoft.com/office/officeart/2005/8/layout/list1"/>
    <dgm:cxn modelId="{E1F8FA6D-C63F-4B80-9AA0-81100FCF83DA}" type="presParOf" srcId="{8E2DD96F-9F4A-44C0-A4DE-B206A893609F}" destId="{3E9CC622-66B2-43D2-AEAC-7CC2F4221B68}" srcOrd="1" destOrd="0" presId="urn:microsoft.com/office/officeart/2005/8/layout/list1"/>
    <dgm:cxn modelId="{62FEA819-7B97-45FB-B014-BA80F786FB68}" type="presParOf" srcId="{8E2DD96F-9F4A-44C0-A4DE-B206A893609F}" destId="{F7962A57-C532-415D-AD14-42F5853ADA60}" srcOrd="2" destOrd="0" presId="urn:microsoft.com/office/officeart/2005/8/layout/list1"/>
    <dgm:cxn modelId="{5C3BA18D-4245-4039-B106-4148FBC8CBA6}" type="presParOf" srcId="{8E2DD96F-9F4A-44C0-A4DE-B206A893609F}" destId="{B7613742-4975-4A19-ACB4-E86374C89449}" srcOrd="3" destOrd="0" presId="urn:microsoft.com/office/officeart/2005/8/layout/list1"/>
    <dgm:cxn modelId="{0B085862-71EF-4062-B908-3D1CF80AFE68}" type="presParOf" srcId="{8E2DD96F-9F4A-44C0-A4DE-B206A893609F}" destId="{AD9D2F99-3590-4B24-84F2-FA563078B2EB}" srcOrd="4" destOrd="0" presId="urn:microsoft.com/office/officeart/2005/8/layout/list1"/>
    <dgm:cxn modelId="{8396B1A1-1F7C-4F45-872F-DD1CF7E2B5D5}" type="presParOf" srcId="{AD9D2F99-3590-4B24-84F2-FA563078B2EB}" destId="{E5EDFECB-D5D6-4629-B1E9-E90D3C11E64F}" srcOrd="0" destOrd="0" presId="urn:microsoft.com/office/officeart/2005/8/layout/list1"/>
    <dgm:cxn modelId="{342D3A4F-C07E-4F54-96B9-CF96C0EA0337}" type="presParOf" srcId="{AD9D2F99-3590-4B24-84F2-FA563078B2EB}" destId="{8554CEE3-0090-4FE5-8447-1857EDAC9A00}" srcOrd="1" destOrd="0" presId="urn:microsoft.com/office/officeart/2005/8/layout/list1"/>
    <dgm:cxn modelId="{8ED1FC18-586C-4674-AC3C-3CF12E6C2F39}" type="presParOf" srcId="{8E2DD96F-9F4A-44C0-A4DE-B206A893609F}" destId="{BAC17023-95FB-4EDB-9850-2D877DD20DA7}" srcOrd="5" destOrd="0" presId="urn:microsoft.com/office/officeart/2005/8/layout/list1"/>
    <dgm:cxn modelId="{88F9BE30-3B20-4D2D-9DF4-BB3D6FD994B2}" type="presParOf" srcId="{8E2DD96F-9F4A-44C0-A4DE-B206A893609F}" destId="{ADAA0793-6530-4466-996B-06218C81449A}" srcOrd="6" destOrd="0" presId="urn:microsoft.com/office/officeart/2005/8/layout/list1"/>
    <dgm:cxn modelId="{5FE3CA25-BF3E-4F1E-9BFF-059B9EF374CA}" type="presParOf" srcId="{8E2DD96F-9F4A-44C0-A4DE-B206A893609F}" destId="{29DE2B9F-5E27-42F9-8BD0-EECF2BD48A08}" srcOrd="7" destOrd="0" presId="urn:microsoft.com/office/officeart/2005/8/layout/list1"/>
    <dgm:cxn modelId="{AB602880-656C-4A03-90F5-EF2A48BB4DC3}" type="presParOf" srcId="{8E2DD96F-9F4A-44C0-A4DE-B206A893609F}" destId="{08CB5865-EA1E-4F50-B2A3-00D1EB70DB84}" srcOrd="8" destOrd="0" presId="urn:microsoft.com/office/officeart/2005/8/layout/list1"/>
    <dgm:cxn modelId="{77FA8641-2105-4BC8-A23D-146F5AF9AD42}" type="presParOf" srcId="{08CB5865-EA1E-4F50-B2A3-00D1EB70DB84}" destId="{B9FC77A1-71D5-4DB3-AD5B-E6DB9FFE07A0}" srcOrd="0" destOrd="0" presId="urn:microsoft.com/office/officeart/2005/8/layout/list1"/>
    <dgm:cxn modelId="{6C1330DC-0843-402C-AFC1-73501F86C18A}" type="presParOf" srcId="{08CB5865-EA1E-4F50-B2A3-00D1EB70DB84}" destId="{E62D807F-6892-455E-A0E7-62392F20087E}" srcOrd="1" destOrd="0" presId="urn:microsoft.com/office/officeart/2005/8/layout/list1"/>
    <dgm:cxn modelId="{E6D66CC5-B3AC-4AE3-B73C-934D501F01A2}" type="presParOf" srcId="{8E2DD96F-9F4A-44C0-A4DE-B206A893609F}" destId="{F4319382-C578-4FE1-B1B8-F5672BCFB716}" srcOrd="9" destOrd="0" presId="urn:microsoft.com/office/officeart/2005/8/layout/list1"/>
    <dgm:cxn modelId="{7EE9AA45-88B2-45DC-BAA7-8B63176EB591}" type="presParOf" srcId="{8E2DD96F-9F4A-44C0-A4DE-B206A893609F}" destId="{0E8914EC-CDBB-4E94-B414-32F528EA52CB}" srcOrd="10" destOrd="0" presId="urn:microsoft.com/office/officeart/2005/8/layout/list1"/>
    <dgm:cxn modelId="{46762A12-A46E-4DF0-9D3C-E124A0DF2C3D}" type="presParOf" srcId="{8E2DD96F-9F4A-44C0-A4DE-B206A893609F}" destId="{CC97A9F8-B6B4-451D-9E02-9B7361BD1455}" srcOrd="11" destOrd="0" presId="urn:microsoft.com/office/officeart/2005/8/layout/list1"/>
    <dgm:cxn modelId="{CB14531E-F093-4205-B731-9195E56879FA}" type="presParOf" srcId="{8E2DD96F-9F4A-44C0-A4DE-B206A893609F}" destId="{24BFC459-289A-451E-805E-D300E969F1AB}" srcOrd="12" destOrd="0" presId="urn:microsoft.com/office/officeart/2005/8/layout/list1"/>
    <dgm:cxn modelId="{77BE5D0A-4660-4067-B76D-4F0137F97A61}" type="presParOf" srcId="{24BFC459-289A-451E-805E-D300E969F1AB}" destId="{71655C17-D85D-46C9-8D2E-2049A3EAEA40}" srcOrd="0" destOrd="0" presId="urn:microsoft.com/office/officeart/2005/8/layout/list1"/>
    <dgm:cxn modelId="{206EF26D-1928-4253-B9FD-1D428A9A96D5}" type="presParOf" srcId="{24BFC459-289A-451E-805E-D300E969F1AB}" destId="{22F72274-A234-4857-8A96-635494F0388D}" srcOrd="1" destOrd="0" presId="urn:microsoft.com/office/officeart/2005/8/layout/list1"/>
    <dgm:cxn modelId="{51CEDA85-C803-4ED1-8C01-6AF81F81F404}" type="presParOf" srcId="{8E2DD96F-9F4A-44C0-A4DE-B206A893609F}" destId="{556D6C1F-8530-4C80-913D-2AC712A678A1}" srcOrd="13" destOrd="0" presId="urn:microsoft.com/office/officeart/2005/8/layout/list1"/>
    <dgm:cxn modelId="{72C9E5DC-FBAF-4ECF-BD47-37FBFF79AC2E}" type="presParOf" srcId="{8E2DD96F-9F4A-44C0-A4DE-B206A893609F}" destId="{28EDD3EF-CAFB-4D6A-9250-2E8D2B375E8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39D332-6470-4FE0-862A-3BC3897F2F19}" type="doc">
      <dgm:prSet loTypeId="urn:microsoft.com/office/officeart/2005/8/layout/bList2#2" loCatId="list" qsTypeId="urn:microsoft.com/office/officeart/2005/8/quickstyle/simple1" qsCatId="simple" csTypeId="urn:microsoft.com/office/officeart/2005/8/colors/accent1_2" csCatId="accent1" phldr="1"/>
      <dgm:spPr/>
    </dgm:pt>
    <dgm:pt modelId="{AF30A8E8-B149-4E80-9697-1247AA77218B}">
      <dgm:prSet phldrT="[Metin]"/>
      <dgm:spPr/>
      <dgm:t>
        <a:bodyPr/>
        <a:lstStyle/>
        <a:p>
          <a:pPr algn="ctr"/>
          <a:r>
            <a:rPr lang="tr-TR" dirty="0">
              <a:latin typeface="Comic Sans MS" pitchFamily="66" charset="0"/>
            </a:rPr>
            <a:t>Faaliyet </a:t>
          </a:r>
          <a:r>
            <a:rPr lang="tr-TR" dirty="0">
              <a:solidFill>
                <a:srgbClr val="FF0000"/>
              </a:solidFill>
              <a:latin typeface="Comic Sans MS" pitchFamily="66" charset="0"/>
            </a:rPr>
            <a:t>öncesi</a:t>
          </a:r>
          <a:r>
            <a:rPr lang="tr-TR" dirty="0">
              <a:latin typeface="Comic Sans MS" pitchFamily="66" charset="0"/>
            </a:rPr>
            <a:t> ve </a:t>
          </a:r>
          <a:r>
            <a:rPr lang="tr-TR" dirty="0">
              <a:solidFill>
                <a:srgbClr val="FF0000"/>
              </a:solidFill>
              <a:latin typeface="Comic Sans MS" pitchFamily="66" charset="0"/>
            </a:rPr>
            <a:t>sonrası</a:t>
          </a:r>
          <a:r>
            <a:rPr lang="tr-TR" dirty="0">
              <a:latin typeface="Comic Sans MS" pitchFamily="66" charset="0"/>
            </a:rPr>
            <a:t> dil sınavları</a:t>
          </a:r>
        </a:p>
      </dgm:t>
    </dgm:pt>
    <dgm:pt modelId="{79DED04A-DF99-4D24-8B2D-28A31647B932}" type="parTrans" cxnId="{FD6696A1-8339-43E0-8A23-1821A7A52F9D}">
      <dgm:prSet/>
      <dgm:spPr/>
      <dgm:t>
        <a:bodyPr/>
        <a:lstStyle/>
        <a:p>
          <a:endParaRPr lang="tr-TR"/>
        </a:p>
      </dgm:t>
    </dgm:pt>
    <dgm:pt modelId="{27AF01BE-8C8A-484A-9A24-C1AE2DEBFE74}" type="sibTrans" cxnId="{FD6696A1-8339-43E0-8A23-1821A7A52F9D}">
      <dgm:prSet/>
      <dgm:spPr/>
      <dgm:t>
        <a:bodyPr/>
        <a:lstStyle/>
        <a:p>
          <a:endParaRPr lang="tr-TR"/>
        </a:p>
      </dgm:t>
    </dgm:pt>
    <dgm:pt modelId="{CCFE2980-7A85-463B-93BF-3995E4BEC1EF}">
      <dgm:prSet phldrT="[Metin]"/>
      <dgm:spPr/>
      <dgm:t>
        <a:bodyPr/>
        <a:lstStyle/>
        <a:p>
          <a:pPr algn="ctr"/>
          <a:r>
            <a:rPr lang="tr-TR" dirty="0">
              <a:latin typeface="Comic Sans MS" pitchFamily="66" charset="0"/>
            </a:rPr>
            <a:t>Çevrimiçi Dil Kursları</a:t>
          </a:r>
        </a:p>
      </dgm:t>
    </dgm:pt>
    <dgm:pt modelId="{4F9F28C6-80CB-4A1C-9109-CF142C50C820}" type="parTrans" cxnId="{8D0FC221-8511-4A6E-AD8B-998880F37758}">
      <dgm:prSet/>
      <dgm:spPr/>
      <dgm:t>
        <a:bodyPr/>
        <a:lstStyle/>
        <a:p>
          <a:endParaRPr lang="tr-TR"/>
        </a:p>
      </dgm:t>
    </dgm:pt>
    <dgm:pt modelId="{989896D1-0BBD-4D39-BCBA-65218D4396A5}" type="sibTrans" cxnId="{8D0FC221-8511-4A6E-AD8B-998880F37758}">
      <dgm:prSet/>
      <dgm:spPr/>
      <dgm:t>
        <a:bodyPr/>
        <a:lstStyle/>
        <a:p>
          <a:endParaRPr lang="tr-TR"/>
        </a:p>
      </dgm:t>
    </dgm:pt>
    <dgm:pt modelId="{4661CCF3-0F02-4776-A4B7-52AF774EB4BD}">
      <dgm:prSet phldrT="[Metin]"/>
      <dgm:spPr/>
      <dgm:t>
        <a:bodyPr/>
        <a:lstStyle/>
        <a:p>
          <a:pPr algn="ctr"/>
          <a:r>
            <a:rPr lang="tr-TR" dirty="0">
              <a:latin typeface="Comic Sans MS" pitchFamily="66" charset="0"/>
            </a:rPr>
            <a:t>Dil Desteği</a:t>
          </a:r>
        </a:p>
      </dgm:t>
    </dgm:pt>
    <dgm:pt modelId="{CD776007-D56E-4233-B24E-BBA248F5BDCC}" type="sibTrans" cxnId="{BDED479B-8B51-42B5-B3B9-B7C037BAC2BC}">
      <dgm:prSet/>
      <dgm:spPr/>
      <dgm:t>
        <a:bodyPr/>
        <a:lstStyle/>
        <a:p>
          <a:endParaRPr lang="tr-TR"/>
        </a:p>
      </dgm:t>
    </dgm:pt>
    <dgm:pt modelId="{45F9D185-EDA6-4BAE-B6CB-6790644A3974}" type="parTrans" cxnId="{BDED479B-8B51-42B5-B3B9-B7C037BAC2BC}">
      <dgm:prSet/>
      <dgm:spPr/>
      <dgm:t>
        <a:bodyPr/>
        <a:lstStyle/>
        <a:p>
          <a:endParaRPr lang="tr-TR"/>
        </a:p>
      </dgm:t>
    </dgm:pt>
    <dgm:pt modelId="{5C09614A-2D89-49B9-8933-14D21896B331}" type="pres">
      <dgm:prSet presAssocID="{3639D332-6470-4FE0-862A-3BC3897F2F19}" presName="diagram" presStyleCnt="0">
        <dgm:presLayoutVars>
          <dgm:dir/>
          <dgm:animLvl val="lvl"/>
          <dgm:resizeHandles val="exact"/>
        </dgm:presLayoutVars>
      </dgm:prSet>
      <dgm:spPr/>
    </dgm:pt>
    <dgm:pt modelId="{AB9CDC85-0C8D-495C-B9A4-298958781D27}" type="pres">
      <dgm:prSet presAssocID="{4661CCF3-0F02-4776-A4B7-52AF774EB4BD}" presName="compNode" presStyleCnt="0"/>
      <dgm:spPr/>
    </dgm:pt>
    <dgm:pt modelId="{B18E32CC-827B-4B55-A73A-0C5171BE25D3}" type="pres">
      <dgm:prSet presAssocID="{4661CCF3-0F02-4776-A4B7-52AF774EB4BD}" presName="childRect" presStyleLbl="bgAcc1" presStyleIdx="0" presStyleCnt="3" custScaleX="138316" custLinFactX="48541" custLinFactNeighborX="100000" custLinFactNeighborY="-75373">
        <dgm:presLayoutVars>
          <dgm:bulletEnabled val="1"/>
        </dgm:presLayoutVars>
      </dgm:prSet>
      <dgm:spPr/>
    </dgm:pt>
    <dgm:pt modelId="{EC27923F-531B-4807-A3AE-F54DF46EACA7}" type="pres">
      <dgm:prSet presAssocID="{4661CCF3-0F02-4776-A4B7-52AF774EB4BD}" presName="parentText" presStyleLbl="node1" presStyleIdx="0" presStyleCnt="0">
        <dgm:presLayoutVars>
          <dgm:chMax val="0"/>
          <dgm:bulletEnabled val="1"/>
        </dgm:presLayoutVars>
      </dgm:prSet>
      <dgm:spPr/>
      <dgm:t>
        <a:bodyPr/>
        <a:lstStyle/>
        <a:p>
          <a:endParaRPr lang="tr-TR"/>
        </a:p>
      </dgm:t>
    </dgm:pt>
    <dgm:pt modelId="{8C7727CE-A995-40BA-8903-EEE75878CDB3}" type="pres">
      <dgm:prSet presAssocID="{4661CCF3-0F02-4776-A4B7-52AF774EB4BD}" presName="parentRect" presStyleLbl="alignNode1" presStyleIdx="0" presStyleCnt="3" custScaleX="118248" custScaleY="231795" custLinFactX="47487" custLinFactY="-146206" custLinFactNeighborX="100000" custLinFactNeighborY="-200000"/>
      <dgm:spPr/>
      <dgm:t>
        <a:bodyPr/>
        <a:lstStyle/>
        <a:p>
          <a:endParaRPr lang="tr-TR"/>
        </a:p>
      </dgm:t>
    </dgm:pt>
    <dgm:pt modelId="{7731FD99-47D0-4F54-A7F6-2E3EB9502B0A}" type="pres">
      <dgm:prSet presAssocID="{4661CCF3-0F02-4776-A4B7-52AF774EB4BD}" presName="adorn" presStyleLbl="fgAccFollowNode1" presStyleIdx="0" presStyleCnt="3"/>
      <dgm:spPr/>
    </dgm:pt>
    <dgm:pt modelId="{7BF292CE-2AD5-4128-A91D-08F9A116C0EA}" type="pres">
      <dgm:prSet presAssocID="{CD776007-D56E-4233-B24E-BBA248F5BDCC}" presName="sibTrans" presStyleLbl="sibTrans2D1" presStyleIdx="0" presStyleCnt="0"/>
      <dgm:spPr/>
      <dgm:t>
        <a:bodyPr/>
        <a:lstStyle/>
        <a:p>
          <a:endParaRPr lang="tr-TR"/>
        </a:p>
      </dgm:t>
    </dgm:pt>
    <dgm:pt modelId="{26A9AA54-4FE7-431F-A921-ECE38C6B4489}" type="pres">
      <dgm:prSet presAssocID="{AF30A8E8-B149-4E80-9697-1247AA77218B}" presName="compNode" presStyleCnt="0"/>
      <dgm:spPr/>
    </dgm:pt>
    <dgm:pt modelId="{C5F9C1BD-3E91-4AE6-B6DB-185E103BA32D}" type="pres">
      <dgm:prSet presAssocID="{AF30A8E8-B149-4E80-9697-1247AA77218B}" presName="childRect" presStyleLbl="bgAcc1" presStyleIdx="1" presStyleCnt="3" custScaleX="151304" custScaleY="170566" custLinFactNeighborX="-98739" custLinFactNeighborY="51832">
        <dgm:presLayoutVars>
          <dgm:bulletEnabled val="1"/>
        </dgm:presLayoutVars>
      </dgm:prSet>
      <dgm:spPr/>
    </dgm:pt>
    <dgm:pt modelId="{5E8C9C98-F103-436D-B6A5-349F840DF8B0}" type="pres">
      <dgm:prSet presAssocID="{AF30A8E8-B149-4E80-9697-1247AA77218B}" presName="parentText" presStyleLbl="node1" presStyleIdx="0" presStyleCnt="0">
        <dgm:presLayoutVars>
          <dgm:chMax val="0"/>
          <dgm:bulletEnabled val="1"/>
        </dgm:presLayoutVars>
      </dgm:prSet>
      <dgm:spPr/>
      <dgm:t>
        <a:bodyPr/>
        <a:lstStyle/>
        <a:p>
          <a:endParaRPr lang="tr-TR"/>
        </a:p>
      </dgm:t>
    </dgm:pt>
    <dgm:pt modelId="{42E19942-FAAE-470D-8B64-3777397F28C3}" type="pres">
      <dgm:prSet presAssocID="{AF30A8E8-B149-4E80-9697-1247AA77218B}" presName="parentRect" presStyleLbl="alignNode1" presStyleIdx="1" presStyleCnt="3" custScaleX="131878" custScaleY="272437" custLinFactNeighborX="-94205" custLinFactNeighborY="-29102"/>
      <dgm:spPr/>
      <dgm:t>
        <a:bodyPr/>
        <a:lstStyle/>
        <a:p>
          <a:endParaRPr lang="tr-TR"/>
        </a:p>
      </dgm:t>
    </dgm:pt>
    <dgm:pt modelId="{F9CE4A40-229C-4EE4-A6AA-F3F4BC64495D}" type="pres">
      <dgm:prSet presAssocID="{AF30A8E8-B149-4E80-9697-1247AA77218B}" presName="adorn" presStyleLbl="fgAccFollowNode1" presStyleIdx="1" presStyleCnt="3"/>
      <dgm:spPr/>
    </dgm:pt>
    <dgm:pt modelId="{534D623D-843D-496E-B7E9-FF82F86761BB}" type="pres">
      <dgm:prSet presAssocID="{27AF01BE-8C8A-484A-9A24-C1AE2DEBFE74}" presName="sibTrans" presStyleLbl="sibTrans2D1" presStyleIdx="0" presStyleCnt="0"/>
      <dgm:spPr/>
      <dgm:t>
        <a:bodyPr/>
        <a:lstStyle/>
        <a:p>
          <a:endParaRPr lang="tr-TR"/>
        </a:p>
      </dgm:t>
    </dgm:pt>
    <dgm:pt modelId="{FEE1086F-E54F-4F51-9A61-40D2665328C9}" type="pres">
      <dgm:prSet presAssocID="{CCFE2980-7A85-463B-93BF-3995E4BEC1EF}" presName="compNode" presStyleCnt="0"/>
      <dgm:spPr/>
    </dgm:pt>
    <dgm:pt modelId="{17FF9C7A-F17D-40E6-A6BF-3CE570C3E195}" type="pres">
      <dgm:prSet presAssocID="{CCFE2980-7A85-463B-93BF-3995E4BEC1EF}" presName="childRect" presStyleLbl="bgAcc1" presStyleIdx="2" presStyleCnt="3" custScaleX="135926" custScaleY="170381" custLinFactNeighborX="-62797" custLinFactNeighborY="59862">
        <dgm:presLayoutVars>
          <dgm:bulletEnabled val="1"/>
        </dgm:presLayoutVars>
      </dgm:prSet>
      <dgm:spPr/>
    </dgm:pt>
    <dgm:pt modelId="{B717615A-A1AF-4F40-BC28-A5E48F95EC03}" type="pres">
      <dgm:prSet presAssocID="{CCFE2980-7A85-463B-93BF-3995E4BEC1EF}" presName="parentText" presStyleLbl="node1" presStyleIdx="0" presStyleCnt="0">
        <dgm:presLayoutVars>
          <dgm:chMax val="0"/>
          <dgm:bulletEnabled val="1"/>
        </dgm:presLayoutVars>
      </dgm:prSet>
      <dgm:spPr/>
      <dgm:t>
        <a:bodyPr/>
        <a:lstStyle/>
        <a:p>
          <a:endParaRPr lang="tr-TR"/>
        </a:p>
      </dgm:t>
    </dgm:pt>
    <dgm:pt modelId="{E864FEB7-5A0E-43A8-BBCD-56E200C44570}" type="pres">
      <dgm:prSet presAssocID="{CCFE2980-7A85-463B-93BF-3995E4BEC1EF}" presName="parentRect" presStyleLbl="alignNode1" presStyleIdx="2" presStyleCnt="3" custFlipHor="1" custScaleX="115032" custScaleY="327985" custLinFactNeighborX="-66109" custLinFactNeighborY="-6980"/>
      <dgm:spPr/>
      <dgm:t>
        <a:bodyPr/>
        <a:lstStyle/>
        <a:p>
          <a:endParaRPr lang="tr-TR"/>
        </a:p>
      </dgm:t>
    </dgm:pt>
    <dgm:pt modelId="{C5DF56DE-25BF-4C0E-870D-1960A3652A99}" type="pres">
      <dgm:prSet presAssocID="{CCFE2980-7A85-463B-93BF-3995E4BEC1EF}" presName="adorn" presStyleLbl="fgAccFollowNode1" presStyleIdx="2" presStyleCnt="3"/>
      <dgm:spPr/>
    </dgm:pt>
  </dgm:ptLst>
  <dgm:cxnLst>
    <dgm:cxn modelId="{500703E9-4787-4BB8-BE12-C2A9364B7D1E}" type="presOf" srcId="{CCFE2980-7A85-463B-93BF-3995E4BEC1EF}" destId="{E864FEB7-5A0E-43A8-BBCD-56E200C44570}" srcOrd="1" destOrd="0" presId="urn:microsoft.com/office/officeart/2005/8/layout/bList2#2"/>
    <dgm:cxn modelId="{951871D2-9229-4FF0-A19B-33E212319441}" type="presOf" srcId="{27AF01BE-8C8A-484A-9A24-C1AE2DEBFE74}" destId="{534D623D-843D-496E-B7E9-FF82F86761BB}" srcOrd="0" destOrd="0" presId="urn:microsoft.com/office/officeart/2005/8/layout/bList2#2"/>
    <dgm:cxn modelId="{FD6696A1-8339-43E0-8A23-1821A7A52F9D}" srcId="{3639D332-6470-4FE0-862A-3BC3897F2F19}" destId="{AF30A8E8-B149-4E80-9697-1247AA77218B}" srcOrd="1" destOrd="0" parTransId="{79DED04A-DF99-4D24-8B2D-28A31647B932}" sibTransId="{27AF01BE-8C8A-484A-9A24-C1AE2DEBFE74}"/>
    <dgm:cxn modelId="{BDED479B-8B51-42B5-B3B9-B7C037BAC2BC}" srcId="{3639D332-6470-4FE0-862A-3BC3897F2F19}" destId="{4661CCF3-0F02-4776-A4B7-52AF774EB4BD}" srcOrd="0" destOrd="0" parTransId="{45F9D185-EDA6-4BAE-B6CB-6790644A3974}" sibTransId="{CD776007-D56E-4233-B24E-BBA248F5BDCC}"/>
    <dgm:cxn modelId="{536FA7E2-1EE7-4E7C-B77B-8F973170261A}" type="presOf" srcId="{AF30A8E8-B149-4E80-9697-1247AA77218B}" destId="{42E19942-FAAE-470D-8B64-3777397F28C3}" srcOrd="1" destOrd="0" presId="urn:microsoft.com/office/officeart/2005/8/layout/bList2#2"/>
    <dgm:cxn modelId="{7F618A13-88D5-4865-B2AB-9D1A34BADFA6}" type="presOf" srcId="{CCFE2980-7A85-463B-93BF-3995E4BEC1EF}" destId="{B717615A-A1AF-4F40-BC28-A5E48F95EC03}" srcOrd="0" destOrd="0" presId="urn:microsoft.com/office/officeart/2005/8/layout/bList2#2"/>
    <dgm:cxn modelId="{E932E21F-708C-44DD-885E-4E6D91BCC19D}" type="presOf" srcId="{4661CCF3-0F02-4776-A4B7-52AF774EB4BD}" destId="{8C7727CE-A995-40BA-8903-EEE75878CDB3}" srcOrd="1" destOrd="0" presId="urn:microsoft.com/office/officeart/2005/8/layout/bList2#2"/>
    <dgm:cxn modelId="{599A4E94-DA75-4863-88EA-31FD46054281}" type="presOf" srcId="{AF30A8E8-B149-4E80-9697-1247AA77218B}" destId="{5E8C9C98-F103-436D-B6A5-349F840DF8B0}" srcOrd="0" destOrd="0" presId="urn:microsoft.com/office/officeart/2005/8/layout/bList2#2"/>
    <dgm:cxn modelId="{542139A4-2551-4C22-930C-93CEAD1CAEE6}" type="presOf" srcId="{3639D332-6470-4FE0-862A-3BC3897F2F19}" destId="{5C09614A-2D89-49B9-8933-14D21896B331}" srcOrd="0" destOrd="0" presId="urn:microsoft.com/office/officeart/2005/8/layout/bList2#2"/>
    <dgm:cxn modelId="{D7AF449A-07C4-4766-AEC2-9126FFFBBA2E}" type="presOf" srcId="{4661CCF3-0F02-4776-A4B7-52AF774EB4BD}" destId="{EC27923F-531B-4807-A3AE-F54DF46EACA7}" srcOrd="0" destOrd="0" presId="urn:microsoft.com/office/officeart/2005/8/layout/bList2#2"/>
    <dgm:cxn modelId="{8D0FC221-8511-4A6E-AD8B-998880F37758}" srcId="{3639D332-6470-4FE0-862A-3BC3897F2F19}" destId="{CCFE2980-7A85-463B-93BF-3995E4BEC1EF}" srcOrd="2" destOrd="0" parTransId="{4F9F28C6-80CB-4A1C-9109-CF142C50C820}" sibTransId="{989896D1-0BBD-4D39-BCBA-65218D4396A5}"/>
    <dgm:cxn modelId="{F5CBB17A-1BE2-4F33-BBBB-AC5B2316EB7F}" type="presOf" srcId="{CD776007-D56E-4233-B24E-BBA248F5BDCC}" destId="{7BF292CE-2AD5-4128-A91D-08F9A116C0EA}" srcOrd="0" destOrd="0" presId="urn:microsoft.com/office/officeart/2005/8/layout/bList2#2"/>
    <dgm:cxn modelId="{9B233105-EEE8-410F-AB3B-309BEA030A04}" type="presParOf" srcId="{5C09614A-2D89-49B9-8933-14D21896B331}" destId="{AB9CDC85-0C8D-495C-B9A4-298958781D27}" srcOrd="0" destOrd="0" presId="urn:microsoft.com/office/officeart/2005/8/layout/bList2#2"/>
    <dgm:cxn modelId="{FD271C24-4A51-48FF-9DCE-D4553E8943D6}" type="presParOf" srcId="{AB9CDC85-0C8D-495C-B9A4-298958781D27}" destId="{B18E32CC-827B-4B55-A73A-0C5171BE25D3}" srcOrd="0" destOrd="0" presId="urn:microsoft.com/office/officeart/2005/8/layout/bList2#2"/>
    <dgm:cxn modelId="{24D59DB0-8A4D-4A49-BA69-AE98CD5D9E8F}" type="presParOf" srcId="{AB9CDC85-0C8D-495C-B9A4-298958781D27}" destId="{EC27923F-531B-4807-A3AE-F54DF46EACA7}" srcOrd="1" destOrd="0" presId="urn:microsoft.com/office/officeart/2005/8/layout/bList2#2"/>
    <dgm:cxn modelId="{4F196344-C74E-409B-B65A-561E8D3E1F77}" type="presParOf" srcId="{AB9CDC85-0C8D-495C-B9A4-298958781D27}" destId="{8C7727CE-A995-40BA-8903-EEE75878CDB3}" srcOrd="2" destOrd="0" presId="urn:microsoft.com/office/officeart/2005/8/layout/bList2#2"/>
    <dgm:cxn modelId="{52C86FCA-BF47-4D1C-9911-CC49DD0B2A4D}" type="presParOf" srcId="{AB9CDC85-0C8D-495C-B9A4-298958781D27}" destId="{7731FD99-47D0-4F54-A7F6-2E3EB9502B0A}" srcOrd="3" destOrd="0" presId="urn:microsoft.com/office/officeart/2005/8/layout/bList2#2"/>
    <dgm:cxn modelId="{D9D9292E-62C1-4124-9181-3221152877CB}" type="presParOf" srcId="{5C09614A-2D89-49B9-8933-14D21896B331}" destId="{7BF292CE-2AD5-4128-A91D-08F9A116C0EA}" srcOrd="1" destOrd="0" presId="urn:microsoft.com/office/officeart/2005/8/layout/bList2#2"/>
    <dgm:cxn modelId="{B021A78B-687F-4CC6-BE27-F2BFAF2BF059}" type="presParOf" srcId="{5C09614A-2D89-49B9-8933-14D21896B331}" destId="{26A9AA54-4FE7-431F-A921-ECE38C6B4489}" srcOrd="2" destOrd="0" presId="urn:microsoft.com/office/officeart/2005/8/layout/bList2#2"/>
    <dgm:cxn modelId="{8D94D792-77B2-4FB7-AB27-DBE1F104D7E5}" type="presParOf" srcId="{26A9AA54-4FE7-431F-A921-ECE38C6B4489}" destId="{C5F9C1BD-3E91-4AE6-B6DB-185E103BA32D}" srcOrd="0" destOrd="0" presId="urn:microsoft.com/office/officeart/2005/8/layout/bList2#2"/>
    <dgm:cxn modelId="{814CEB49-B312-4580-B9AE-FEBD290F61D8}" type="presParOf" srcId="{26A9AA54-4FE7-431F-A921-ECE38C6B4489}" destId="{5E8C9C98-F103-436D-B6A5-349F840DF8B0}" srcOrd="1" destOrd="0" presId="urn:microsoft.com/office/officeart/2005/8/layout/bList2#2"/>
    <dgm:cxn modelId="{0AA5DE7F-2546-4838-91AD-A37868830E09}" type="presParOf" srcId="{26A9AA54-4FE7-431F-A921-ECE38C6B4489}" destId="{42E19942-FAAE-470D-8B64-3777397F28C3}" srcOrd="2" destOrd="0" presId="urn:microsoft.com/office/officeart/2005/8/layout/bList2#2"/>
    <dgm:cxn modelId="{ADADBC40-0391-4193-8E5A-05AB05787431}" type="presParOf" srcId="{26A9AA54-4FE7-431F-A921-ECE38C6B4489}" destId="{F9CE4A40-229C-4EE4-A6AA-F3F4BC64495D}" srcOrd="3" destOrd="0" presId="urn:microsoft.com/office/officeart/2005/8/layout/bList2#2"/>
    <dgm:cxn modelId="{5DAD753F-031D-4C7D-84FC-1A8A15914A2D}" type="presParOf" srcId="{5C09614A-2D89-49B9-8933-14D21896B331}" destId="{534D623D-843D-496E-B7E9-FF82F86761BB}" srcOrd="3" destOrd="0" presId="urn:microsoft.com/office/officeart/2005/8/layout/bList2#2"/>
    <dgm:cxn modelId="{3E5FD8D7-7454-48E4-B7BC-4CB62B98CFF5}" type="presParOf" srcId="{5C09614A-2D89-49B9-8933-14D21896B331}" destId="{FEE1086F-E54F-4F51-9A61-40D2665328C9}" srcOrd="4" destOrd="0" presId="urn:microsoft.com/office/officeart/2005/8/layout/bList2#2"/>
    <dgm:cxn modelId="{BFC5D04B-23B6-43ED-843C-FF615E97FE66}" type="presParOf" srcId="{FEE1086F-E54F-4F51-9A61-40D2665328C9}" destId="{17FF9C7A-F17D-40E6-A6BF-3CE570C3E195}" srcOrd="0" destOrd="0" presId="urn:microsoft.com/office/officeart/2005/8/layout/bList2#2"/>
    <dgm:cxn modelId="{9519DAC4-FF84-4ADD-B5F7-C04DAED01FDC}" type="presParOf" srcId="{FEE1086F-E54F-4F51-9A61-40D2665328C9}" destId="{B717615A-A1AF-4F40-BC28-A5E48F95EC03}" srcOrd="1" destOrd="0" presId="urn:microsoft.com/office/officeart/2005/8/layout/bList2#2"/>
    <dgm:cxn modelId="{369532CC-BF88-4223-BAFC-C4BF3F9C32EF}" type="presParOf" srcId="{FEE1086F-E54F-4F51-9A61-40D2665328C9}" destId="{E864FEB7-5A0E-43A8-BBCD-56E200C44570}" srcOrd="2" destOrd="0" presId="urn:microsoft.com/office/officeart/2005/8/layout/bList2#2"/>
    <dgm:cxn modelId="{EBF0C12C-0346-4951-9A57-76EC81CF0BE2}" type="presParOf" srcId="{FEE1086F-E54F-4F51-9A61-40D2665328C9}" destId="{C5DF56DE-25BF-4C0E-870D-1960A3652A99}" srcOrd="3" destOrd="0" presId="urn:microsoft.com/office/officeart/2005/8/layout/b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62A57-C532-415D-AD14-42F5853ADA60}">
      <dsp:nvSpPr>
        <dsp:cNvPr id="0" name=""/>
        <dsp:cNvSpPr/>
      </dsp:nvSpPr>
      <dsp:spPr>
        <a:xfrm>
          <a:off x="0" y="347020"/>
          <a:ext cx="6001329" cy="579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3CA096-2C87-48DA-94E1-0796FAA7D5D3}">
      <dsp:nvSpPr>
        <dsp:cNvPr id="0" name=""/>
        <dsp:cNvSpPr/>
      </dsp:nvSpPr>
      <dsp:spPr>
        <a:xfrm>
          <a:off x="304800" y="7539"/>
          <a:ext cx="4267200"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tr-TR" sz="2300" kern="1200" dirty="0"/>
            <a:t>AVRUPA KOMISYONU</a:t>
          </a:r>
        </a:p>
      </dsp:txBody>
      <dsp:txXfrm>
        <a:off x="337944" y="40683"/>
        <a:ext cx="4200912" cy="612672"/>
      </dsp:txXfrm>
    </dsp:sp>
    <dsp:sp modelId="{ADAA0793-6530-4466-996B-06218C81449A}">
      <dsp:nvSpPr>
        <dsp:cNvPr id="0" name=""/>
        <dsp:cNvSpPr/>
      </dsp:nvSpPr>
      <dsp:spPr>
        <a:xfrm>
          <a:off x="0" y="1390300"/>
          <a:ext cx="6001329" cy="579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54CEE3-0090-4FE5-8447-1857EDAC9A00}">
      <dsp:nvSpPr>
        <dsp:cNvPr id="0" name=""/>
        <dsp:cNvSpPr/>
      </dsp:nvSpPr>
      <dsp:spPr>
        <a:xfrm>
          <a:off x="304800" y="1050819"/>
          <a:ext cx="4267200"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tr-TR" sz="2300" kern="1200" dirty="0" smtClean="0"/>
            <a:t>DIŞİŞLERİ BAKANLIĞI</a:t>
          </a:r>
          <a:endParaRPr lang="tr-TR" sz="2300" kern="1200" dirty="0"/>
        </a:p>
      </dsp:txBody>
      <dsp:txXfrm>
        <a:off x="337944" y="1083963"/>
        <a:ext cx="4200912" cy="612672"/>
      </dsp:txXfrm>
    </dsp:sp>
    <dsp:sp modelId="{0E8914EC-CDBB-4E94-B414-32F528EA52CB}">
      <dsp:nvSpPr>
        <dsp:cNvPr id="0" name=""/>
        <dsp:cNvSpPr/>
      </dsp:nvSpPr>
      <dsp:spPr>
        <a:xfrm>
          <a:off x="0" y="2433580"/>
          <a:ext cx="6001329" cy="579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2D807F-6892-455E-A0E7-62392F20087E}">
      <dsp:nvSpPr>
        <dsp:cNvPr id="0" name=""/>
        <dsp:cNvSpPr/>
      </dsp:nvSpPr>
      <dsp:spPr>
        <a:xfrm>
          <a:off x="304800" y="2094100"/>
          <a:ext cx="4267200"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tr-TR" sz="2300" kern="1200" dirty="0"/>
            <a:t>TÜRKİYE ULUSAL AJANSI</a:t>
          </a:r>
        </a:p>
      </dsp:txBody>
      <dsp:txXfrm>
        <a:off x="337944" y="2127244"/>
        <a:ext cx="4200912" cy="612672"/>
      </dsp:txXfrm>
    </dsp:sp>
    <dsp:sp modelId="{28EDD3EF-CAFB-4D6A-9250-2E8D2B375E8B}">
      <dsp:nvSpPr>
        <dsp:cNvPr id="0" name=""/>
        <dsp:cNvSpPr/>
      </dsp:nvSpPr>
      <dsp:spPr>
        <a:xfrm>
          <a:off x="0" y="3476860"/>
          <a:ext cx="6001329" cy="579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F72274-A234-4857-8A96-635494F0388D}">
      <dsp:nvSpPr>
        <dsp:cNvPr id="0" name=""/>
        <dsp:cNvSpPr/>
      </dsp:nvSpPr>
      <dsp:spPr>
        <a:xfrm>
          <a:off x="304800" y="3137380"/>
          <a:ext cx="4267200" cy="6789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022350">
            <a:lnSpc>
              <a:spcPct val="90000"/>
            </a:lnSpc>
            <a:spcBef>
              <a:spcPct val="0"/>
            </a:spcBef>
            <a:spcAft>
              <a:spcPct val="35000"/>
            </a:spcAft>
          </a:pPr>
          <a:r>
            <a:rPr lang="tr-TR" sz="2300" kern="1200" dirty="0"/>
            <a:t>ÜNİVERSİTELER</a:t>
          </a:r>
        </a:p>
      </dsp:txBody>
      <dsp:txXfrm>
        <a:off x="337944" y="3170524"/>
        <a:ext cx="4200912"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E32CC-827B-4B55-A73A-0C5171BE25D3}">
      <dsp:nvSpPr>
        <dsp:cNvPr id="0" name=""/>
        <dsp:cNvSpPr/>
      </dsp:nvSpPr>
      <dsp:spPr>
        <a:xfrm>
          <a:off x="2760698" y="159512"/>
          <a:ext cx="2569083" cy="1386510"/>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7727CE-A995-40BA-8903-EEE75878CDB3}">
      <dsp:nvSpPr>
        <dsp:cNvPr id="0" name=""/>
        <dsp:cNvSpPr/>
      </dsp:nvSpPr>
      <dsp:spPr>
        <a:xfrm>
          <a:off x="2927492" y="134118"/>
          <a:ext cx="2196339" cy="1381961"/>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31750" bIns="0" numCol="1" spcCol="1270" anchor="ctr" anchorCtr="0">
          <a:noAutofit/>
        </a:bodyPr>
        <a:lstStyle/>
        <a:p>
          <a:pPr lvl="0" algn="ctr" defTabSz="1111250">
            <a:lnSpc>
              <a:spcPct val="90000"/>
            </a:lnSpc>
            <a:spcBef>
              <a:spcPct val="0"/>
            </a:spcBef>
            <a:spcAft>
              <a:spcPct val="35000"/>
            </a:spcAft>
          </a:pPr>
          <a:r>
            <a:rPr lang="tr-TR" sz="2500" kern="1200" dirty="0">
              <a:latin typeface="Comic Sans MS" pitchFamily="66" charset="0"/>
            </a:rPr>
            <a:t>Dil Desteği</a:t>
          </a:r>
        </a:p>
      </dsp:txBody>
      <dsp:txXfrm>
        <a:off x="2927492" y="134118"/>
        <a:ext cx="1546718" cy="1381961"/>
      </dsp:txXfrm>
    </dsp:sp>
    <dsp:sp modelId="{7731FD99-47D0-4F54-A7F6-2E3EB9502B0A}">
      <dsp:nvSpPr>
        <dsp:cNvPr id="0" name=""/>
        <dsp:cNvSpPr/>
      </dsp:nvSpPr>
      <dsp:spPr>
        <a:xfrm>
          <a:off x="1718108" y="2685778"/>
          <a:ext cx="650090" cy="650090"/>
        </a:xfrm>
        <a:prstGeom prst="ellips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F9C1BD-3E91-4AE6-B6DB-185E103BA32D}">
      <dsp:nvSpPr>
        <dsp:cNvPr id="0" name=""/>
        <dsp:cNvSpPr/>
      </dsp:nvSpPr>
      <dsp:spPr>
        <a:xfrm>
          <a:off x="897855" y="1618045"/>
          <a:ext cx="2810322" cy="2364916"/>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E19942-FAAE-470D-8B64-3777397F28C3}">
      <dsp:nvSpPr>
        <dsp:cNvPr id="0" name=""/>
        <dsp:cNvSpPr/>
      </dsp:nvSpPr>
      <dsp:spPr>
        <a:xfrm>
          <a:off x="1162479" y="2087561"/>
          <a:ext cx="2449503" cy="1624268"/>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31750" bIns="0" numCol="1" spcCol="1270" anchor="ctr" anchorCtr="0">
          <a:noAutofit/>
        </a:bodyPr>
        <a:lstStyle/>
        <a:p>
          <a:pPr lvl="0" algn="ctr" defTabSz="1111250">
            <a:lnSpc>
              <a:spcPct val="90000"/>
            </a:lnSpc>
            <a:spcBef>
              <a:spcPct val="0"/>
            </a:spcBef>
            <a:spcAft>
              <a:spcPct val="35000"/>
            </a:spcAft>
          </a:pPr>
          <a:r>
            <a:rPr lang="tr-TR" sz="2500" kern="1200" dirty="0">
              <a:latin typeface="Comic Sans MS" pitchFamily="66" charset="0"/>
            </a:rPr>
            <a:t>Faaliyet </a:t>
          </a:r>
          <a:r>
            <a:rPr lang="tr-TR" sz="2500" kern="1200" dirty="0">
              <a:solidFill>
                <a:srgbClr val="FF0000"/>
              </a:solidFill>
              <a:latin typeface="Comic Sans MS" pitchFamily="66" charset="0"/>
            </a:rPr>
            <a:t>öncesi</a:t>
          </a:r>
          <a:r>
            <a:rPr lang="tr-TR" sz="2500" kern="1200" dirty="0">
              <a:latin typeface="Comic Sans MS" pitchFamily="66" charset="0"/>
            </a:rPr>
            <a:t> ve </a:t>
          </a:r>
          <a:r>
            <a:rPr lang="tr-TR" sz="2500" kern="1200" dirty="0">
              <a:solidFill>
                <a:srgbClr val="FF0000"/>
              </a:solidFill>
              <a:latin typeface="Comic Sans MS" pitchFamily="66" charset="0"/>
            </a:rPr>
            <a:t>sonrası</a:t>
          </a:r>
          <a:r>
            <a:rPr lang="tr-TR" sz="2500" kern="1200" dirty="0">
              <a:latin typeface="Comic Sans MS" pitchFamily="66" charset="0"/>
            </a:rPr>
            <a:t> dil sınavları</a:t>
          </a:r>
        </a:p>
      </dsp:txBody>
      <dsp:txXfrm>
        <a:off x="1162479" y="2087561"/>
        <a:ext cx="1725002" cy="1624268"/>
      </dsp:txXfrm>
    </dsp:sp>
    <dsp:sp modelId="{F9CE4A40-229C-4EE4-A6AA-F3F4BC64495D}">
      <dsp:nvSpPr>
        <dsp:cNvPr id="0" name=""/>
        <dsp:cNvSpPr/>
      </dsp:nvSpPr>
      <dsp:spPr>
        <a:xfrm>
          <a:off x="4568867" y="2869803"/>
          <a:ext cx="650090" cy="650090"/>
        </a:xfrm>
        <a:prstGeom prst="ellips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FF9C7A-F17D-40E6-A6BF-3CE570C3E195}">
      <dsp:nvSpPr>
        <dsp:cNvPr id="0" name=""/>
        <dsp:cNvSpPr/>
      </dsp:nvSpPr>
      <dsp:spPr>
        <a:xfrm>
          <a:off x="4536820" y="1647228"/>
          <a:ext cx="2524691" cy="2362351"/>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64FEB7-5A0E-43A8-BBCD-56E200C44570}">
      <dsp:nvSpPr>
        <dsp:cNvPr id="0" name=""/>
        <dsp:cNvSpPr/>
      </dsp:nvSpPr>
      <dsp:spPr>
        <a:xfrm flipH="1">
          <a:off x="4669346" y="1970429"/>
          <a:ext cx="2136605" cy="1955445"/>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31750" bIns="0" numCol="1" spcCol="1270" anchor="ctr" anchorCtr="0">
          <a:noAutofit/>
        </a:bodyPr>
        <a:lstStyle/>
        <a:p>
          <a:pPr lvl="0" algn="ctr" defTabSz="1111250">
            <a:lnSpc>
              <a:spcPct val="90000"/>
            </a:lnSpc>
            <a:spcBef>
              <a:spcPct val="0"/>
            </a:spcBef>
            <a:spcAft>
              <a:spcPct val="35000"/>
            </a:spcAft>
          </a:pPr>
          <a:r>
            <a:rPr lang="tr-TR" sz="2500" kern="1200" dirty="0">
              <a:latin typeface="Comic Sans MS" pitchFamily="66" charset="0"/>
            </a:rPr>
            <a:t>Çevrimiçi Dil Kursları</a:t>
          </a:r>
        </a:p>
      </dsp:txBody>
      <dsp:txXfrm>
        <a:off x="4669346" y="1970429"/>
        <a:ext cx="1504652" cy="1955445"/>
      </dsp:txXfrm>
    </dsp:sp>
    <dsp:sp modelId="{C5DF56DE-25BF-4C0E-870D-1960A3652A99}">
      <dsp:nvSpPr>
        <dsp:cNvPr id="0" name=""/>
        <dsp:cNvSpPr/>
      </dsp:nvSpPr>
      <dsp:spPr>
        <a:xfrm>
          <a:off x="7397430" y="2786367"/>
          <a:ext cx="650090" cy="650090"/>
        </a:xfrm>
        <a:prstGeom prst="ellips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88DF62-A7F4-485B-B378-4E1ED463E3F4}" type="datetimeFigureOut">
              <a:rPr lang="en-US" smtClean="0"/>
              <a:t>4/11/2025</a:t>
            </a:fld>
            <a:endParaRPr lang="en-US"/>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AE5E6-BA41-4DCF-BEC1-24A736ED0CD3}" type="slidenum">
              <a:rPr lang="en-US" smtClean="0"/>
              <a:t>‹#›</a:t>
            </a:fld>
            <a:endParaRPr lang="en-US"/>
          </a:p>
        </p:txBody>
      </p:sp>
    </p:spTree>
    <p:extLst>
      <p:ext uri="{BB962C8B-B14F-4D97-AF65-F5344CB8AC3E}">
        <p14:creationId xmlns:p14="http://schemas.microsoft.com/office/powerpoint/2010/main" val="227039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887AE5E6-BA41-4DCF-BEC1-24A736ED0CD3}" type="slidenum">
              <a:rPr lang="en-US" smtClean="0"/>
              <a:t>1</a:t>
            </a:fld>
            <a:endParaRPr lang="en-US"/>
          </a:p>
        </p:txBody>
      </p:sp>
    </p:spTree>
    <p:extLst>
      <p:ext uri="{BB962C8B-B14F-4D97-AF65-F5344CB8AC3E}">
        <p14:creationId xmlns:p14="http://schemas.microsoft.com/office/powerpoint/2010/main" val="3334314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887AE5E6-BA41-4DCF-BEC1-24A736ED0CD3}" type="slidenum">
              <a:rPr lang="en-US" smtClean="0"/>
              <a:t>45</a:t>
            </a:fld>
            <a:endParaRPr lang="en-US"/>
          </a:p>
        </p:txBody>
      </p:sp>
    </p:spTree>
    <p:extLst>
      <p:ext uri="{BB962C8B-B14F-4D97-AF65-F5344CB8AC3E}">
        <p14:creationId xmlns:p14="http://schemas.microsoft.com/office/powerpoint/2010/main" val="3234182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11.04.2025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17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11.04.2025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912243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11.04.2025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124854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11.04.2025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39969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F75050-0E15-4C5B-92B0-66D068882F1F}" type="datetimeFigureOut">
              <a:rPr lang="tr-TR" smtClean="0"/>
              <a:pPr/>
              <a:t>11.04.2025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966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F75050-0E15-4C5B-92B0-66D068882F1F}" type="datetimeFigureOut">
              <a:rPr lang="tr-TR" smtClean="0"/>
              <a:pPr/>
              <a:t>11.04.2025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612020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11.04.2025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60233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F75050-0E15-4C5B-92B0-66D068882F1F}" type="datetimeFigureOut">
              <a:rPr lang="tr-TR" smtClean="0"/>
              <a:pPr/>
              <a:t>11.04.2025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15919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9F75050-0E15-4C5B-92B0-66D068882F1F}" type="datetimeFigureOut">
              <a:rPr lang="tr-TR" smtClean="0"/>
              <a:pPr/>
              <a:t>11.04.2025</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810154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9F75050-0E15-4C5B-92B0-66D068882F1F}" type="datetimeFigureOut">
              <a:rPr lang="tr-TR" smtClean="0"/>
              <a:pPr/>
              <a:t>11.04.2025</a:t>
            </a:fld>
            <a:endParaRPr lang="tr-T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1DEFA8C-F947-479F-BE07-76B6B3F80BF1}" type="slidenum">
              <a:rPr lang="tr-TR" smtClean="0"/>
              <a:pPr/>
              <a:t>‹#›</a:t>
            </a:fld>
            <a:endParaRPr lang="tr-TR"/>
          </a:p>
        </p:txBody>
      </p:sp>
    </p:spTree>
    <p:extLst>
      <p:ext uri="{BB962C8B-B14F-4D97-AF65-F5344CB8AC3E}">
        <p14:creationId xmlns:p14="http://schemas.microsoft.com/office/powerpoint/2010/main" val="2189620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F75050-0E15-4C5B-92B0-66D068882F1F}" type="datetimeFigureOut">
              <a:rPr lang="tr-TR" smtClean="0"/>
              <a:pPr/>
              <a:t>11.04.2025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71771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9F75050-0E15-4C5B-92B0-66D068882F1F}" type="datetimeFigureOut">
              <a:rPr lang="tr-TR" smtClean="0"/>
              <a:pPr/>
              <a:t>11.04.2025</a:t>
            </a:fld>
            <a:endParaRPr lang="tr-T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1DEFA8C-F947-479F-BE07-76B6B3F80BF1}" type="slidenum">
              <a:rPr lang="tr-TR" smtClean="0"/>
              <a:pPr/>
              <a:t>‹#›</a:t>
            </a:fld>
            <a:endParaRPr lang="tr-T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583592"/>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mailto:cuerasmusoutgoing@gmail.com" TargetMode="External"/><Relationship Id="rId2" Type="http://schemas.openxmlformats.org/officeDocument/2006/relationships/hyperlink" Target="mailto:erasmus@cu.edu.tr" TargetMode="External"/><Relationship Id="rId1" Type="http://schemas.openxmlformats.org/officeDocument/2006/relationships/slideLayout" Target="../slideLayouts/slideLayout2.xml"/><Relationship Id="rId4" Type="http://schemas.openxmlformats.org/officeDocument/2006/relationships/hyperlink" Target="mailto:outgoing.erasmus@cu.edu.tr"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mailto:outgoing.erasmus@cu.edu.tr" TargetMode="External"/><Relationship Id="rId2" Type="http://schemas.openxmlformats.org/officeDocument/2006/relationships/hyperlink" Target="mailto:cuerasmusoutgoing@gmail.com" TargetMode="Externa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ec.europa.eu/education/tools/isced-f_en.ht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7.png"/><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23528" y="2348880"/>
            <a:ext cx="8352928" cy="1656184"/>
          </a:xfrm>
        </p:spPr>
        <p:txBody>
          <a:bodyPr>
            <a:normAutofit fontScale="90000"/>
          </a:bodyPr>
          <a:lstStyle/>
          <a:p>
            <a:pPr algn="ctr"/>
            <a:r>
              <a:rPr lang="tr-TR" sz="6700" dirty="0"/>
              <a:t>Erasmus+ Yeni Dönem </a:t>
            </a:r>
            <a:r>
              <a:rPr lang="tr-TR" sz="5300" dirty="0"/>
              <a:t>Bireylerin öğrenme hareketliliği</a:t>
            </a:r>
          </a:p>
        </p:txBody>
      </p:sp>
      <p:sp>
        <p:nvSpPr>
          <p:cNvPr id="3" name="2 Alt Başlık"/>
          <p:cNvSpPr>
            <a:spLocks noGrp="1"/>
          </p:cNvSpPr>
          <p:nvPr>
            <p:ph type="subTitle" idx="1"/>
          </p:nvPr>
        </p:nvSpPr>
        <p:spPr>
          <a:xfrm>
            <a:off x="1515616" y="4869160"/>
            <a:ext cx="6400800" cy="1201688"/>
          </a:xfrm>
        </p:spPr>
        <p:txBody>
          <a:bodyPr>
            <a:normAutofit fontScale="92500" lnSpcReduction="20000"/>
          </a:bodyPr>
          <a:lstStyle/>
          <a:p>
            <a:pPr algn="ctr"/>
            <a:r>
              <a:rPr lang="tr-TR" i="1" dirty="0"/>
              <a:t>Çukurova Üniversitesi</a:t>
            </a:r>
          </a:p>
          <a:p>
            <a:pPr algn="ctr"/>
            <a:r>
              <a:rPr lang="tr-TR" i="1" dirty="0"/>
              <a:t>Dış İlişkiler Birimi</a:t>
            </a:r>
          </a:p>
          <a:p>
            <a:pPr algn="ctr"/>
            <a:r>
              <a:rPr lang="tr-TR" i="1" dirty="0" smtClean="0"/>
              <a:t>10.04.2025</a:t>
            </a:r>
            <a:endParaRPr lang="tr-TR" i="1"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3992" y="836712"/>
            <a:ext cx="5004048" cy="101902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28608"/>
            <a:ext cx="9144000" cy="6831057"/>
          </a:xfrm>
          <a:prstGeom prst="rect">
            <a:avLst/>
          </a:prstGeom>
        </p:spPr>
      </p:pic>
    </p:spTree>
    <p:extLst>
      <p:ext uri="{BB962C8B-B14F-4D97-AF65-F5344CB8AC3E}">
        <p14:creationId xmlns:p14="http://schemas.microsoft.com/office/powerpoint/2010/main" val="355446551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124744"/>
            <a:ext cx="8229600" cy="4709120"/>
          </a:xfrm>
        </p:spPr>
        <p:txBody>
          <a:bodyPr>
            <a:noAutofit/>
          </a:bodyPr>
          <a:lstStyle/>
          <a:p>
            <a:pPr>
              <a:buNone/>
            </a:pPr>
            <a:r>
              <a:rPr lang="tr-TR" sz="3200" b="1" dirty="0" smtClean="0">
                <a:solidFill>
                  <a:srgbClr val="0070C0"/>
                </a:solidFill>
              </a:rPr>
              <a:t>     Kalan </a:t>
            </a:r>
            <a:r>
              <a:rPr lang="tr-TR" sz="3200" b="1" dirty="0">
                <a:solidFill>
                  <a:srgbClr val="0070C0"/>
                </a:solidFill>
              </a:rPr>
              <a:t>ödeme</a:t>
            </a:r>
          </a:p>
          <a:p>
            <a:pPr marL="90488" indent="1588" algn="just">
              <a:buNone/>
            </a:pPr>
            <a:endParaRPr lang="tr-TR" sz="3200" dirty="0" smtClean="0">
              <a:solidFill>
                <a:schemeClr val="tx1"/>
              </a:solidFill>
            </a:endParaRPr>
          </a:p>
          <a:p>
            <a:pPr marL="90488" indent="1588" algn="just">
              <a:buNone/>
            </a:pPr>
            <a:r>
              <a:rPr lang="tr-TR" sz="3200" dirty="0" smtClean="0">
                <a:solidFill>
                  <a:schemeClr val="tx1"/>
                </a:solidFill>
              </a:rPr>
              <a:t>İkinci </a:t>
            </a:r>
            <a:r>
              <a:rPr lang="tr-TR" sz="3200" dirty="0">
                <a:solidFill>
                  <a:schemeClr val="tx1"/>
                </a:solidFill>
              </a:rPr>
              <a:t>ödeme (kalan %20), öğrenim </a:t>
            </a:r>
            <a:r>
              <a:rPr lang="tr-TR" sz="3200" dirty="0" smtClean="0">
                <a:solidFill>
                  <a:schemeClr val="tx1"/>
                </a:solidFill>
              </a:rPr>
              <a:t>dönemi sonunda </a:t>
            </a:r>
            <a:r>
              <a:rPr lang="tr-TR" sz="3200" dirty="0">
                <a:solidFill>
                  <a:schemeClr val="tx1"/>
                </a:solidFill>
              </a:rPr>
              <a:t>öğrenciye verilen “</a:t>
            </a:r>
            <a:r>
              <a:rPr lang="tr-TR" sz="3200" dirty="0" smtClean="0">
                <a:solidFill>
                  <a:srgbClr val="FF0000"/>
                </a:solidFill>
              </a:rPr>
              <a:t>katılım </a:t>
            </a:r>
            <a:r>
              <a:rPr lang="tr-TR" sz="3200" dirty="0" err="1" smtClean="0">
                <a:solidFill>
                  <a:srgbClr val="FF0000"/>
                </a:solidFill>
              </a:rPr>
              <a:t>belgesi</a:t>
            </a:r>
            <a:r>
              <a:rPr lang="tr-TR" sz="3200" dirty="0" err="1" smtClean="0">
                <a:solidFill>
                  <a:schemeClr val="tx1"/>
                </a:solidFill>
              </a:rPr>
              <a:t>”nde</a:t>
            </a:r>
            <a:r>
              <a:rPr lang="tr-TR" sz="3200" dirty="0" smtClean="0">
                <a:solidFill>
                  <a:schemeClr val="tx1"/>
                </a:solidFill>
              </a:rPr>
              <a:t> </a:t>
            </a:r>
            <a:r>
              <a:rPr lang="tr-TR" sz="3200" dirty="0">
                <a:solidFill>
                  <a:schemeClr val="tx1"/>
                </a:solidFill>
              </a:rPr>
              <a:t>yer alan kesin </a:t>
            </a:r>
            <a:r>
              <a:rPr lang="tr-TR" sz="3200" dirty="0" smtClean="0">
                <a:solidFill>
                  <a:schemeClr val="tx1"/>
                </a:solidFill>
              </a:rPr>
              <a:t>gerçekleştirme süresi, pasaport giriş çıkış tarihleri </a:t>
            </a:r>
            <a:r>
              <a:rPr lang="tr-TR" sz="3200" dirty="0">
                <a:solidFill>
                  <a:schemeClr val="tx1"/>
                </a:solidFill>
              </a:rPr>
              <a:t>ve </a:t>
            </a:r>
            <a:r>
              <a:rPr lang="tr-TR" sz="3200" dirty="0" smtClean="0">
                <a:solidFill>
                  <a:schemeClr val="tx1"/>
                </a:solidFill>
              </a:rPr>
              <a:t>öğrencinin başarı ve sorumluluklarını </a:t>
            </a:r>
            <a:r>
              <a:rPr lang="tr-TR" sz="3200" dirty="0">
                <a:solidFill>
                  <a:schemeClr val="tx1"/>
                </a:solidFill>
              </a:rPr>
              <a:t>yerine getirme </a:t>
            </a:r>
            <a:r>
              <a:rPr lang="tr-TR" sz="3200" dirty="0" smtClean="0">
                <a:solidFill>
                  <a:schemeClr val="tx1"/>
                </a:solidFill>
              </a:rPr>
              <a:t>düzeyi dikkate </a:t>
            </a:r>
            <a:r>
              <a:rPr lang="tr-TR" sz="3200" dirty="0">
                <a:solidFill>
                  <a:schemeClr val="tx1"/>
                </a:solidFill>
              </a:rPr>
              <a:t>alınarak yapılır.</a:t>
            </a:r>
          </a:p>
          <a:p>
            <a:pPr>
              <a:buNone/>
            </a:pPr>
            <a:endParaRPr lang="tr-TR" sz="32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268760"/>
            <a:ext cx="8136904" cy="4824536"/>
          </a:xfrm>
        </p:spPr>
        <p:txBody>
          <a:bodyPr>
            <a:normAutofit fontScale="92500" lnSpcReduction="10000"/>
          </a:bodyPr>
          <a:lstStyle/>
          <a:p>
            <a:pPr>
              <a:buNone/>
            </a:pPr>
            <a:r>
              <a:rPr lang="tr-TR" b="1" dirty="0">
                <a:solidFill>
                  <a:srgbClr val="2F5F4F"/>
                </a:solidFill>
              </a:rPr>
              <a:t>	</a:t>
            </a:r>
            <a:r>
              <a:rPr lang="tr-TR" b="1" dirty="0" smtClean="0">
                <a:solidFill>
                  <a:srgbClr val="2F5F4F"/>
                </a:solidFill>
              </a:rPr>
              <a:t>     </a:t>
            </a:r>
            <a:r>
              <a:rPr lang="tr-TR" sz="4000" b="1" dirty="0" smtClean="0">
                <a:solidFill>
                  <a:srgbClr val="0070C0"/>
                </a:solidFill>
              </a:rPr>
              <a:t>KESİNTİ </a:t>
            </a:r>
            <a:r>
              <a:rPr lang="tr-TR" sz="4000" b="1" dirty="0" smtClean="0">
                <a:solidFill>
                  <a:srgbClr val="0070C0"/>
                </a:solidFill>
              </a:rPr>
              <a:t>YAPILABİLECEK </a:t>
            </a:r>
            <a:r>
              <a:rPr lang="tr-TR" sz="4000" b="1" dirty="0">
                <a:solidFill>
                  <a:srgbClr val="0070C0"/>
                </a:solidFill>
              </a:rPr>
              <a:t>DURUMLAR</a:t>
            </a:r>
          </a:p>
          <a:p>
            <a:pPr marL="90488" indent="1588" algn="just">
              <a:buNone/>
            </a:pPr>
            <a:r>
              <a:rPr lang="tr-TR" sz="3900" dirty="0"/>
              <a:t>	</a:t>
            </a:r>
            <a:r>
              <a:rPr lang="tr-TR" sz="3900" dirty="0" smtClean="0">
                <a:solidFill>
                  <a:schemeClr val="tx1"/>
                </a:solidFill>
              </a:rPr>
              <a:t>Öğrencilerin</a:t>
            </a:r>
            <a:r>
              <a:rPr lang="tr-TR" sz="3900" dirty="0">
                <a:solidFill>
                  <a:schemeClr val="tx1"/>
                </a:solidFill>
              </a:rPr>
              <a:t>, </a:t>
            </a:r>
            <a:r>
              <a:rPr lang="tr-TR" sz="3900" dirty="0" smtClean="0">
                <a:solidFill>
                  <a:schemeClr val="tx1"/>
                </a:solidFill>
              </a:rPr>
              <a:t>karşı kurumdan </a:t>
            </a:r>
            <a:r>
              <a:rPr lang="tr-TR" sz="3900" dirty="0">
                <a:solidFill>
                  <a:schemeClr val="tx1"/>
                </a:solidFill>
              </a:rPr>
              <a:t>almakla yükümlü oldukları derslerin </a:t>
            </a:r>
            <a:r>
              <a:rPr lang="tr-TR" sz="3900" dirty="0" smtClean="0">
                <a:solidFill>
                  <a:schemeClr val="tx1"/>
                </a:solidFill>
              </a:rPr>
              <a:t>AKTS toplamının </a:t>
            </a:r>
            <a:r>
              <a:rPr lang="tr-TR" sz="3900" dirty="0">
                <a:solidFill>
                  <a:schemeClr val="tx1"/>
                </a:solidFill>
              </a:rPr>
              <a:t>en az 1/3’ünden başarılı </a:t>
            </a:r>
            <a:r>
              <a:rPr lang="tr-TR" sz="3900" dirty="0" smtClean="0">
                <a:solidFill>
                  <a:schemeClr val="tx1"/>
                </a:solidFill>
              </a:rPr>
              <a:t>olmaları halinde hibe kesintisi </a:t>
            </a:r>
            <a:r>
              <a:rPr lang="tr-TR" sz="3900" dirty="0">
                <a:solidFill>
                  <a:schemeClr val="tx1"/>
                </a:solidFill>
              </a:rPr>
              <a:t>yapılmaz</a:t>
            </a:r>
            <a:r>
              <a:rPr lang="tr-TR" sz="3900" dirty="0" smtClean="0">
                <a:solidFill>
                  <a:schemeClr val="tx1"/>
                </a:solidFill>
              </a:rPr>
              <a:t>. </a:t>
            </a:r>
          </a:p>
          <a:p>
            <a:pPr marL="90488" indent="1588" algn="just">
              <a:buNone/>
            </a:pPr>
            <a:r>
              <a:rPr lang="tr-TR" sz="3900" dirty="0" smtClean="0">
                <a:solidFill>
                  <a:schemeClr val="tx1"/>
                </a:solidFill>
              </a:rPr>
              <a:t>Ancak </a:t>
            </a:r>
            <a:r>
              <a:rPr lang="tr-TR" sz="3900" dirty="0">
                <a:solidFill>
                  <a:schemeClr val="tx1"/>
                </a:solidFill>
              </a:rPr>
              <a:t>bu başarı oranını </a:t>
            </a:r>
            <a:r>
              <a:rPr lang="tr-TR" sz="3900" dirty="0" smtClean="0">
                <a:solidFill>
                  <a:schemeClr val="tx1"/>
                </a:solidFill>
              </a:rPr>
              <a:t>sağlayamayan öğrencilerden</a:t>
            </a:r>
            <a:r>
              <a:rPr lang="tr-TR" sz="3900" dirty="0">
                <a:solidFill>
                  <a:schemeClr val="tx1"/>
                </a:solidFill>
              </a:rPr>
              <a:t>, gerçekleşen faaliyet gün sayısının %</a:t>
            </a:r>
            <a:r>
              <a:rPr lang="tr-TR" sz="3900" dirty="0" smtClean="0">
                <a:solidFill>
                  <a:schemeClr val="tx1"/>
                </a:solidFill>
              </a:rPr>
              <a:t>5’i oranında </a:t>
            </a:r>
            <a:r>
              <a:rPr lang="tr-TR" sz="3900" dirty="0">
                <a:solidFill>
                  <a:schemeClr val="tx1"/>
                </a:solidFill>
              </a:rPr>
              <a:t>hibe kesintisi uygulanır</a:t>
            </a:r>
            <a:r>
              <a:rPr lang="tr-TR" sz="3900" dirty="0" smtClean="0">
                <a:solidFill>
                  <a:schemeClr val="tx1"/>
                </a:solidFill>
              </a:rPr>
              <a:t>.</a:t>
            </a:r>
            <a:endParaRPr lang="tr-TR" sz="39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96752"/>
            <a:ext cx="8363272" cy="4929411"/>
          </a:xfrm>
        </p:spPr>
        <p:txBody>
          <a:bodyPr>
            <a:normAutofit/>
          </a:bodyPr>
          <a:lstStyle/>
          <a:p>
            <a:pPr>
              <a:buNone/>
            </a:pPr>
            <a:r>
              <a:rPr lang="tr-TR" sz="2800" b="1" dirty="0" err="1" smtClean="0">
                <a:solidFill>
                  <a:srgbClr val="0070C0"/>
                </a:solidFill>
              </a:rPr>
              <a:t>KESiNTi</a:t>
            </a:r>
            <a:r>
              <a:rPr lang="tr-TR" sz="2800" b="1" dirty="0" smtClean="0">
                <a:solidFill>
                  <a:srgbClr val="0070C0"/>
                </a:solidFill>
              </a:rPr>
              <a:t> </a:t>
            </a:r>
            <a:r>
              <a:rPr lang="tr-TR" sz="2800" b="1" dirty="0">
                <a:solidFill>
                  <a:srgbClr val="0070C0"/>
                </a:solidFill>
              </a:rPr>
              <a:t>YAPILABILECEK DURUMLAR</a:t>
            </a:r>
          </a:p>
          <a:p>
            <a:pPr marL="90488" indent="1588" algn="just">
              <a:buNone/>
            </a:pPr>
            <a:r>
              <a:rPr lang="tr-TR" sz="3600" dirty="0"/>
              <a:t>Öğrencinin gittiği kurumdaki resmi </a:t>
            </a:r>
            <a:r>
              <a:rPr lang="tr-TR" sz="3600" dirty="0" smtClean="0"/>
              <a:t>tatil günleri </a:t>
            </a:r>
            <a:r>
              <a:rPr lang="tr-TR" sz="3600" dirty="0"/>
              <a:t>hariç 1 haftadan fazla süre </a:t>
            </a:r>
            <a:r>
              <a:rPr lang="tr-TR" sz="3600" dirty="0" smtClean="0"/>
              <a:t>ile misafir </a:t>
            </a:r>
            <a:r>
              <a:rPr lang="tr-TR" sz="3600" dirty="0"/>
              <a:t>olduğu kurumdan (</a:t>
            </a:r>
            <a:r>
              <a:rPr lang="tr-TR" sz="3600" dirty="0" smtClean="0"/>
              <a:t>şehirden/ülkeden) ayrılması </a:t>
            </a:r>
            <a:r>
              <a:rPr lang="tr-TR" sz="3600" dirty="0"/>
              <a:t>durumunda ayrı kaldığı süreler </a:t>
            </a:r>
            <a:r>
              <a:rPr lang="tr-TR" sz="3600" dirty="0" smtClean="0"/>
              <a:t>için hibe </a:t>
            </a:r>
            <a:r>
              <a:rPr lang="tr-TR" sz="3600" dirty="0"/>
              <a:t>ödemesi yapılmaz.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340768"/>
            <a:ext cx="8064896" cy="4680520"/>
          </a:xfrm>
        </p:spPr>
        <p:txBody>
          <a:bodyPr>
            <a:normAutofit/>
          </a:bodyPr>
          <a:lstStyle/>
          <a:p>
            <a:pPr>
              <a:buNone/>
            </a:pPr>
            <a:r>
              <a:rPr lang="tr-TR" sz="2800" b="1" dirty="0" smtClean="0">
                <a:solidFill>
                  <a:srgbClr val="0070C0"/>
                </a:solidFill>
              </a:rPr>
              <a:t>      KESİNTİ </a:t>
            </a:r>
            <a:r>
              <a:rPr lang="tr-TR" sz="2800" b="1" dirty="0">
                <a:solidFill>
                  <a:srgbClr val="0070C0"/>
                </a:solidFill>
              </a:rPr>
              <a:t>YAPILABILECEK DURUMLAR</a:t>
            </a:r>
          </a:p>
          <a:p>
            <a:pPr marL="90488" indent="1588" algn="just">
              <a:buNone/>
            </a:pPr>
            <a:r>
              <a:rPr lang="tr-TR" sz="3200" dirty="0"/>
              <a:t>Hareketliliğe katılımı kanıtlayan belgelerin (katılım sertifikası veya bunun yerine geçebilecek dönüş sonrası transkript (TOR) teslim edilmemesi durumunda </a:t>
            </a:r>
            <a:r>
              <a:rPr lang="tr-TR" sz="3200" b="1" dirty="0"/>
              <a:t>hareketlilik geçersiz sayılır </a:t>
            </a:r>
            <a:r>
              <a:rPr lang="tr-TR" sz="3200" dirty="0"/>
              <a:t>ve öğrenciye hibe ödenmez; başlangıçta ödenen hibe tahsil edilir. </a:t>
            </a:r>
            <a:endParaRPr lang="tr-TR" sz="3200" dirty="0" smtClean="0"/>
          </a:p>
          <a:p>
            <a:pPr marL="90488" indent="1588" algn="just">
              <a:buNone/>
            </a:pPr>
            <a:r>
              <a:rPr lang="tr-TR" sz="3200" dirty="0" smtClean="0"/>
              <a:t> Zorunlu </a:t>
            </a:r>
            <a:r>
              <a:rPr lang="tr-TR" sz="3200" dirty="0"/>
              <a:t>katılımcı anketini doldurmayan öğrencilere %20’si tutarında kesinti yapılır.</a:t>
            </a:r>
          </a:p>
          <a:p>
            <a:pPr>
              <a:buNone/>
            </a:pPr>
            <a:endParaRPr lang="tr-TR"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908720"/>
            <a:ext cx="8229600" cy="1224136"/>
          </a:xfrm>
        </p:spPr>
        <p:txBody>
          <a:bodyPr/>
          <a:lstStyle/>
          <a:p>
            <a:pPr>
              <a:buNone/>
            </a:pPr>
            <a:r>
              <a:rPr lang="tr-TR" dirty="0"/>
              <a:t>	</a:t>
            </a:r>
            <a:r>
              <a:rPr lang="tr-TR" sz="2800" dirty="0"/>
              <a:t>Tüm kesintiler gerçekleştirilen faaliyet günü sayısı üzerinden yapılır. </a:t>
            </a:r>
          </a:p>
        </p:txBody>
      </p:sp>
      <p:pic>
        <p:nvPicPr>
          <p:cNvPr id="93186" name="Picture 2" descr="http://thumbs.dreamstime.com/t/money-cutting-financial-savings-budget-white-background-52575781.jpg"/>
          <p:cNvPicPr>
            <a:picLocks noChangeAspect="1" noChangeArrowheads="1"/>
          </p:cNvPicPr>
          <p:nvPr/>
        </p:nvPicPr>
        <p:blipFill>
          <a:blip r:embed="rId2" cstate="print"/>
          <a:srcRect/>
          <a:stretch>
            <a:fillRect/>
          </a:stretch>
        </p:blipFill>
        <p:spPr bwMode="auto">
          <a:xfrm>
            <a:off x="2771800" y="3573017"/>
            <a:ext cx="3240358" cy="2160240"/>
          </a:xfrm>
          <a:prstGeom prst="rect">
            <a:avLst/>
          </a:prstGeom>
          <a:noFill/>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s://donationxchange.files.wordpress.com/2012/07/article-5-photo.jpg"/>
          <p:cNvPicPr>
            <a:picLocks noChangeAspect="1" noChangeArrowheads="1"/>
          </p:cNvPicPr>
          <p:nvPr/>
        </p:nvPicPr>
        <p:blipFill>
          <a:blip r:embed="rId2" cstate="print"/>
          <a:srcRect/>
          <a:stretch>
            <a:fillRect/>
          </a:stretch>
        </p:blipFill>
        <p:spPr bwMode="auto">
          <a:xfrm>
            <a:off x="1259632" y="2204864"/>
            <a:ext cx="5688632" cy="3774576"/>
          </a:xfrm>
          <a:prstGeom prst="rect">
            <a:avLst/>
          </a:prstGeom>
          <a:noFill/>
        </p:spPr>
      </p:pic>
      <p:sp>
        <p:nvSpPr>
          <p:cNvPr id="6" name="5 Metin kutusu"/>
          <p:cNvSpPr txBox="1"/>
          <p:nvPr/>
        </p:nvSpPr>
        <p:spPr>
          <a:xfrm rot="20997769">
            <a:off x="6314593" y="2666764"/>
            <a:ext cx="2167834" cy="523220"/>
          </a:xfrm>
          <a:prstGeom prst="rect">
            <a:avLst/>
          </a:prstGeom>
          <a:noFill/>
        </p:spPr>
        <p:txBody>
          <a:bodyPr wrap="square" rtlCol="0">
            <a:spAutoFit/>
          </a:bodyPr>
          <a:lstStyle/>
          <a:p>
            <a:r>
              <a:rPr lang="tr-TR" sz="2800" dirty="0">
                <a:solidFill>
                  <a:srgbClr val="FF0000"/>
                </a:solidFill>
              </a:rPr>
              <a:t>DİKKAT!!!</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1196752"/>
            <a:ext cx="7848872" cy="5112568"/>
          </a:xfrm>
        </p:spPr>
        <p:txBody>
          <a:bodyPr>
            <a:normAutofit fontScale="85000" lnSpcReduction="20000"/>
          </a:bodyPr>
          <a:lstStyle/>
          <a:p>
            <a:pPr marL="320040" indent="-320040">
              <a:lnSpc>
                <a:spcPct val="160000"/>
              </a:lnSpc>
              <a:spcBef>
                <a:spcPts val="0"/>
              </a:spcBef>
              <a:spcAft>
                <a:spcPts val="0"/>
              </a:spcAft>
              <a:buNone/>
              <a:defRPr/>
            </a:pPr>
            <a:r>
              <a:rPr lang="tr-TR" sz="2400" b="1" dirty="0">
                <a:solidFill>
                  <a:srgbClr val="0070C0"/>
                </a:solidFill>
                <a:latin typeface="Century Gothic" pitchFamily="34" charset="0"/>
              </a:rPr>
              <a:t>Orijinal belgeleri kimseye vermeyin </a:t>
            </a:r>
          </a:p>
          <a:p>
            <a:pPr marL="320040" indent="-320040">
              <a:lnSpc>
                <a:spcPct val="160000"/>
              </a:lnSpc>
              <a:spcBef>
                <a:spcPts val="0"/>
              </a:spcBef>
              <a:spcAft>
                <a:spcPts val="0"/>
              </a:spcAft>
              <a:buNone/>
              <a:defRPr/>
            </a:pPr>
            <a:r>
              <a:rPr lang="tr-TR" sz="2400" dirty="0">
                <a:solidFill>
                  <a:schemeClr val="tx1"/>
                </a:solidFill>
                <a:latin typeface="Century Gothic" pitchFamily="34" charset="0"/>
              </a:rPr>
              <a:t>Bölüm koordinatörünüz, Dekanlığınız </a:t>
            </a:r>
            <a:r>
              <a:rPr lang="tr-TR" sz="2400" dirty="0" smtClean="0">
                <a:solidFill>
                  <a:schemeClr val="tx1"/>
                </a:solidFill>
                <a:latin typeface="Century Gothic" pitchFamily="34" charset="0"/>
              </a:rPr>
              <a:t>dahi istese </a:t>
            </a:r>
            <a:r>
              <a:rPr lang="tr-TR" sz="2400" dirty="0">
                <a:solidFill>
                  <a:schemeClr val="tx1"/>
                </a:solidFill>
                <a:latin typeface="Century Gothic" pitchFamily="34" charset="0"/>
              </a:rPr>
              <a:t>kopyasını verin.</a:t>
            </a:r>
          </a:p>
          <a:p>
            <a:pPr marL="182880" indent="-182880">
              <a:lnSpc>
                <a:spcPct val="160000"/>
              </a:lnSpc>
              <a:spcBef>
                <a:spcPts val="0"/>
              </a:spcBef>
              <a:spcAft>
                <a:spcPts val="0"/>
              </a:spcAft>
              <a:buNone/>
              <a:defRPr/>
            </a:pPr>
            <a:r>
              <a:rPr lang="tr-TR" sz="2400" b="1" dirty="0">
                <a:solidFill>
                  <a:schemeClr val="tx1"/>
                </a:solidFill>
                <a:latin typeface="Century Gothic" pitchFamily="34" charset="0"/>
              </a:rPr>
              <a:t>Randevusuz </a:t>
            </a:r>
            <a:r>
              <a:rPr lang="tr-TR" sz="2400" b="1" dirty="0" smtClean="0">
                <a:solidFill>
                  <a:schemeClr val="tx1"/>
                </a:solidFill>
                <a:latin typeface="Century Gothic" pitchFamily="34" charset="0"/>
              </a:rPr>
              <a:t>gelmeyin.</a:t>
            </a:r>
            <a:endParaRPr lang="tr-TR" sz="2400" b="1" dirty="0">
              <a:solidFill>
                <a:schemeClr val="tx1"/>
              </a:solidFill>
              <a:latin typeface="Century Gothic" pitchFamily="34" charset="0"/>
            </a:endParaRPr>
          </a:p>
          <a:p>
            <a:pPr marL="182880" indent="-182880">
              <a:lnSpc>
                <a:spcPct val="160000"/>
              </a:lnSpc>
              <a:spcBef>
                <a:spcPts val="0"/>
              </a:spcBef>
              <a:spcAft>
                <a:spcPts val="0"/>
              </a:spcAft>
              <a:buNone/>
              <a:defRPr/>
            </a:pPr>
            <a:r>
              <a:rPr lang="tr-TR" sz="2400" dirty="0">
                <a:solidFill>
                  <a:schemeClr val="tx1"/>
                </a:solidFill>
                <a:latin typeface="Century Gothic" pitchFamily="34" charset="0"/>
              </a:rPr>
              <a:t>Koordinatörünüz ile </a:t>
            </a:r>
            <a:r>
              <a:rPr lang="tr-TR" sz="2400" b="1" dirty="0">
                <a:solidFill>
                  <a:schemeClr val="tx1"/>
                </a:solidFill>
                <a:latin typeface="Century Gothic" pitchFamily="34" charset="0"/>
              </a:rPr>
              <a:t>sürekli iletişim </a:t>
            </a:r>
            <a:r>
              <a:rPr lang="tr-TR" sz="2400" dirty="0">
                <a:solidFill>
                  <a:schemeClr val="tx1"/>
                </a:solidFill>
                <a:latin typeface="Century Gothic" pitchFamily="34" charset="0"/>
              </a:rPr>
              <a:t>halinde </a:t>
            </a:r>
            <a:r>
              <a:rPr lang="tr-TR" sz="2400" dirty="0" smtClean="0">
                <a:solidFill>
                  <a:schemeClr val="tx1"/>
                </a:solidFill>
                <a:latin typeface="Century Gothic" pitchFamily="34" charset="0"/>
              </a:rPr>
              <a:t>olun.</a:t>
            </a:r>
            <a:endParaRPr lang="tr-TR" sz="2400" dirty="0">
              <a:solidFill>
                <a:schemeClr val="tx1"/>
              </a:solidFill>
              <a:latin typeface="Century Gothic" pitchFamily="34" charset="0"/>
            </a:endParaRPr>
          </a:p>
          <a:p>
            <a:pPr marL="182880" indent="-182880">
              <a:lnSpc>
                <a:spcPct val="160000"/>
              </a:lnSpc>
              <a:spcBef>
                <a:spcPts val="0"/>
              </a:spcBef>
              <a:spcAft>
                <a:spcPts val="0"/>
              </a:spcAft>
              <a:buNone/>
              <a:defRPr/>
            </a:pPr>
            <a:r>
              <a:rPr lang="tr-TR" sz="2400" b="1" dirty="0">
                <a:solidFill>
                  <a:schemeClr val="tx1"/>
                </a:solidFill>
                <a:latin typeface="Century Gothic" pitchFamily="34" charset="0"/>
              </a:rPr>
              <a:t>E-maillerinizi </a:t>
            </a:r>
            <a:r>
              <a:rPr lang="tr-TR" sz="2400" dirty="0">
                <a:solidFill>
                  <a:schemeClr val="tx1"/>
                </a:solidFill>
                <a:latin typeface="Century Gothic" pitchFamily="34" charset="0"/>
              </a:rPr>
              <a:t>her gün </a:t>
            </a:r>
            <a:r>
              <a:rPr lang="tr-TR" sz="2400" b="1" dirty="0">
                <a:solidFill>
                  <a:schemeClr val="tx1"/>
                </a:solidFill>
                <a:latin typeface="Century Gothic" pitchFamily="34" charset="0"/>
              </a:rPr>
              <a:t>düzenli </a:t>
            </a:r>
            <a:r>
              <a:rPr lang="tr-TR" sz="2400" dirty="0">
                <a:solidFill>
                  <a:schemeClr val="tx1"/>
                </a:solidFill>
                <a:latin typeface="Century Gothic" pitchFamily="34" charset="0"/>
              </a:rPr>
              <a:t>olarak </a:t>
            </a:r>
            <a:r>
              <a:rPr lang="tr-TR" sz="2400" dirty="0" smtClean="0">
                <a:solidFill>
                  <a:schemeClr val="tx1"/>
                </a:solidFill>
                <a:latin typeface="Century Gothic" pitchFamily="34" charset="0"/>
              </a:rPr>
              <a:t>kontrol edin.</a:t>
            </a:r>
            <a:endParaRPr lang="tr-TR" sz="2400" dirty="0">
              <a:solidFill>
                <a:schemeClr val="tx1"/>
              </a:solidFill>
              <a:latin typeface="Century Gothic" pitchFamily="34" charset="0"/>
            </a:endParaRPr>
          </a:p>
          <a:p>
            <a:pPr marL="182880" indent="-182880">
              <a:lnSpc>
                <a:spcPct val="160000"/>
              </a:lnSpc>
              <a:spcBef>
                <a:spcPts val="0"/>
              </a:spcBef>
              <a:spcAft>
                <a:spcPts val="0"/>
              </a:spcAft>
              <a:buNone/>
              <a:defRPr/>
            </a:pPr>
            <a:r>
              <a:rPr lang="tr-TR" sz="2400" dirty="0">
                <a:solidFill>
                  <a:schemeClr val="tx1"/>
                </a:solidFill>
                <a:latin typeface="Century Gothic" pitchFamily="34" charset="0"/>
              </a:rPr>
              <a:t>Ailelerinizin ofise gelmesi, telefonla araması ya da araya aracı</a:t>
            </a:r>
          </a:p>
          <a:p>
            <a:pPr marL="182880" indent="-182880">
              <a:lnSpc>
                <a:spcPct val="160000"/>
              </a:lnSpc>
              <a:spcBef>
                <a:spcPts val="0"/>
              </a:spcBef>
              <a:spcAft>
                <a:spcPts val="0"/>
              </a:spcAft>
              <a:buNone/>
              <a:defRPr/>
            </a:pPr>
            <a:r>
              <a:rPr lang="tr-TR" sz="2400" dirty="0">
                <a:solidFill>
                  <a:schemeClr val="tx1"/>
                </a:solidFill>
                <a:latin typeface="Century Gothic" pitchFamily="34" charset="0"/>
              </a:rPr>
              <a:t>kişiler yerine </a:t>
            </a:r>
            <a:r>
              <a:rPr lang="tr-TR" sz="2400" dirty="0" smtClean="0">
                <a:solidFill>
                  <a:schemeClr val="tx1"/>
                </a:solidFill>
                <a:latin typeface="Century Gothic" pitchFamily="34" charset="0"/>
              </a:rPr>
              <a:t>ilgili eposta </a:t>
            </a:r>
            <a:r>
              <a:rPr lang="tr-TR" sz="2400" dirty="0" err="1" smtClean="0">
                <a:solidFill>
                  <a:schemeClr val="tx1"/>
                </a:solidFill>
                <a:latin typeface="Century Gothic" pitchFamily="34" charset="0"/>
              </a:rPr>
              <a:t>adresinlerine</a:t>
            </a:r>
            <a:r>
              <a:rPr lang="tr-TR" sz="2400" dirty="0" smtClean="0">
                <a:solidFill>
                  <a:schemeClr val="tx1"/>
                </a:solidFill>
                <a:latin typeface="Century Gothic" pitchFamily="34" charset="0"/>
              </a:rPr>
              <a:t> e-posta </a:t>
            </a:r>
            <a:r>
              <a:rPr lang="tr-TR" sz="2400" dirty="0">
                <a:solidFill>
                  <a:schemeClr val="tx1"/>
                </a:solidFill>
                <a:latin typeface="Century Gothic" pitchFamily="34" charset="0"/>
              </a:rPr>
              <a:t>ile soru sorun</a:t>
            </a:r>
            <a:r>
              <a:rPr lang="tr-TR" sz="2400" dirty="0" smtClean="0">
                <a:solidFill>
                  <a:schemeClr val="tx1"/>
                </a:solidFill>
                <a:latin typeface="Century Gothic" pitchFamily="34" charset="0"/>
              </a:rPr>
              <a:t>.</a:t>
            </a:r>
          </a:p>
          <a:p>
            <a:pPr marL="182880" indent="-182880">
              <a:lnSpc>
                <a:spcPct val="160000"/>
              </a:lnSpc>
              <a:spcBef>
                <a:spcPts val="0"/>
              </a:spcBef>
              <a:spcAft>
                <a:spcPts val="0"/>
              </a:spcAft>
              <a:buNone/>
              <a:defRPr/>
            </a:pPr>
            <a:r>
              <a:rPr lang="tr-TR" sz="2400" dirty="0" smtClean="0">
                <a:solidFill>
                  <a:schemeClr val="tx1"/>
                </a:solidFill>
                <a:latin typeface="Century Gothic" pitchFamily="34" charset="0"/>
                <a:hlinkClick r:id="rId2"/>
              </a:rPr>
              <a:t>erasmus@cu.edu.tr</a:t>
            </a:r>
            <a:r>
              <a:rPr lang="tr-TR" sz="2400" dirty="0" smtClean="0">
                <a:solidFill>
                  <a:schemeClr val="tx1"/>
                </a:solidFill>
                <a:latin typeface="Century Gothic" pitchFamily="34" charset="0"/>
              </a:rPr>
              <a:t> </a:t>
            </a:r>
          </a:p>
          <a:p>
            <a:pPr marL="182880" indent="-182880">
              <a:lnSpc>
                <a:spcPct val="160000"/>
              </a:lnSpc>
              <a:spcBef>
                <a:spcPts val="0"/>
              </a:spcBef>
              <a:spcAft>
                <a:spcPts val="0"/>
              </a:spcAft>
              <a:buNone/>
              <a:defRPr/>
            </a:pPr>
            <a:r>
              <a:rPr lang="tr-TR" sz="2400" dirty="0" smtClean="0">
                <a:solidFill>
                  <a:schemeClr val="tx1"/>
                </a:solidFill>
                <a:latin typeface="Century Gothic" pitchFamily="34" charset="0"/>
                <a:hlinkClick r:id="rId3"/>
              </a:rPr>
              <a:t>cuerasmusoutgoing@gmail.com</a:t>
            </a:r>
            <a:endParaRPr lang="tr-TR" sz="2400" dirty="0">
              <a:solidFill>
                <a:schemeClr val="tx1"/>
              </a:solidFill>
              <a:latin typeface="Century Gothic" pitchFamily="34" charset="0"/>
            </a:endParaRPr>
          </a:p>
          <a:p>
            <a:pPr marL="182880" indent="-182880">
              <a:lnSpc>
                <a:spcPct val="160000"/>
              </a:lnSpc>
              <a:spcBef>
                <a:spcPts val="0"/>
              </a:spcBef>
              <a:spcAft>
                <a:spcPts val="0"/>
              </a:spcAft>
              <a:buNone/>
              <a:defRPr/>
            </a:pPr>
            <a:r>
              <a:rPr lang="tr-TR" sz="2400" dirty="0" smtClean="0">
                <a:solidFill>
                  <a:schemeClr val="tx1"/>
                </a:solidFill>
                <a:latin typeface="Century Gothic" pitchFamily="34" charset="0"/>
                <a:hlinkClick r:id="rId4"/>
              </a:rPr>
              <a:t>outgoing.erasmus@cu.edu.tr</a:t>
            </a:r>
            <a:endParaRPr lang="tr-TR" sz="2400" dirty="0">
              <a:solidFill>
                <a:schemeClr val="tx1"/>
              </a:solidFill>
              <a:latin typeface="Century Gothic" pitchFamily="34" charset="0"/>
            </a:endParaRPr>
          </a:p>
          <a:p>
            <a:pPr marL="182880" indent="-182880">
              <a:lnSpc>
                <a:spcPct val="160000"/>
              </a:lnSpc>
              <a:spcBef>
                <a:spcPts val="0"/>
              </a:spcBef>
              <a:spcAft>
                <a:spcPts val="0"/>
              </a:spcAft>
              <a:buNone/>
              <a:defRPr/>
            </a:pPr>
            <a:r>
              <a:rPr lang="tr-TR" sz="2400" dirty="0" smtClean="0">
                <a:solidFill>
                  <a:schemeClr val="tx1"/>
                </a:solidFill>
                <a:latin typeface="Century Gothic" pitchFamily="34" charset="0"/>
              </a:rPr>
              <a:t>Sosyal medya hesaplarımızdan mesaj göndermeye çalışmayın.</a:t>
            </a:r>
            <a:endParaRPr lang="tr-TR" sz="2400" dirty="0">
              <a:solidFill>
                <a:schemeClr val="tx1"/>
              </a:solidFill>
              <a:latin typeface="Century Gothic" pitchFamily="34" charset="0"/>
            </a:endParaRPr>
          </a:p>
          <a:p>
            <a:pPr>
              <a:buNone/>
            </a:pPr>
            <a:endParaRPr lang="tr-TR"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0070C0"/>
                </a:solidFill>
              </a:rPr>
              <a:t> Feragat </a:t>
            </a:r>
            <a:endParaRPr lang="tr-TR" dirty="0">
              <a:solidFill>
                <a:srgbClr val="0070C0"/>
              </a:solidFill>
            </a:endParaRPr>
          </a:p>
        </p:txBody>
      </p:sp>
      <p:sp>
        <p:nvSpPr>
          <p:cNvPr id="3" name="İçerik Yer Tutucusu 2"/>
          <p:cNvSpPr>
            <a:spLocks noGrp="1"/>
          </p:cNvSpPr>
          <p:nvPr>
            <p:ph idx="1"/>
          </p:nvPr>
        </p:nvSpPr>
        <p:spPr>
          <a:xfrm>
            <a:off x="822959" y="1916832"/>
            <a:ext cx="7543801" cy="4176464"/>
          </a:xfrm>
        </p:spPr>
        <p:txBody>
          <a:bodyPr>
            <a:normAutofit fontScale="92500" lnSpcReduction="10000"/>
          </a:bodyPr>
          <a:lstStyle/>
          <a:p>
            <a:pPr algn="just"/>
            <a:r>
              <a:rPr lang="tr-TR" sz="4300" dirty="0"/>
              <a:t>Eğer hareketlilikten vazgeçmeyi d</a:t>
            </a:r>
            <a:r>
              <a:rPr lang="tr-TR" sz="4300" dirty="0" smtClean="0"/>
              <a:t>üşünürseniz lütfen - </a:t>
            </a:r>
            <a:r>
              <a:rPr lang="tr-TR" sz="4300" b="1" dirty="0" smtClean="0">
                <a:solidFill>
                  <a:srgbClr val="FF0000"/>
                </a:solidFill>
              </a:rPr>
              <a:t>11.07.2025</a:t>
            </a:r>
            <a:r>
              <a:rPr lang="tr-TR" sz="4300" dirty="0" smtClean="0"/>
              <a:t> - tarihine </a:t>
            </a:r>
            <a:r>
              <a:rPr lang="tr-TR" sz="4300" dirty="0"/>
              <a:t>kadar vazgeçme dilekçesi getirin</a:t>
            </a:r>
            <a:r>
              <a:rPr lang="tr-TR" sz="3600" dirty="0" smtClean="0"/>
              <a:t>.</a:t>
            </a:r>
          </a:p>
          <a:p>
            <a:pPr algn="just">
              <a:lnSpc>
                <a:spcPct val="100000"/>
              </a:lnSpc>
              <a:spcBef>
                <a:spcPts val="0"/>
              </a:spcBef>
              <a:spcAft>
                <a:spcPts val="0"/>
              </a:spcAft>
            </a:pPr>
            <a:endParaRPr lang="tr-TR" sz="3600" dirty="0" smtClean="0"/>
          </a:p>
          <a:p>
            <a:pPr algn="just"/>
            <a:r>
              <a:rPr lang="tr-TR" sz="3600" dirty="0" smtClean="0"/>
              <a:t>Bu tarihe kadar vazgeçme dilekçesi getiren öğrencilerden bir sonraki başvurularında puan kesintisi yapılmayacaktır.</a:t>
            </a:r>
            <a:endParaRPr lang="tr-TR" sz="3600" dirty="0"/>
          </a:p>
          <a:p>
            <a:endParaRPr lang="tr-TR" sz="3200" dirty="0"/>
          </a:p>
        </p:txBody>
      </p:sp>
    </p:spTree>
    <p:extLst>
      <p:ext uri="{BB962C8B-B14F-4D97-AF65-F5344CB8AC3E}">
        <p14:creationId xmlns:p14="http://schemas.microsoft.com/office/powerpoint/2010/main" val="28559660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p:txBody>
          <a:bodyPr>
            <a:normAutofit/>
          </a:bodyPr>
          <a:lstStyle/>
          <a:p>
            <a:r>
              <a:rPr lang="tr-TR" sz="3100" dirty="0"/>
              <a:t>İmza attığınız belgeleri dikkatle okuyun (taahhütname, sigorta, hibe sözleşmesi)</a:t>
            </a:r>
          </a:p>
        </p:txBody>
      </p:sp>
      <p:pic>
        <p:nvPicPr>
          <p:cNvPr id="1026" name="Picture 2" descr="Read What You Sign – WebInvestigator.KK.org – by F. Kaskais">
            <a:extLst>
              <a:ext uri="{FF2B5EF4-FFF2-40B4-BE49-F238E27FC236}">
                <a16:creationId xmlns:a16="http://schemas.microsoft.com/office/drawing/2014/main" id="{54E937AF-BD84-9358-BA91-E7798BB52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0245" y="1916832"/>
            <a:ext cx="5223510" cy="41788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457200" y="1052736"/>
            <a:ext cx="8229600" cy="5318125"/>
          </a:xfrm>
        </p:spPr>
        <p:txBody>
          <a:bodyPr>
            <a:noAutofit/>
          </a:bodyPr>
          <a:lstStyle/>
          <a:p>
            <a:pPr>
              <a:buFont typeface="Wingdings" panose="05000000000000000000" pitchFamily="2" charset="2"/>
              <a:buChar char="q"/>
              <a:defRPr/>
            </a:pPr>
            <a:r>
              <a:rPr lang="tr-TR" sz="3000" dirty="0">
                <a:solidFill>
                  <a:schemeClr val="tx1"/>
                </a:solidFill>
              </a:rPr>
              <a:t>E-maillerinize adınızı, bölümünüzü, gittiğiniz okulun adını ekleyiniz</a:t>
            </a:r>
          </a:p>
          <a:p>
            <a:pPr>
              <a:buFont typeface="Wingdings" panose="05000000000000000000" pitchFamily="2" charset="2"/>
              <a:buChar char="q"/>
              <a:defRPr/>
            </a:pPr>
            <a:r>
              <a:rPr lang="tr-TR" sz="3000" dirty="0">
                <a:solidFill>
                  <a:schemeClr val="tx1"/>
                </a:solidFill>
              </a:rPr>
              <a:t>E-maileriniz resmi yazıdır ve zaman zaman belge niteliğinde dosyanızda yer alabiliyor. O nedenle kullandığınız dile/dil bilgisine dikkat edin: slm, nbr, iim, bye gibi ifadeler resmi emaillerde yer almamalı</a:t>
            </a:r>
          </a:p>
          <a:p>
            <a:pPr>
              <a:buFont typeface="Wingdings" panose="05000000000000000000" pitchFamily="2" charset="2"/>
              <a:buChar char="q"/>
              <a:defRPr/>
            </a:pPr>
            <a:r>
              <a:rPr lang="tr-TR" sz="3000" dirty="0">
                <a:solidFill>
                  <a:schemeClr val="tx1"/>
                </a:solidFill>
              </a:rPr>
              <a:t>Hotmail uzantılı epostalar </a:t>
            </a:r>
            <a:r>
              <a:rPr lang="tr-TR" sz="3000" b="1" dirty="0">
                <a:solidFill>
                  <a:srgbClr val="FF0000"/>
                </a:solidFill>
              </a:rPr>
              <a:t>«edu» uzantılı </a:t>
            </a:r>
            <a:r>
              <a:rPr lang="tr-TR" sz="3000" dirty="0" err="1">
                <a:solidFill>
                  <a:schemeClr val="tx1"/>
                </a:solidFill>
              </a:rPr>
              <a:t>email</a:t>
            </a:r>
            <a:r>
              <a:rPr lang="tr-TR" sz="3000" dirty="0">
                <a:solidFill>
                  <a:schemeClr val="tx1"/>
                </a:solidFill>
              </a:rPr>
              <a:t> hesaplarına gitmiyor. o nedenle lütfen </a:t>
            </a:r>
            <a:r>
              <a:rPr lang="tr-TR" sz="3000" dirty="0" err="1">
                <a:solidFill>
                  <a:schemeClr val="tx1"/>
                </a:solidFill>
              </a:rPr>
              <a:t>gmail</a:t>
            </a:r>
            <a:r>
              <a:rPr lang="tr-TR" sz="3000" dirty="0">
                <a:solidFill>
                  <a:schemeClr val="tx1"/>
                </a:solidFill>
              </a:rPr>
              <a:t> adresi ile hesap açınız. Adınız ve soyadınızı içeren ideal olur </a:t>
            </a:r>
            <a:r>
              <a:rPr lang="tr-TR" sz="3000" dirty="0">
                <a:solidFill>
                  <a:schemeClr val="tx1"/>
                </a:solidFill>
                <a:sym typeface="Wingdings" pitchFamily="2" charset="2"/>
              </a:rPr>
              <a:t></a:t>
            </a:r>
            <a:endParaRPr lang="tr-TR" sz="3000" dirty="0">
              <a:solidFill>
                <a:schemeClr val="tx1"/>
              </a:solidFill>
            </a:endParaRPr>
          </a:p>
          <a:p>
            <a:pPr>
              <a:buNone/>
            </a:pPr>
            <a:endParaRPr lang="tr-TR" sz="3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 Word&#10;&#10;Description automatically generated">
            <a:extLst>
              <a:ext uri="{FF2B5EF4-FFF2-40B4-BE49-F238E27FC236}">
                <a16:creationId xmlns:a16="http://schemas.microsoft.com/office/drawing/2014/main" id="{10FA2FF1-D7BA-E9AB-4052-5BDC1E939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8615"/>
            <a:ext cx="9143999" cy="5929386"/>
          </a:xfrm>
          <a:prstGeom prst="rect">
            <a:avLst/>
          </a:prstGeom>
        </p:spPr>
      </p:pic>
      <p:sp>
        <p:nvSpPr>
          <p:cNvPr id="8" name="TextBox 7">
            <a:extLst>
              <a:ext uri="{FF2B5EF4-FFF2-40B4-BE49-F238E27FC236}">
                <a16:creationId xmlns:a16="http://schemas.microsoft.com/office/drawing/2014/main" id="{608D9CCB-0BFF-5F7C-CD48-8B12D3E302FE}"/>
              </a:ext>
            </a:extLst>
          </p:cNvPr>
          <p:cNvSpPr txBox="1"/>
          <p:nvPr/>
        </p:nvSpPr>
        <p:spPr>
          <a:xfrm>
            <a:off x="251520" y="116632"/>
            <a:ext cx="8352928" cy="523220"/>
          </a:xfrm>
          <a:prstGeom prst="rect">
            <a:avLst/>
          </a:prstGeom>
          <a:noFill/>
        </p:spPr>
        <p:txBody>
          <a:bodyPr wrap="square" rtlCol="0">
            <a:spAutoFit/>
          </a:bodyPr>
          <a:lstStyle/>
          <a:p>
            <a:r>
              <a:rPr lang="tr-TR" sz="2800" dirty="0"/>
              <a:t>Lütfen randevu sistemini kullanarak ofise geliniz.</a:t>
            </a:r>
            <a:endParaRPr lang="en-US" sz="2800" dirty="0"/>
          </a:p>
        </p:txBody>
      </p:sp>
    </p:spTree>
    <p:extLst>
      <p:ext uri="{BB962C8B-B14F-4D97-AF65-F5344CB8AC3E}">
        <p14:creationId xmlns:p14="http://schemas.microsoft.com/office/powerpoint/2010/main" val="57260169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4" descr="http://media.dmnews.com/images/2014/09/18/bigstockimageofyoungpretty_658367.jpg"/>
          <p:cNvPicPr>
            <a:picLocks noChangeAspect="1" noChangeArrowheads="1"/>
          </p:cNvPicPr>
          <p:nvPr/>
        </p:nvPicPr>
        <p:blipFill>
          <a:blip r:embed="rId2" cstate="print"/>
          <a:srcRect/>
          <a:stretch>
            <a:fillRect/>
          </a:stretch>
        </p:blipFill>
        <p:spPr bwMode="auto">
          <a:xfrm>
            <a:off x="0" y="188640"/>
            <a:ext cx="9144000" cy="6400800"/>
          </a:xfrm>
          <a:prstGeom prst="rect">
            <a:avLst/>
          </a:prstGeom>
          <a:noFill/>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39552" y="1844824"/>
            <a:ext cx="8229600" cy="4525963"/>
          </a:xfrm>
        </p:spPr>
        <p:txBody>
          <a:bodyPr>
            <a:normAutofit/>
          </a:bodyPr>
          <a:lstStyle/>
          <a:p>
            <a:pPr algn="ctr">
              <a:buNone/>
            </a:pPr>
            <a:r>
              <a:rPr lang="tr-TR" dirty="0" err="1"/>
              <a:t>Dışilişkiler</a:t>
            </a:r>
            <a:r>
              <a:rPr lang="tr-TR" dirty="0"/>
              <a:t> Birimi</a:t>
            </a:r>
          </a:p>
          <a:p>
            <a:pPr algn="ctr">
              <a:buNone/>
            </a:pPr>
            <a:r>
              <a:rPr lang="tr-TR" dirty="0"/>
              <a:t>Erasmus+ Koordinatörlüğü</a:t>
            </a:r>
          </a:p>
          <a:p>
            <a:pPr algn="ctr">
              <a:buNone/>
            </a:pPr>
            <a:r>
              <a:rPr lang="tr-TR" dirty="0" err="1"/>
              <a:t>Tlf</a:t>
            </a:r>
            <a:r>
              <a:rPr lang="tr-TR" dirty="0"/>
              <a:t>. &amp; Faks: </a:t>
            </a:r>
            <a:r>
              <a:rPr lang="tr-TR" dirty="0" smtClean="0"/>
              <a:t>0.322.338 </a:t>
            </a:r>
            <a:r>
              <a:rPr lang="tr-TR" dirty="0"/>
              <a:t>64 </a:t>
            </a:r>
            <a:r>
              <a:rPr lang="tr-TR" dirty="0" smtClean="0"/>
              <a:t>11/338 64 68</a:t>
            </a:r>
            <a:endParaRPr lang="tr-TR" dirty="0"/>
          </a:p>
          <a:p>
            <a:pPr algn="ctr">
              <a:buNone/>
            </a:pPr>
            <a:r>
              <a:rPr lang="tr-TR" dirty="0"/>
              <a:t>Dahili: 2371 - 2500 </a:t>
            </a:r>
            <a:r>
              <a:rPr lang="tr-TR" dirty="0" smtClean="0"/>
              <a:t>/114-110-112-113</a:t>
            </a:r>
            <a:endParaRPr lang="tr-TR" dirty="0"/>
          </a:p>
          <a:p>
            <a:pPr algn="ctr">
              <a:buNone/>
            </a:pPr>
            <a:r>
              <a:rPr lang="tr-TR" sz="4300" dirty="0" smtClean="0">
                <a:hlinkClick r:id="rId2"/>
              </a:rPr>
              <a:t>cuerasmusoutgoing@gmail.com</a:t>
            </a:r>
            <a:endParaRPr lang="tr-TR" sz="4300" dirty="0" smtClean="0"/>
          </a:p>
          <a:p>
            <a:pPr algn="ctr">
              <a:buNone/>
            </a:pPr>
            <a:r>
              <a:rPr lang="tr-TR" sz="4300" dirty="0" smtClean="0">
                <a:hlinkClick r:id="rId3"/>
              </a:rPr>
              <a:t>outgoing.erasmus@cu.edu.tr</a:t>
            </a:r>
            <a:r>
              <a:rPr lang="tr-TR" sz="4300" dirty="0" smtClean="0"/>
              <a:t> </a:t>
            </a:r>
            <a:endParaRPr lang="tr-TR" sz="4300" dirty="0"/>
          </a:p>
          <a:p>
            <a:pPr>
              <a:buNone/>
            </a:pPr>
            <a:endParaRPr lang="tr-TR" dirty="0"/>
          </a:p>
        </p:txBody>
      </p:sp>
      <p:pic>
        <p:nvPicPr>
          <p:cNvPr id="4" name="Picture 3"/>
          <p:cNvPicPr>
            <a:picLocks noChangeAspect="1" noChangeArrowheads="1"/>
          </p:cNvPicPr>
          <p:nvPr/>
        </p:nvPicPr>
        <p:blipFill>
          <a:blip r:embed="rId4" cstate="print"/>
          <a:srcRect/>
          <a:stretch>
            <a:fillRect/>
          </a:stretch>
        </p:blipFill>
        <p:spPr bwMode="auto">
          <a:xfrm>
            <a:off x="0" y="0"/>
            <a:ext cx="9144000" cy="148478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003EE-9BEF-854F-B44D-8BF461FA8E7E}"/>
              </a:ext>
            </a:extLst>
          </p:cNvPr>
          <p:cNvSpPr>
            <a:spLocks noGrp="1"/>
          </p:cNvSpPr>
          <p:nvPr>
            <p:ph type="title"/>
          </p:nvPr>
        </p:nvSpPr>
        <p:spPr/>
        <p:txBody>
          <a:bodyPr/>
          <a:lstStyle/>
          <a:p>
            <a:r>
              <a:rPr lang="tr-TR" b="1" dirty="0">
                <a:solidFill>
                  <a:srgbClr val="0070C0"/>
                </a:solidFill>
              </a:rPr>
              <a:t>Çukurova Üniversitesi</a:t>
            </a:r>
            <a:endParaRPr lang="en-US" b="1" dirty="0">
              <a:solidFill>
                <a:srgbClr val="0070C0"/>
              </a:solidFill>
            </a:endParaRPr>
          </a:p>
        </p:txBody>
      </p:sp>
      <p:sp>
        <p:nvSpPr>
          <p:cNvPr id="3" name="Content Placeholder 2">
            <a:extLst>
              <a:ext uri="{FF2B5EF4-FFF2-40B4-BE49-F238E27FC236}">
                <a16:creationId xmlns:a16="http://schemas.microsoft.com/office/drawing/2014/main" id="{7D9455EE-BF77-BBB9-3D1F-5C9BCCE17FC8}"/>
              </a:ext>
            </a:extLst>
          </p:cNvPr>
          <p:cNvSpPr>
            <a:spLocks noGrp="1"/>
          </p:cNvSpPr>
          <p:nvPr>
            <p:ph idx="1"/>
          </p:nvPr>
        </p:nvSpPr>
        <p:spPr>
          <a:xfrm>
            <a:off x="822959" y="2060848"/>
            <a:ext cx="7543801" cy="3808246"/>
          </a:xfrm>
        </p:spPr>
        <p:txBody>
          <a:bodyPr>
            <a:normAutofit/>
          </a:bodyPr>
          <a:lstStyle/>
          <a:p>
            <a:r>
              <a:rPr lang="tr-TR" sz="2400" b="1" dirty="0"/>
              <a:t>Erasmus ID</a:t>
            </a:r>
            <a:r>
              <a:rPr lang="tr-TR" sz="2400" dirty="0"/>
              <a:t>: TR ADANA01</a:t>
            </a:r>
          </a:p>
          <a:p>
            <a:r>
              <a:rPr lang="tr-TR" sz="2400" b="1" dirty="0"/>
              <a:t>Erasmus Institutional Coordinator</a:t>
            </a:r>
            <a:r>
              <a:rPr lang="tr-TR" sz="2400" dirty="0"/>
              <a:t>: Semra Sadık Krupka</a:t>
            </a:r>
          </a:p>
          <a:p>
            <a:r>
              <a:rPr lang="tr-TR" sz="2400" b="1" dirty="0"/>
              <a:t>Erasmus Department Coordinator</a:t>
            </a:r>
            <a:r>
              <a:rPr lang="tr-TR" sz="2400" dirty="0"/>
              <a:t>: Lütfen koordinatör listesine bakınız – özellikle eposta bilgileri için</a:t>
            </a:r>
          </a:p>
          <a:p>
            <a:r>
              <a:rPr lang="tr-TR" sz="2400" b="1" dirty="0"/>
              <a:t>Address</a:t>
            </a:r>
            <a:r>
              <a:rPr lang="tr-TR" sz="2400" dirty="0"/>
              <a:t>: Balcalı Campus, International Office, 01250, Sarıçam, Adana, TR</a:t>
            </a:r>
          </a:p>
          <a:p>
            <a:r>
              <a:rPr lang="tr-TR" sz="2400" b="1" dirty="0"/>
              <a:t>Tlf:</a:t>
            </a:r>
            <a:r>
              <a:rPr lang="tr-TR" sz="2400" dirty="0"/>
              <a:t> +90 322 3386411</a:t>
            </a:r>
            <a:endParaRPr lang="en-US" sz="2400" dirty="0"/>
          </a:p>
        </p:txBody>
      </p:sp>
    </p:spTree>
    <p:extLst>
      <p:ext uri="{BB962C8B-B14F-4D97-AF65-F5344CB8AC3E}">
        <p14:creationId xmlns:p14="http://schemas.microsoft.com/office/powerpoint/2010/main" val="2898817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58201-515B-B0CE-6672-9751C850FFC6}"/>
              </a:ext>
            </a:extLst>
          </p:cNvPr>
          <p:cNvSpPr>
            <a:spLocks noGrp="1"/>
          </p:cNvSpPr>
          <p:nvPr>
            <p:ph type="title"/>
          </p:nvPr>
        </p:nvSpPr>
        <p:spPr/>
        <p:txBody>
          <a:bodyPr>
            <a:normAutofit/>
          </a:bodyPr>
          <a:lstStyle/>
          <a:p>
            <a:r>
              <a:rPr lang="tr-TR" sz="4000" b="1" dirty="0">
                <a:solidFill>
                  <a:srgbClr val="0070C0"/>
                </a:solidFill>
              </a:rPr>
              <a:t>Öğrenci Hareketliliği Faaliyetleri</a:t>
            </a:r>
            <a:endParaRPr lang="en-US" sz="4000" b="1" dirty="0">
              <a:solidFill>
                <a:srgbClr val="0070C0"/>
              </a:solidFill>
            </a:endParaRPr>
          </a:p>
        </p:txBody>
      </p:sp>
      <p:sp>
        <p:nvSpPr>
          <p:cNvPr id="3" name="Content Placeholder 2">
            <a:extLst>
              <a:ext uri="{FF2B5EF4-FFF2-40B4-BE49-F238E27FC236}">
                <a16:creationId xmlns:a16="http://schemas.microsoft.com/office/drawing/2014/main" id="{6CFC423D-380C-C578-47CB-2186A19DB7A3}"/>
              </a:ext>
            </a:extLst>
          </p:cNvPr>
          <p:cNvSpPr>
            <a:spLocks noGrp="1"/>
          </p:cNvSpPr>
          <p:nvPr>
            <p:ph idx="1"/>
          </p:nvPr>
        </p:nvSpPr>
        <p:spPr/>
        <p:txBody>
          <a:bodyPr>
            <a:normAutofit/>
          </a:bodyPr>
          <a:lstStyle/>
          <a:p>
            <a:r>
              <a:rPr lang="tr-TR" sz="4000" dirty="0"/>
              <a:t>Öğrenim Hareketliliği</a:t>
            </a:r>
          </a:p>
          <a:p>
            <a:r>
              <a:rPr lang="tr-TR" sz="4000" dirty="0"/>
              <a:t>Staj Hareketliliği</a:t>
            </a:r>
          </a:p>
          <a:p>
            <a:r>
              <a:rPr lang="tr-TR" sz="4000" dirty="0"/>
              <a:t>Doktora Hareketliliği</a:t>
            </a:r>
          </a:p>
          <a:p>
            <a:pPr lvl="1"/>
            <a:r>
              <a:rPr lang="tr-TR" sz="3800" dirty="0"/>
              <a:t>Kısa dönem</a:t>
            </a:r>
          </a:p>
          <a:p>
            <a:pPr lvl="1"/>
            <a:r>
              <a:rPr lang="tr-TR" sz="3800" dirty="0"/>
              <a:t>Uzun dönem</a:t>
            </a:r>
            <a:endParaRPr lang="en-US" sz="3800" dirty="0"/>
          </a:p>
        </p:txBody>
      </p:sp>
    </p:spTree>
    <p:extLst>
      <p:ext uri="{BB962C8B-B14F-4D97-AF65-F5344CB8AC3E}">
        <p14:creationId xmlns:p14="http://schemas.microsoft.com/office/powerpoint/2010/main" val="3685577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406B-AB42-264B-7ADB-F9A75EF2DE8C}"/>
              </a:ext>
            </a:extLst>
          </p:cNvPr>
          <p:cNvSpPr>
            <a:spLocks noGrp="1"/>
          </p:cNvSpPr>
          <p:nvPr>
            <p:ph type="title"/>
          </p:nvPr>
        </p:nvSpPr>
        <p:spPr/>
        <p:txBody>
          <a:bodyPr/>
          <a:lstStyle/>
          <a:p>
            <a:r>
              <a:rPr lang="tr-TR" b="1" dirty="0">
                <a:solidFill>
                  <a:srgbClr val="0070C0"/>
                </a:solidFill>
              </a:rPr>
              <a:t>Öğrenim Hareketliliği</a:t>
            </a:r>
            <a:endParaRPr lang="en-US" b="1" dirty="0">
              <a:solidFill>
                <a:srgbClr val="0070C0"/>
              </a:solidFill>
            </a:endParaRPr>
          </a:p>
        </p:txBody>
      </p:sp>
      <p:sp>
        <p:nvSpPr>
          <p:cNvPr id="3" name="Content Placeholder 2">
            <a:extLst>
              <a:ext uri="{FF2B5EF4-FFF2-40B4-BE49-F238E27FC236}">
                <a16:creationId xmlns:a16="http://schemas.microsoft.com/office/drawing/2014/main" id="{3AE4065C-D37A-865B-D88C-3F2F9BFEAD39}"/>
              </a:ext>
            </a:extLst>
          </p:cNvPr>
          <p:cNvSpPr>
            <a:spLocks noGrp="1"/>
          </p:cNvSpPr>
          <p:nvPr>
            <p:ph idx="1"/>
          </p:nvPr>
        </p:nvSpPr>
        <p:spPr>
          <a:xfrm>
            <a:off x="251520" y="1845734"/>
            <a:ext cx="8784975" cy="4023360"/>
          </a:xfrm>
        </p:spPr>
        <p:txBody>
          <a:bodyPr>
            <a:noAutofit/>
          </a:bodyPr>
          <a:lstStyle/>
          <a:p>
            <a:pPr algn="just"/>
            <a:r>
              <a:rPr lang="tr-TR" sz="2800" dirty="0" smtClean="0"/>
              <a:t>Yükseköğretim </a:t>
            </a:r>
            <a:r>
              <a:rPr lang="tr-TR" sz="2800" dirty="0" err="1" smtClean="0"/>
              <a:t>Erasmus</a:t>
            </a:r>
            <a:r>
              <a:rPr lang="tr-TR" sz="2800" dirty="0" smtClean="0"/>
              <a:t> Beyannamesi (ECHE) sahibi bir yükseköğretim kurumunda diploma/derecenin tanınmasının ana parçası olan </a:t>
            </a:r>
            <a:r>
              <a:rPr lang="tr-TR" sz="2800" b="1" dirty="0" smtClean="0">
                <a:solidFill>
                  <a:srgbClr val="FF0000"/>
                </a:solidFill>
              </a:rPr>
              <a:t>tam zamanlı </a:t>
            </a:r>
            <a:r>
              <a:rPr lang="tr-TR" sz="2800" dirty="0" smtClean="0"/>
              <a:t>ön lisans, lisans, yüksek lisans veya doktora çalışmaları</a:t>
            </a:r>
          </a:p>
          <a:p>
            <a:pPr algn="just"/>
            <a:r>
              <a:rPr lang="tr-TR" sz="2800" dirty="0" smtClean="0"/>
              <a:t>Tam zamanlı çalışma, bir akademik dönemde 30 Avrupa Kredi Transfer ve Biriktirme Sistemi (AKTS) kredisi karşılığı ders/çalışma yüküdür. </a:t>
            </a:r>
          </a:p>
          <a:p>
            <a:pPr algn="just"/>
            <a:r>
              <a:rPr lang="tr-TR" sz="2800" b="1" dirty="0" smtClean="0">
                <a:solidFill>
                  <a:srgbClr val="FF0000"/>
                </a:solidFill>
              </a:rPr>
              <a:t>Kayıt Donduran Öğrencilerin Durumu </a:t>
            </a:r>
            <a:r>
              <a:rPr lang="tr-TR" sz="2800" dirty="0" smtClean="0"/>
              <a:t>Kayıt donduran öğrenciler, kayıt dondurdukları dönemde öğrenim hareketliliği veya zorunlu stajlarını gerçekleştiremez!!!</a:t>
            </a:r>
            <a:endParaRPr lang="tr-TR" sz="2800" dirty="0"/>
          </a:p>
        </p:txBody>
      </p:sp>
    </p:spTree>
    <p:extLst>
      <p:ext uri="{BB962C8B-B14F-4D97-AF65-F5344CB8AC3E}">
        <p14:creationId xmlns:p14="http://schemas.microsoft.com/office/powerpoint/2010/main" val="731486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196752"/>
            <a:ext cx="8568952" cy="5040560"/>
          </a:xfrm>
        </p:spPr>
        <p:txBody>
          <a:bodyPr>
            <a:normAutofit fontScale="77500" lnSpcReduction="20000"/>
          </a:bodyPr>
          <a:lstStyle/>
          <a:p>
            <a:pPr>
              <a:buNone/>
            </a:pPr>
            <a:r>
              <a:rPr lang="tr-TR" sz="3900" b="1" dirty="0">
                <a:solidFill>
                  <a:srgbClr val="0070C0"/>
                </a:solidFill>
              </a:rPr>
              <a:t>Faaliyet Süreleri</a:t>
            </a:r>
          </a:p>
          <a:p>
            <a:pPr>
              <a:buNone/>
            </a:pPr>
            <a:endParaRPr lang="tr-TR" sz="2600" b="1" dirty="0">
              <a:solidFill>
                <a:srgbClr val="0070C0"/>
              </a:solidFill>
            </a:endParaRPr>
          </a:p>
          <a:p>
            <a:pPr algn="just">
              <a:lnSpc>
                <a:spcPct val="170000"/>
              </a:lnSpc>
              <a:spcBef>
                <a:spcPts val="0"/>
              </a:spcBef>
              <a:spcAft>
                <a:spcPts val="0"/>
              </a:spcAft>
              <a:buNone/>
            </a:pPr>
            <a:r>
              <a:rPr lang="tr-TR" sz="2800" dirty="0" smtClean="0">
                <a:solidFill>
                  <a:schemeClr val="tx1"/>
                </a:solidFill>
              </a:rPr>
              <a:t> Her </a:t>
            </a:r>
            <a:r>
              <a:rPr lang="tr-TR" sz="2800" dirty="0">
                <a:solidFill>
                  <a:schemeClr val="tx1"/>
                </a:solidFill>
              </a:rPr>
              <a:t>bir öğrenim seviyesinde (önlisans/lisans-yüksek lisans doktora) </a:t>
            </a:r>
            <a:r>
              <a:rPr lang="tr-TR" sz="2800" b="1" dirty="0">
                <a:solidFill>
                  <a:schemeClr val="tx1"/>
                </a:solidFill>
              </a:rPr>
              <a:t>12 </a:t>
            </a:r>
            <a:r>
              <a:rPr lang="tr-TR" sz="2800" b="1" dirty="0" smtClean="0">
                <a:solidFill>
                  <a:schemeClr val="tx1"/>
                </a:solidFill>
              </a:rPr>
              <a:t>ay olmak </a:t>
            </a:r>
            <a:r>
              <a:rPr lang="tr-TR" sz="2800" dirty="0">
                <a:solidFill>
                  <a:schemeClr val="tx1"/>
                </a:solidFill>
              </a:rPr>
              <a:t>üzere hibeli </a:t>
            </a:r>
            <a:r>
              <a:rPr lang="tr-TR" sz="2800" dirty="0" smtClean="0">
                <a:solidFill>
                  <a:schemeClr val="tx1"/>
                </a:solidFill>
              </a:rPr>
              <a:t>ya da </a:t>
            </a:r>
            <a:r>
              <a:rPr lang="tr-TR" sz="2800" dirty="0" err="1" smtClean="0">
                <a:solidFill>
                  <a:schemeClr val="tx1"/>
                </a:solidFill>
              </a:rPr>
              <a:t>hibesiz</a:t>
            </a:r>
            <a:r>
              <a:rPr lang="tr-TR" sz="2800" dirty="0" smtClean="0">
                <a:solidFill>
                  <a:schemeClr val="tx1"/>
                </a:solidFill>
              </a:rPr>
              <a:t> olarak </a:t>
            </a:r>
            <a:r>
              <a:rPr lang="tr-TR" sz="2800" dirty="0">
                <a:solidFill>
                  <a:schemeClr val="tx1"/>
                </a:solidFill>
              </a:rPr>
              <a:t>Erasmus+ Öğrenim ve Staj </a:t>
            </a:r>
            <a:r>
              <a:rPr lang="tr-TR" sz="2800" dirty="0" smtClean="0">
                <a:solidFill>
                  <a:schemeClr val="tx1"/>
                </a:solidFill>
              </a:rPr>
              <a:t>Hareketliliği programından faydalanmak mümkündür.</a:t>
            </a:r>
            <a:endParaRPr lang="tr-TR" sz="2800" dirty="0">
              <a:solidFill>
                <a:schemeClr val="tx1"/>
              </a:solidFill>
            </a:endParaRPr>
          </a:p>
          <a:p>
            <a:pPr algn="just">
              <a:lnSpc>
                <a:spcPct val="170000"/>
              </a:lnSpc>
              <a:spcBef>
                <a:spcPts val="0"/>
              </a:spcBef>
              <a:spcAft>
                <a:spcPts val="0"/>
              </a:spcAft>
              <a:buNone/>
            </a:pPr>
            <a:endParaRPr lang="tr-TR" sz="2800" dirty="0">
              <a:solidFill>
                <a:schemeClr val="tx1"/>
              </a:solidFill>
            </a:endParaRPr>
          </a:p>
          <a:p>
            <a:pPr algn="just">
              <a:lnSpc>
                <a:spcPct val="170000"/>
              </a:lnSpc>
              <a:spcBef>
                <a:spcPts val="0"/>
              </a:spcBef>
              <a:spcAft>
                <a:spcPts val="0"/>
              </a:spcAft>
              <a:buNone/>
            </a:pPr>
            <a:r>
              <a:rPr lang="tr-TR" sz="2800" dirty="0">
                <a:solidFill>
                  <a:schemeClr val="tx1"/>
                </a:solidFill>
              </a:rPr>
              <a:t> Örneğin: Lisanstayken 5 ay öğrenim hareketliliğinden faydalanan bir öğrenci 7 ay daha hareketlilikten faydalanabilir. 5 ay öğrenim + 2 ay staj veya 7 ay </a:t>
            </a:r>
            <a:r>
              <a:rPr lang="tr-TR" sz="2800" dirty="0" smtClean="0">
                <a:solidFill>
                  <a:schemeClr val="tx1"/>
                </a:solidFill>
              </a:rPr>
              <a:t>staj olarak </a:t>
            </a:r>
            <a:r>
              <a:rPr lang="tr-TR" sz="2800" dirty="0">
                <a:solidFill>
                  <a:schemeClr val="tx1"/>
                </a:solidFill>
              </a:rPr>
              <a:t>12 aya tamamlayabilir. Yüksek Lisans öğrencisi olduğunda yeniden </a:t>
            </a:r>
            <a:r>
              <a:rPr lang="tr-TR" sz="2800" b="1" dirty="0">
                <a:solidFill>
                  <a:schemeClr val="tx1"/>
                </a:solidFill>
              </a:rPr>
              <a:t>12 ay hibeli </a:t>
            </a:r>
            <a:r>
              <a:rPr lang="tr-TR" sz="2800" dirty="0">
                <a:solidFill>
                  <a:schemeClr val="tx1"/>
                </a:solidFill>
              </a:rPr>
              <a:t>yararlanma hakkı başlar.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09228" y="1013826"/>
            <a:ext cx="8183252" cy="4863445"/>
          </a:xfrm>
        </p:spPr>
        <p:txBody>
          <a:bodyPr>
            <a:normAutofit fontScale="92500" lnSpcReduction="20000"/>
          </a:bodyPr>
          <a:lstStyle/>
          <a:p>
            <a:pPr>
              <a:buNone/>
            </a:pPr>
            <a:r>
              <a:rPr lang="tr-TR" sz="2800" b="1" dirty="0">
                <a:solidFill>
                  <a:srgbClr val="0070C0"/>
                </a:solidFill>
              </a:rPr>
              <a:t>Faaliyet süreleri</a:t>
            </a:r>
          </a:p>
          <a:p>
            <a:pPr>
              <a:buNone/>
            </a:pPr>
            <a:endParaRPr lang="tr-TR" sz="2800" dirty="0">
              <a:solidFill>
                <a:schemeClr val="tx1"/>
              </a:solidFill>
            </a:endParaRPr>
          </a:p>
          <a:p>
            <a:pPr>
              <a:buNone/>
            </a:pPr>
            <a:r>
              <a:rPr lang="tr-TR" sz="2800" dirty="0" smtClean="0">
                <a:solidFill>
                  <a:schemeClr val="tx1"/>
                </a:solidFill>
              </a:rPr>
              <a:t> Öğrenim </a:t>
            </a:r>
            <a:r>
              <a:rPr lang="tr-TR" sz="2800" dirty="0">
                <a:solidFill>
                  <a:schemeClr val="tx1"/>
                </a:solidFill>
              </a:rPr>
              <a:t>Hareketliliği: en az 2 </a:t>
            </a:r>
            <a:r>
              <a:rPr lang="tr-TR" sz="2800" dirty="0" smtClean="0">
                <a:solidFill>
                  <a:schemeClr val="tx1"/>
                </a:solidFill>
              </a:rPr>
              <a:t>ay (</a:t>
            </a:r>
            <a:r>
              <a:rPr lang="tr-TR" sz="2800" dirty="0" smtClean="0">
                <a:solidFill>
                  <a:srgbClr val="FF0000"/>
                </a:solidFill>
              </a:rPr>
              <a:t>30 AKTS tamamlanamaz – akademik açıdan büyük sıkıntı</a:t>
            </a:r>
            <a:r>
              <a:rPr lang="tr-TR" sz="2800" dirty="0" smtClean="0">
                <a:solidFill>
                  <a:schemeClr val="tx1"/>
                </a:solidFill>
              </a:rPr>
              <a:t>)</a:t>
            </a:r>
            <a:endParaRPr lang="tr-TR" sz="2800" dirty="0">
              <a:solidFill>
                <a:schemeClr val="tx1"/>
              </a:solidFill>
            </a:endParaRPr>
          </a:p>
          <a:p>
            <a:pPr>
              <a:buNone/>
            </a:pPr>
            <a:r>
              <a:rPr lang="tr-TR" sz="2800" dirty="0" smtClean="0">
                <a:solidFill>
                  <a:schemeClr val="tx1"/>
                </a:solidFill>
              </a:rPr>
              <a:t> Staj </a:t>
            </a:r>
            <a:r>
              <a:rPr lang="tr-TR" sz="2800" dirty="0">
                <a:solidFill>
                  <a:schemeClr val="tx1"/>
                </a:solidFill>
              </a:rPr>
              <a:t>hareketliliği: en az 2 </a:t>
            </a:r>
            <a:r>
              <a:rPr lang="tr-TR" sz="2800" dirty="0" smtClean="0">
                <a:solidFill>
                  <a:schemeClr val="tx1"/>
                </a:solidFill>
              </a:rPr>
              <a:t>ay</a:t>
            </a:r>
          </a:p>
          <a:p>
            <a:pPr>
              <a:buNone/>
            </a:pPr>
            <a:r>
              <a:rPr lang="tr-TR" sz="2800" b="1" dirty="0" smtClean="0">
                <a:solidFill>
                  <a:schemeClr val="tx1"/>
                </a:solidFill>
              </a:rPr>
              <a:t> Karma hareketlilik:</a:t>
            </a:r>
          </a:p>
          <a:p>
            <a:pPr>
              <a:buNone/>
            </a:pPr>
            <a:r>
              <a:rPr lang="tr-TR" sz="2800" dirty="0" smtClean="0">
                <a:solidFill>
                  <a:schemeClr val="tx1"/>
                </a:solidFill>
              </a:rPr>
              <a:t> Karma </a:t>
            </a:r>
            <a:r>
              <a:rPr lang="tr-TR" sz="2800" dirty="0">
                <a:solidFill>
                  <a:schemeClr val="tx1"/>
                </a:solidFill>
              </a:rPr>
              <a:t>hareketliliğin tamamlayıcı bir parçası </a:t>
            </a:r>
            <a:r>
              <a:rPr lang="tr-TR" sz="2800" dirty="0" smtClean="0">
                <a:solidFill>
                  <a:schemeClr val="tx1"/>
                </a:solidFill>
              </a:rPr>
              <a:t>olarak mutlaka zorunlu bir </a:t>
            </a:r>
            <a:r>
              <a:rPr lang="tr-TR" sz="2800" dirty="0">
                <a:solidFill>
                  <a:schemeClr val="tx1"/>
                </a:solidFill>
              </a:rPr>
              <a:t>sanal bileşen de olmalıdır. </a:t>
            </a:r>
            <a:endParaRPr lang="tr-TR" sz="2800" dirty="0" smtClean="0">
              <a:solidFill>
                <a:schemeClr val="tx1"/>
              </a:solidFill>
            </a:endParaRPr>
          </a:p>
          <a:p>
            <a:pPr>
              <a:buNone/>
            </a:pPr>
            <a:r>
              <a:rPr lang="tr-TR" sz="2800" dirty="0" smtClean="0">
                <a:solidFill>
                  <a:schemeClr val="tx1"/>
                </a:solidFill>
              </a:rPr>
              <a:t> Asgari </a:t>
            </a:r>
            <a:r>
              <a:rPr lang="tr-TR" sz="2800" dirty="0">
                <a:solidFill>
                  <a:schemeClr val="tx1"/>
                </a:solidFill>
              </a:rPr>
              <a:t>2 </a:t>
            </a:r>
            <a:r>
              <a:rPr lang="tr-TR" sz="2800" dirty="0" smtClean="0">
                <a:solidFill>
                  <a:schemeClr val="tx1"/>
                </a:solidFill>
              </a:rPr>
              <a:t>ay gerçekleştirilen </a:t>
            </a:r>
            <a:r>
              <a:rPr lang="tr-TR" sz="2800" dirty="0">
                <a:solidFill>
                  <a:schemeClr val="tx1"/>
                </a:solidFill>
              </a:rPr>
              <a:t>fiziksel </a:t>
            </a:r>
            <a:r>
              <a:rPr lang="tr-TR" sz="2800" dirty="0" smtClean="0">
                <a:solidFill>
                  <a:schemeClr val="tx1"/>
                </a:solidFill>
              </a:rPr>
              <a:t>hareketliliğin, hareketlilik öncesi  veya </a:t>
            </a:r>
            <a:r>
              <a:rPr lang="tr-TR" sz="2800" dirty="0">
                <a:solidFill>
                  <a:schemeClr val="tx1"/>
                </a:solidFill>
              </a:rPr>
              <a:t>sonrasında </a:t>
            </a:r>
            <a:r>
              <a:rPr lang="tr-TR" sz="2800" dirty="0" smtClean="0">
                <a:solidFill>
                  <a:schemeClr val="tx1"/>
                </a:solidFill>
              </a:rPr>
              <a:t>sanal öğrenme </a:t>
            </a:r>
            <a:r>
              <a:rPr lang="tr-TR" sz="2800" dirty="0">
                <a:solidFill>
                  <a:schemeClr val="tx1"/>
                </a:solidFill>
              </a:rPr>
              <a:t>ile tamamlandığı karma </a:t>
            </a:r>
            <a:r>
              <a:rPr lang="tr-TR" sz="2800" dirty="0" smtClean="0">
                <a:solidFill>
                  <a:schemeClr val="tx1"/>
                </a:solidFill>
              </a:rPr>
              <a:t>hareketlilik türüdür. Sadece fiziksel hareketlilik </a:t>
            </a:r>
            <a:r>
              <a:rPr lang="tr-TR" sz="2800" dirty="0" err="1" smtClean="0">
                <a:solidFill>
                  <a:schemeClr val="tx1"/>
                </a:solidFill>
              </a:rPr>
              <a:t>hibelendirilir</a:t>
            </a:r>
            <a:r>
              <a:rPr lang="tr-TR" sz="2800" dirty="0" smtClean="0">
                <a:solidFill>
                  <a:schemeClr val="tx1"/>
                </a:solidFill>
              </a:rPr>
              <a:t>.</a:t>
            </a:r>
            <a:endParaRPr lang="tr-TR" sz="28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70C0"/>
                </a:solidFill>
              </a:rPr>
              <a:t>ÖNEMLİ!</a:t>
            </a:r>
          </a:p>
        </p:txBody>
      </p:sp>
      <p:sp>
        <p:nvSpPr>
          <p:cNvPr id="5" name="İçerik Yer Tutucusu 4"/>
          <p:cNvSpPr>
            <a:spLocks noGrp="1"/>
          </p:cNvSpPr>
          <p:nvPr>
            <p:ph idx="1"/>
          </p:nvPr>
        </p:nvSpPr>
        <p:spPr/>
        <p:txBody>
          <a:bodyPr>
            <a:normAutofit/>
          </a:bodyPr>
          <a:lstStyle/>
          <a:p>
            <a:pPr algn="just"/>
            <a:r>
              <a:rPr lang="tr-TR" sz="4000" dirty="0"/>
              <a:t>Mücbir sebepler dışında asgari süre tamamlanmadan öğrencilerin geri dönmesi halinde, faaliyet kabul edilmez ve hibe </a:t>
            </a:r>
            <a:r>
              <a:rPr lang="tr-TR" sz="4000" dirty="0" smtClean="0"/>
              <a:t>ödenmez.</a:t>
            </a:r>
            <a:endParaRPr lang="tr-TR" sz="4000" dirty="0"/>
          </a:p>
        </p:txBody>
      </p:sp>
    </p:spTree>
    <p:extLst>
      <p:ext uri="{BB962C8B-B14F-4D97-AF65-F5344CB8AC3E}">
        <p14:creationId xmlns:p14="http://schemas.microsoft.com/office/powerpoint/2010/main" val="1841967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2960" y="286605"/>
            <a:ext cx="7543800" cy="1198180"/>
          </a:xfrm>
        </p:spPr>
        <p:txBody>
          <a:bodyPr/>
          <a:lstStyle/>
          <a:p>
            <a:r>
              <a:rPr lang="tr-TR" b="1" dirty="0" smtClean="0"/>
              <a:t>MÜCBİR SEBEP</a:t>
            </a:r>
            <a:endParaRPr lang="tr-TR" b="1" dirty="0"/>
          </a:p>
        </p:txBody>
      </p:sp>
      <p:sp>
        <p:nvSpPr>
          <p:cNvPr id="3" name="İçerik Yer Tutucusu 2"/>
          <p:cNvSpPr>
            <a:spLocks noGrp="1"/>
          </p:cNvSpPr>
          <p:nvPr>
            <p:ph idx="1"/>
          </p:nvPr>
        </p:nvSpPr>
        <p:spPr>
          <a:xfrm>
            <a:off x="822959" y="1772816"/>
            <a:ext cx="7543801" cy="4096278"/>
          </a:xfrm>
        </p:spPr>
        <p:txBody>
          <a:bodyPr>
            <a:noAutofit/>
          </a:bodyPr>
          <a:lstStyle/>
          <a:p>
            <a:pPr algn="just"/>
            <a:r>
              <a:rPr lang="tr-TR" dirty="0"/>
              <a:t>Mücbir </a:t>
            </a:r>
            <a:r>
              <a:rPr lang="tr-TR" dirty="0" smtClean="0"/>
              <a:t>sebeplerle </a:t>
            </a:r>
            <a:r>
              <a:rPr lang="tr-TR" dirty="0"/>
              <a:t>faaliyete ara verilmesi halinde, mücbir sebebin belgelendirilebilmesi şartıyla, asgari sürenin tamamlanamadığı faaliyetler kabul edilir ve kalınan süre karşılığı hibe verilir. Bir olay ya da durum, mücbir sebep sayılmadan önce </a:t>
            </a:r>
            <a:r>
              <a:rPr lang="tr-TR" dirty="0" smtClean="0"/>
              <a:t>Ulusal Ajans </a:t>
            </a:r>
            <a:r>
              <a:rPr lang="tr-TR" dirty="0"/>
              <a:t>ile iletişime </a:t>
            </a:r>
            <a:r>
              <a:rPr lang="tr-TR" dirty="0" smtClean="0"/>
              <a:t>geçilmelidir.</a:t>
            </a:r>
          </a:p>
          <a:p>
            <a:pPr algn="just"/>
            <a:r>
              <a:rPr lang="tr-TR" i="1" dirty="0"/>
              <a:t>"Mücbir sebep", taraflardan herhangi birinin, sözleşmeden doğan herhangi bir yükümlülüğünü yerine getirmesine engel olan; tarafların, taşeronlarının, bağlı kuruluşlarının veya uygulamada görev alan üçüncü tarafların hata veya ihmalinden kaynaklanmayan ve gösterilen tüm özen ve dikkate rağmen kaçınılmaz olan ve önceden tahmin edilemeyen, tarafların kontrolünün dışındaki istisnai herhangi bir durum veya olay anlamına gelir. Bir hizmetin sunulmaması, ekipman veya malzemelerdeki kusurlar veya bunların zamanında hazır edilmemesi, doğrudan bir mücbir sebepten ve ayrıca işgücü anlaşmazlığı, grev veya mali sıkıntılardan kaynaklanmadığı müddetçe, mücbir sebep olarak öne </a:t>
            </a:r>
            <a:r>
              <a:rPr lang="tr-TR" i="1" dirty="0" smtClean="0"/>
              <a:t>sürülemez. (Erasmus Uygulama El Kitabı)</a:t>
            </a:r>
            <a:endParaRPr lang="tr-TR" i="1" dirty="0"/>
          </a:p>
        </p:txBody>
      </p:sp>
    </p:spTree>
    <p:extLst>
      <p:ext uri="{BB962C8B-B14F-4D97-AF65-F5344CB8AC3E}">
        <p14:creationId xmlns:p14="http://schemas.microsoft.com/office/powerpoint/2010/main" val="1487810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pPr marL="365760" indent="-256032" algn="just">
              <a:buFont typeface="Wingdings 3"/>
              <a:buChar char=""/>
              <a:defRPr/>
            </a:pPr>
            <a:r>
              <a:rPr lang="tr-TR" sz="2400" dirty="0">
                <a:solidFill>
                  <a:schemeClr val="tx1"/>
                </a:solidFill>
              </a:rPr>
              <a:t>Erasmus+ Programı kapsamında misafir olunan yükseköğretim kurumu  hareketlilik projesine katılan öğrencilerden  öğrenim ücreti, kayıt, sınav ücreti, laboratuar ücreti ve kütüphane ücreti talep edemez. </a:t>
            </a:r>
          </a:p>
          <a:p>
            <a:pPr marL="365760" indent="-256032" algn="just">
              <a:buFont typeface="Wingdings 3"/>
              <a:buChar char=""/>
              <a:defRPr/>
            </a:pPr>
            <a:r>
              <a:rPr lang="tr-TR" sz="2400" dirty="0">
                <a:solidFill>
                  <a:schemeClr val="tx1"/>
                </a:solidFill>
              </a:rPr>
              <a:t>Ancak </a:t>
            </a:r>
            <a:r>
              <a:rPr lang="tr-TR" sz="2400" dirty="0">
                <a:solidFill>
                  <a:srgbClr val="FF0000"/>
                </a:solidFill>
              </a:rPr>
              <a:t>sigorta, oturma izni, indirimli ulaşım kartı, öğrenci birlikleri ve fotokopi,  laboratuvar </a:t>
            </a:r>
            <a:r>
              <a:rPr lang="tr-TR" sz="2400" dirty="0">
                <a:solidFill>
                  <a:schemeClr val="tx1"/>
                </a:solidFill>
              </a:rPr>
              <a:t>ürünlerinin kullanımı gibi çeşitli malzemelerin kullanımı ile ilgili maliyet, yerel öğrenciler için de ücretli olduğundan aynı temel üzerinden küçük tutarlarda ücrete tabi tutulabilirler. </a:t>
            </a:r>
          </a:p>
          <a:p>
            <a:pPr marL="365760" indent="-256032" algn="just">
              <a:buFont typeface="Wingdings 3"/>
              <a:buChar char=""/>
              <a:defRPr/>
            </a:pPr>
            <a:r>
              <a:rPr lang="tr-TR" sz="2400" dirty="0">
                <a:solidFill>
                  <a:schemeClr val="tx1"/>
                </a:solidFill>
              </a:rPr>
              <a:t>Giden öğrenciler hareketlilik dönemlerinin düzenlenmesi ya da idare edilmesiyle bağlantılı hiçbir ek ücret ya da bedel ödemekle sorumlu </a:t>
            </a:r>
            <a:r>
              <a:rPr lang="tr-TR" sz="2400" dirty="0" smtClean="0">
                <a:solidFill>
                  <a:schemeClr val="tx1"/>
                </a:solidFill>
              </a:rPr>
              <a:t>değildir.</a:t>
            </a:r>
            <a:endParaRPr lang="tr-TR" sz="2400" dirty="0">
              <a:solidFill>
                <a:schemeClr val="tx1"/>
              </a:solidFill>
            </a:endParaRPr>
          </a:p>
          <a:p>
            <a:pPr>
              <a:buNone/>
            </a:pPr>
            <a:endParaRPr lang="tr-TR" sz="24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68760"/>
            <a:ext cx="8229600" cy="5328592"/>
          </a:xfrm>
        </p:spPr>
        <p:txBody>
          <a:bodyPr>
            <a:normAutofit/>
          </a:bodyPr>
          <a:lstStyle/>
          <a:p>
            <a:pPr>
              <a:buNone/>
            </a:pPr>
            <a:r>
              <a:rPr lang="tr-TR" dirty="0"/>
              <a:t>	</a:t>
            </a:r>
            <a:r>
              <a:rPr lang="tr-TR" sz="2800" dirty="0">
                <a:solidFill>
                  <a:srgbClr val="0070C0"/>
                </a:solidFill>
              </a:rPr>
              <a:t>İçerik</a:t>
            </a:r>
          </a:p>
          <a:p>
            <a:pPr lvl="1"/>
            <a:r>
              <a:rPr lang="tr-TR" sz="2800" dirty="0">
                <a:solidFill>
                  <a:schemeClr val="tx1"/>
                </a:solidFill>
              </a:rPr>
              <a:t>Erasmus+ programı nedir?</a:t>
            </a:r>
          </a:p>
          <a:p>
            <a:pPr lvl="1"/>
            <a:r>
              <a:rPr lang="tr-TR" sz="2800" dirty="0">
                <a:solidFill>
                  <a:schemeClr val="tx1"/>
                </a:solidFill>
              </a:rPr>
              <a:t>Süreç</a:t>
            </a:r>
          </a:p>
          <a:p>
            <a:pPr lvl="1"/>
            <a:r>
              <a:rPr lang="tr-TR" sz="2800" dirty="0">
                <a:solidFill>
                  <a:schemeClr val="tx1"/>
                </a:solidFill>
              </a:rPr>
              <a:t>Gitmeden önce hazırlanacak belgeler ve işlemler</a:t>
            </a:r>
          </a:p>
          <a:p>
            <a:pPr lvl="2"/>
            <a:r>
              <a:rPr lang="tr-TR" sz="2800" dirty="0">
                <a:solidFill>
                  <a:schemeClr val="tx1"/>
                </a:solidFill>
              </a:rPr>
              <a:t>Başvuru aşaması</a:t>
            </a:r>
          </a:p>
          <a:p>
            <a:pPr lvl="2"/>
            <a:r>
              <a:rPr lang="tr-TR" sz="2800" dirty="0">
                <a:solidFill>
                  <a:schemeClr val="tx1"/>
                </a:solidFill>
              </a:rPr>
              <a:t>Kabul edildikten sonra</a:t>
            </a:r>
          </a:p>
          <a:p>
            <a:pPr lvl="1"/>
            <a:r>
              <a:rPr lang="tr-TR" sz="2800" dirty="0">
                <a:solidFill>
                  <a:schemeClr val="tx1"/>
                </a:solidFill>
              </a:rPr>
              <a:t>Gittikten sonra tamamlanacak belgeler</a:t>
            </a:r>
          </a:p>
          <a:p>
            <a:pPr lvl="1"/>
            <a:r>
              <a:rPr lang="tr-TR" sz="2800" dirty="0">
                <a:solidFill>
                  <a:schemeClr val="tx1"/>
                </a:solidFill>
              </a:rPr>
              <a:t>Dönüş belgeleri</a:t>
            </a:r>
          </a:p>
          <a:p>
            <a:pPr lvl="1"/>
            <a:r>
              <a:rPr lang="tr-TR" sz="2800" dirty="0">
                <a:solidFill>
                  <a:schemeClr val="tx1"/>
                </a:solidFill>
              </a:rPr>
              <a:t>Randevu sistemi</a:t>
            </a:r>
          </a:p>
          <a:p>
            <a:pPr lvl="1"/>
            <a:r>
              <a:rPr lang="tr-TR" sz="2800" dirty="0">
                <a:solidFill>
                  <a:schemeClr val="tx1"/>
                </a:solidFill>
              </a:rPr>
              <a:t>Soru &amp; Cevap</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53185"/>
            <a:ext cx="8229600" cy="648071"/>
          </a:xfrm>
        </p:spPr>
        <p:txBody>
          <a:bodyPr>
            <a:normAutofit/>
          </a:bodyPr>
          <a:lstStyle/>
          <a:p>
            <a:pPr algn="ctr">
              <a:buNone/>
            </a:pPr>
            <a:r>
              <a:rPr lang="tr-TR" sz="3200" dirty="0">
                <a:solidFill>
                  <a:srgbClr val="0070C0"/>
                </a:solidFill>
              </a:rPr>
              <a:t>NEREDEYİZ? NE YAPACAĞIZ?</a:t>
            </a:r>
          </a:p>
        </p:txBody>
      </p:sp>
      <p:pic>
        <p:nvPicPr>
          <p:cNvPr id="6" name="5 Resim" descr="10-Hardest-Life-Fish-Bowl.jpg"/>
          <p:cNvPicPr>
            <a:picLocks noChangeAspect="1"/>
          </p:cNvPicPr>
          <p:nvPr/>
        </p:nvPicPr>
        <p:blipFill>
          <a:blip r:embed="rId2" cstate="print"/>
          <a:stretch>
            <a:fillRect/>
          </a:stretch>
        </p:blipFill>
        <p:spPr>
          <a:xfrm>
            <a:off x="1617809" y="1928267"/>
            <a:ext cx="5908382" cy="398798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_s1028"/>
          <p:cNvSpPr>
            <a:spLocks noChangeArrowheads="1"/>
          </p:cNvSpPr>
          <p:nvPr/>
        </p:nvSpPr>
        <p:spPr bwMode="auto">
          <a:xfrm>
            <a:off x="1692275" y="333375"/>
            <a:ext cx="5943600" cy="914400"/>
          </a:xfrm>
          <a:prstGeom prst="roundRect">
            <a:avLst>
              <a:gd name="adj" fmla="val 16667"/>
            </a:avLst>
          </a:prstGeom>
          <a:solidFill>
            <a:schemeClr val="accent5">
              <a:lumMod val="40000"/>
              <a:lumOff val="60000"/>
            </a:schemeClr>
          </a:solidFill>
          <a:ln w="9525">
            <a:solidFill>
              <a:srgbClr val="000000"/>
            </a:solidFill>
            <a:round/>
            <a:headEnd/>
            <a:tailEnd/>
          </a:ln>
        </p:spPr>
        <p:txBody>
          <a:bodyPr lIns="0" tIns="0" rIns="0" bIns="0" anchor="ctr"/>
          <a:lstStyle/>
          <a:p>
            <a:pPr algn="ctr">
              <a:spcAft>
                <a:spcPts val="1000"/>
              </a:spcAft>
              <a:defRPr/>
            </a:pPr>
            <a:r>
              <a:rPr lang="tr-TR" sz="2800" b="1" dirty="0">
                <a:latin typeface="Calibri" pitchFamily="34" charset="0"/>
              </a:rPr>
              <a:t>ERASMUS </a:t>
            </a:r>
          </a:p>
          <a:p>
            <a:pPr algn="ctr">
              <a:spcAft>
                <a:spcPts val="1000"/>
              </a:spcAft>
              <a:defRPr/>
            </a:pPr>
            <a:r>
              <a:rPr lang="tr-TR" sz="2800" b="1" dirty="0">
                <a:latin typeface="Calibri" pitchFamily="34" charset="0"/>
              </a:rPr>
              <a:t>ÖĞRENCİ HAREKETLİLİĞİ</a:t>
            </a:r>
            <a:endParaRPr lang="tr-TR" sz="2800" dirty="0">
              <a:latin typeface="Arial" pitchFamily="34" charset="0"/>
            </a:endParaRPr>
          </a:p>
        </p:txBody>
      </p:sp>
      <p:sp>
        <p:nvSpPr>
          <p:cNvPr id="6" name="5 Yuvarlatılmış Dikdörtgen"/>
          <p:cNvSpPr/>
          <p:nvPr/>
        </p:nvSpPr>
        <p:spPr>
          <a:xfrm>
            <a:off x="1908175" y="1700213"/>
            <a:ext cx="2447925" cy="792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err="1"/>
              <a:t>Erasmus</a:t>
            </a:r>
            <a:r>
              <a:rPr lang="tr-TR" dirty="0"/>
              <a:t> Öğrenim Hareketliliği</a:t>
            </a:r>
          </a:p>
        </p:txBody>
      </p:sp>
      <p:sp>
        <p:nvSpPr>
          <p:cNvPr id="9" name="8 Yuvarlatılmış Dikdörtgen"/>
          <p:cNvSpPr/>
          <p:nvPr/>
        </p:nvSpPr>
        <p:spPr>
          <a:xfrm>
            <a:off x="4787900" y="1700213"/>
            <a:ext cx="2447925" cy="79216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err="1">
                <a:solidFill>
                  <a:schemeClr val="tx1"/>
                </a:solidFill>
              </a:rPr>
              <a:t>Erasmus</a:t>
            </a:r>
            <a:r>
              <a:rPr lang="tr-TR" dirty="0">
                <a:solidFill>
                  <a:schemeClr val="tx1"/>
                </a:solidFill>
              </a:rPr>
              <a:t> Staj Hareketliliği</a:t>
            </a:r>
          </a:p>
        </p:txBody>
      </p:sp>
      <p:sp>
        <p:nvSpPr>
          <p:cNvPr id="10" name="9 Yuvarlatılmış Dikdörtgen"/>
          <p:cNvSpPr/>
          <p:nvPr/>
        </p:nvSpPr>
        <p:spPr>
          <a:xfrm>
            <a:off x="539750" y="2852738"/>
            <a:ext cx="2160588" cy="936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3600" b="1" dirty="0">
                <a:solidFill>
                  <a:srgbClr val="FF0000"/>
                </a:solidFill>
              </a:rPr>
              <a:t>√</a:t>
            </a:r>
            <a:r>
              <a:rPr lang="tr-TR" dirty="0"/>
              <a:t> Başvuru / Seçme</a:t>
            </a:r>
          </a:p>
        </p:txBody>
      </p:sp>
      <p:sp>
        <p:nvSpPr>
          <p:cNvPr id="11" name="10 Yuvarlatılmış Dikdörtgen"/>
          <p:cNvSpPr/>
          <p:nvPr/>
        </p:nvSpPr>
        <p:spPr>
          <a:xfrm>
            <a:off x="539750" y="4005263"/>
            <a:ext cx="2160588" cy="86360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smtClean="0"/>
              <a:t>Yüksek Öğretim Kurumuna Yerleşme </a:t>
            </a:r>
            <a:r>
              <a:rPr lang="tr-TR" b="1" dirty="0">
                <a:solidFill>
                  <a:srgbClr val="FF0000"/>
                </a:solidFill>
              </a:rPr>
              <a:t>√</a:t>
            </a:r>
            <a:endParaRPr lang="tr-TR" dirty="0"/>
          </a:p>
        </p:txBody>
      </p:sp>
      <p:sp>
        <p:nvSpPr>
          <p:cNvPr id="12" name="11 Yuvarlatılmış Dikdörtgen"/>
          <p:cNvSpPr/>
          <p:nvPr/>
        </p:nvSpPr>
        <p:spPr>
          <a:xfrm>
            <a:off x="539750" y="5013325"/>
            <a:ext cx="2160588" cy="647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t>Hareketliliğin başlaması</a:t>
            </a:r>
          </a:p>
        </p:txBody>
      </p:sp>
      <p:sp>
        <p:nvSpPr>
          <p:cNvPr id="13" name="12 Yuvarlatılmış Dikdörtgen"/>
          <p:cNvSpPr/>
          <p:nvPr/>
        </p:nvSpPr>
        <p:spPr>
          <a:xfrm>
            <a:off x="6300788" y="2852738"/>
            <a:ext cx="2087562" cy="936625"/>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3600" b="1" dirty="0">
                <a:solidFill>
                  <a:srgbClr val="FF0000"/>
                </a:solidFill>
              </a:rPr>
              <a:t>√</a:t>
            </a:r>
            <a:r>
              <a:rPr lang="tr-TR" b="1" dirty="0">
                <a:solidFill>
                  <a:srgbClr val="FF0000"/>
                </a:solidFill>
              </a:rPr>
              <a:t> </a:t>
            </a:r>
            <a:r>
              <a:rPr lang="tr-TR" dirty="0">
                <a:solidFill>
                  <a:schemeClr val="tx1"/>
                </a:solidFill>
              </a:rPr>
              <a:t>Başvuru / Seçme</a:t>
            </a:r>
          </a:p>
        </p:txBody>
      </p:sp>
      <p:sp>
        <p:nvSpPr>
          <p:cNvPr id="14" name="13 Yuvarlatılmış Dikdörtgen"/>
          <p:cNvSpPr/>
          <p:nvPr/>
        </p:nvSpPr>
        <p:spPr>
          <a:xfrm>
            <a:off x="6278563" y="4005263"/>
            <a:ext cx="2663825" cy="863600"/>
          </a:xfrm>
          <a:prstGeom prst="roundRect">
            <a:avLst/>
          </a:prstGeom>
          <a:solidFill>
            <a:schemeClr val="accent6">
              <a:lumMod val="40000"/>
              <a:lumOff val="60000"/>
            </a:schemeClr>
          </a:solidFill>
          <a:ln>
            <a:solidFill>
              <a:srgbClr val="C00000">
                <a:alpha val="9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chemeClr val="tx1"/>
                </a:solidFill>
              </a:rPr>
              <a:t>Yüksek Öğretim Kurumu / Kuruluşa </a:t>
            </a:r>
            <a:r>
              <a:rPr lang="tr-TR" dirty="0" smtClean="0">
                <a:solidFill>
                  <a:schemeClr val="tx1"/>
                </a:solidFill>
              </a:rPr>
              <a:t>yerleşme </a:t>
            </a:r>
            <a:r>
              <a:rPr lang="tr-TR" sz="3600" b="1" dirty="0">
                <a:solidFill>
                  <a:srgbClr val="FF0000"/>
                </a:solidFill>
              </a:rPr>
              <a:t>√</a:t>
            </a:r>
            <a:endParaRPr lang="tr-TR" sz="3600" dirty="0">
              <a:solidFill>
                <a:schemeClr val="tx1"/>
              </a:solidFill>
            </a:endParaRPr>
          </a:p>
        </p:txBody>
      </p:sp>
      <p:sp>
        <p:nvSpPr>
          <p:cNvPr id="15" name="14 Yuvarlatılmış Dikdörtgen"/>
          <p:cNvSpPr/>
          <p:nvPr/>
        </p:nvSpPr>
        <p:spPr>
          <a:xfrm>
            <a:off x="6300788" y="5013325"/>
            <a:ext cx="2087562" cy="6477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dirty="0">
                <a:solidFill>
                  <a:schemeClr val="tx1"/>
                </a:solidFill>
              </a:rPr>
              <a:t>Hareketliliğin başlaması</a:t>
            </a:r>
          </a:p>
        </p:txBody>
      </p:sp>
      <p:cxnSp>
        <p:nvCxnSpPr>
          <p:cNvPr id="17" name="16 Düz Bağlayıcı"/>
          <p:cNvCxnSpPr/>
          <p:nvPr/>
        </p:nvCxnSpPr>
        <p:spPr>
          <a:xfrm>
            <a:off x="3132138" y="2492375"/>
            <a:ext cx="0" cy="2808288"/>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2" name="21 Düz Ok Bağlayıcısı"/>
          <p:cNvCxnSpPr/>
          <p:nvPr/>
        </p:nvCxnSpPr>
        <p:spPr>
          <a:xfrm flipH="1">
            <a:off x="2700338" y="3284538"/>
            <a:ext cx="431800" cy="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23" name="22 Düz Ok Bağlayıcısı"/>
          <p:cNvCxnSpPr/>
          <p:nvPr/>
        </p:nvCxnSpPr>
        <p:spPr>
          <a:xfrm flipH="1">
            <a:off x="2700338" y="4292600"/>
            <a:ext cx="431800" cy="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24" name="23 Düz Ok Bağlayıcısı"/>
          <p:cNvCxnSpPr/>
          <p:nvPr/>
        </p:nvCxnSpPr>
        <p:spPr>
          <a:xfrm flipH="1">
            <a:off x="2700338" y="5300663"/>
            <a:ext cx="431800" cy="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25" name="24 Düz Bağlayıcı"/>
          <p:cNvCxnSpPr/>
          <p:nvPr/>
        </p:nvCxnSpPr>
        <p:spPr>
          <a:xfrm>
            <a:off x="5867400" y="2492375"/>
            <a:ext cx="0" cy="2808288"/>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33" name="32 Düz Ok Bağlayıcısı"/>
          <p:cNvCxnSpPr/>
          <p:nvPr/>
        </p:nvCxnSpPr>
        <p:spPr>
          <a:xfrm>
            <a:off x="5867400" y="3284538"/>
            <a:ext cx="433388" cy="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34" name="33 Düz Ok Bağlayıcısı"/>
          <p:cNvCxnSpPr/>
          <p:nvPr/>
        </p:nvCxnSpPr>
        <p:spPr>
          <a:xfrm>
            <a:off x="5867400" y="4292600"/>
            <a:ext cx="433388" cy="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35" name="34 Düz Ok Bağlayıcısı"/>
          <p:cNvCxnSpPr/>
          <p:nvPr/>
        </p:nvCxnSpPr>
        <p:spPr>
          <a:xfrm>
            <a:off x="5867400" y="5300663"/>
            <a:ext cx="433388" cy="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36" name="35 Yuvarlatılmış Dikdörtgen"/>
          <p:cNvSpPr/>
          <p:nvPr/>
        </p:nvSpPr>
        <p:spPr>
          <a:xfrm>
            <a:off x="2627313" y="5805489"/>
            <a:ext cx="3744912" cy="50323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b="1" dirty="0" err="1">
                <a:solidFill>
                  <a:schemeClr val="tx1"/>
                </a:solidFill>
              </a:rPr>
              <a:t>Erasmus</a:t>
            </a:r>
            <a:r>
              <a:rPr lang="tr-TR" b="1" dirty="0">
                <a:solidFill>
                  <a:schemeClr val="tx1"/>
                </a:solidFill>
              </a:rPr>
              <a:t> Hareketliliğinin Sona Ermesi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Erasmus Başvuru </a:t>
            </a:r>
            <a:r>
              <a:rPr lang="tr-TR" b="1" dirty="0" err="1" smtClean="0"/>
              <a:t>Portalı</a:t>
            </a:r>
            <a:endParaRPr lang="tr-TR" b="1" dirty="0"/>
          </a:p>
        </p:txBody>
      </p:sp>
      <p:sp>
        <p:nvSpPr>
          <p:cNvPr id="3" name="İçerik Yer Tutucusu 2"/>
          <p:cNvSpPr>
            <a:spLocks noGrp="1"/>
          </p:cNvSpPr>
          <p:nvPr>
            <p:ph idx="1"/>
          </p:nvPr>
        </p:nvSpPr>
        <p:spPr/>
        <p:txBody>
          <a:bodyPr/>
          <a:lstStyle/>
          <a:p>
            <a:r>
              <a:rPr lang="tr-TR" dirty="0" smtClean="0"/>
              <a:t>Erasmus Başvuru </a:t>
            </a:r>
            <a:r>
              <a:rPr lang="tr-TR" dirty="0" err="1" smtClean="0"/>
              <a:t>Portalı</a:t>
            </a:r>
            <a:r>
              <a:rPr lang="tr-TR" dirty="0" smtClean="0"/>
              <a:t> </a:t>
            </a:r>
            <a:r>
              <a:rPr lang="tr-TR" dirty="0"/>
              <a:t>turnaportal.ua.gov.tr </a:t>
            </a:r>
            <a:r>
              <a:rPr lang="tr-TR" dirty="0" smtClean="0"/>
              <a:t>adresinden başvuru yapılması ve tercihlerin belirtilmesi zorunludur.</a:t>
            </a:r>
          </a:p>
          <a:p>
            <a:r>
              <a:rPr lang="tr-TR" dirty="0" smtClean="0"/>
              <a:t>Sistem Erasmus puanlarına ve ikili anlaşma kontenjanlarına göre yerleştirmeyi otomatik yapmaktadır.</a:t>
            </a:r>
          </a:p>
          <a:p>
            <a:r>
              <a:rPr lang="tr-TR" dirty="0" smtClean="0"/>
              <a:t>Örnek:</a:t>
            </a:r>
          </a:p>
          <a:p>
            <a:endParaRPr lang="tr-TR" dirty="0"/>
          </a:p>
        </p:txBody>
      </p:sp>
      <p:pic>
        <p:nvPicPr>
          <p:cNvPr id="4" name="Resim 3"/>
          <p:cNvPicPr>
            <a:picLocks noChangeAspect="1"/>
          </p:cNvPicPr>
          <p:nvPr/>
        </p:nvPicPr>
        <p:blipFill>
          <a:blip r:embed="rId2"/>
          <a:stretch>
            <a:fillRect/>
          </a:stretch>
        </p:blipFill>
        <p:spPr>
          <a:xfrm>
            <a:off x="846886" y="3789040"/>
            <a:ext cx="5819775" cy="2362200"/>
          </a:xfrm>
          <a:prstGeom prst="rect">
            <a:avLst/>
          </a:prstGeom>
        </p:spPr>
      </p:pic>
    </p:spTree>
    <p:extLst>
      <p:ext uri="{BB962C8B-B14F-4D97-AF65-F5344CB8AC3E}">
        <p14:creationId xmlns:p14="http://schemas.microsoft.com/office/powerpoint/2010/main" val="2847675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Erasmus Başvuru </a:t>
            </a:r>
            <a:r>
              <a:rPr lang="tr-TR" b="1" dirty="0" err="1" smtClean="0"/>
              <a:t>Portalı</a:t>
            </a:r>
            <a:endParaRPr lang="tr-TR" b="1" dirty="0"/>
          </a:p>
        </p:txBody>
      </p:sp>
      <p:sp>
        <p:nvSpPr>
          <p:cNvPr id="3" name="İçerik Yer Tutucusu 2"/>
          <p:cNvSpPr>
            <a:spLocks noGrp="1"/>
          </p:cNvSpPr>
          <p:nvPr>
            <p:ph idx="1"/>
          </p:nvPr>
        </p:nvSpPr>
        <p:spPr/>
        <p:txBody>
          <a:bodyPr>
            <a:normAutofit fontScale="85000" lnSpcReduction="10000"/>
          </a:bodyPr>
          <a:lstStyle/>
          <a:p>
            <a:pPr algn="just"/>
            <a:r>
              <a:rPr lang="tr-TR" sz="2800" dirty="0" smtClean="0"/>
              <a:t>Başvuru sahipleri tercihlerini kendi iradeleriyle seçtiğinden, portal sistemi otomatik yerleştirme yaptıktan sonra </a:t>
            </a:r>
            <a:r>
              <a:rPr lang="tr-TR" sz="2800" b="1" dirty="0" smtClean="0"/>
              <a:t>tarafsızlık</a:t>
            </a:r>
            <a:r>
              <a:rPr lang="tr-TR" sz="2800" dirty="0" smtClean="0"/>
              <a:t>, </a:t>
            </a:r>
            <a:r>
              <a:rPr lang="tr-TR" sz="2800" b="1" dirty="0" smtClean="0"/>
              <a:t>şeffaflık</a:t>
            </a:r>
            <a:r>
              <a:rPr lang="tr-TR" sz="2800" dirty="0" smtClean="0"/>
              <a:t> ve </a:t>
            </a:r>
            <a:r>
              <a:rPr lang="tr-TR" sz="2800" b="1" dirty="0" smtClean="0"/>
              <a:t>eşitlik</a:t>
            </a:r>
            <a:r>
              <a:rPr lang="tr-TR" sz="2800" dirty="0" smtClean="0"/>
              <a:t> ilkeleri gereğince </a:t>
            </a:r>
            <a:r>
              <a:rPr lang="tr-TR" sz="2800" u="sng" dirty="0" smtClean="0"/>
              <a:t>MANUEL müdahale yapılmamaktadır</a:t>
            </a:r>
            <a:r>
              <a:rPr lang="tr-TR" sz="2800" dirty="0" smtClean="0"/>
              <a:t>. Sistemde manuel müdahale yapıldığı portal tarafından tespit edilebilmektedir. Dolayısıyla geçerli bir sebep olması ve raporlanabilir nitelikte belgelendirilebilmesi gerekmektedir.</a:t>
            </a:r>
          </a:p>
          <a:p>
            <a:r>
              <a:rPr lang="tr-TR" sz="2800" dirty="0" smtClean="0"/>
              <a:t>Ancak aşağıdaki durumlarda manuel müdahale yapılabilmektedir.</a:t>
            </a:r>
          </a:p>
          <a:p>
            <a:pPr lvl="1"/>
            <a:r>
              <a:rPr lang="tr-TR" sz="2800" dirty="0" smtClean="0"/>
              <a:t>Belgelendirilebilir</a:t>
            </a:r>
          </a:p>
          <a:p>
            <a:pPr lvl="1"/>
            <a:r>
              <a:rPr lang="tr-TR" sz="2800" dirty="0" smtClean="0"/>
              <a:t>Kayıt altına alınabilir</a:t>
            </a:r>
          </a:p>
          <a:p>
            <a:pPr lvl="1"/>
            <a:r>
              <a:rPr lang="tr-TR" sz="2800" dirty="0" smtClean="0"/>
              <a:t>Mücbir sebepler</a:t>
            </a:r>
          </a:p>
        </p:txBody>
      </p:sp>
      <p:sp>
        <p:nvSpPr>
          <p:cNvPr id="4" name="Dikdörtgen 3"/>
          <p:cNvSpPr/>
          <p:nvPr/>
        </p:nvSpPr>
        <p:spPr>
          <a:xfrm>
            <a:off x="4355976" y="4509120"/>
            <a:ext cx="4154800"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Başvuru </a:t>
            </a:r>
            <a:r>
              <a:rPr lang="tr-TR" dirty="0" err="1" smtClean="0"/>
              <a:t>deadline</a:t>
            </a:r>
            <a:r>
              <a:rPr lang="tr-TR" dirty="0" smtClean="0"/>
              <a:t> geçmiş olması</a:t>
            </a:r>
          </a:p>
          <a:p>
            <a:pPr algn="ctr"/>
            <a:r>
              <a:rPr lang="tr-TR" dirty="0" smtClean="0"/>
              <a:t>Öğrencinin karşı kurumdan ret alması</a:t>
            </a:r>
          </a:p>
          <a:p>
            <a:pPr algn="ctr"/>
            <a:r>
              <a:rPr lang="tr-TR" dirty="0" smtClean="0"/>
              <a:t>Öğrencinin ilgili yıl ve dönemine göre 30 AKTS ders sağlanamaması</a:t>
            </a:r>
          </a:p>
          <a:p>
            <a:pPr algn="ctr"/>
            <a:r>
              <a:rPr lang="tr-TR" dirty="0" smtClean="0"/>
              <a:t>Akademik takvim uyuşmazlığı</a:t>
            </a:r>
            <a:endParaRPr lang="tr-TR" dirty="0"/>
          </a:p>
        </p:txBody>
      </p:sp>
    </p:spTree>
    <p:extLst>
      <p:ext uri="{BB962C8B-B14F-4D97-AF65-F5344CB8AC3E}">
        <p14:creationId xmlns:p14="http://schemas.microsoft.com/office/powerpoint/2010/main" val="32741531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t>Nomination</a:t>
            </a:r>
            <a:r>
              <a:rPr lang="tr-TR" dirty="0" smtClean="0"/>
              <a:t> </a:t>
            </a:r>
            <a:endParaRPr lang="tr-TR" dirty="0"/>
          </a:p>
        </p:txBody>
      </p:sp>
      <p:sp>
        <p:nvSpPr>
          <p:cNvPr id="3" name="İçerik Yer Tutucusu 2"/>
          <p:cNvSpPr>
            <a:spLocks noGrp="1"/>
          </p:cNvSpPr>
          <p:nvPr>
            <p:ph idx="1"/>
          </p:nvPr>
        </p:nvSpPr>
        <p:spPr>
          <a:xfrm>
            <a:off x="822959" y="1845734"/>
            <a:ext cx="7853497" cy="4319570"/>
          </a:xfrm>
        </p:spPr>
        <p:txBody>
          <a:bodyPr>
            <a:normAutofit lnSpcReduction="10000"/>
          </a:bodyPr>
          <a:lstStyle/>
          <a:p>
            <a:r>
              <a:rPr lang="tr-TR" dirty="0" smtClean="0"/>
              <a:t>İlgili bölüm koordinatörü tarafından yapılır.</a:t>
            </a:r>
          </a:p>
          <a:p>
            <a:r>
              <a:rPr lang="tr-TR" dirty="0" smtClean="0"/>
              <a:t>Karşı kurumun sistemine göre bu işlem yürütülür.</a:t>
            </a:r>
          </a:p>
          <a:p>
            <a:r>
              <a:rPr lang="tr-TR" dirty="0" smtClean="0"/>
              <a:t>Her kurum kendi </a:t>
            </a:r>
            <a:r>
              <a:rPr lang="tr-TR" dirty="0" err="1" smtClean="0"/>
              <a:t>nomination</a:t>
            </a:r>
            <a:r>
              <a:rPr lang="tr-TR" dirty="0" smtClean="0"/>
              <a:t> sistemine göre evrak talep etmektedir.</a:t>
            </a:r>
          </a:p>
          <a:p>
            <a:r>
              <a:rPr lang="tr-TR" i="1" dirty="0" smtClean="0">
                <a:solidFill>
                  <a:srgbClr val="0070C0"/>
                </a:solidFill>
              </a:rPr>
              <a:t>Örneğin;</a:t>
            </a:r>
          </a:p>
          <a:p>
            <a:r>
              <a:rPr lang="tr-TR" i="1" dirty="0" smtClean="0">
                <a:solidFill>
                  <a:srgbClr val="0070C0"/>
                </a:solidFill>
              </a:rPr>
              <a:t>* </a:t>
            </a:r>
            <a:r>
              <a:rPr lang="en-US" i="1" dirty="0">
                <a:solidFill>
                  <a:srgbClr val="0070C0"/>
                </a:solidFill>
              </a:rPr>
              <a:t>please use the attached excel </a:t>
            </a:r>
            <a:r>
              <a:rPr lang="en-US" i="1" dirty="0" smtClean="0">
                <a:solidFill>
                  <a:srgbClr val="0070C0"/>
                </a:solidFill>
              </a:rPr>
              <a:t>spreadsheet</a:t>
            </a:r>
            <a:endParaRPr lang="tr-TR" i="1" dirty="0" smtClean="0">
              <a:solidFill>
                <a:srgbClr val="0070C0"/>
              </a:solidFill>
            </a:endParaRPr>
          </a:p>
          <a:p>
            <a:r>
              <a:rPr lang="tr-TR" i="1" dirty="0" smtClean="0">
                <a:solidFill>
                  <a:srgbClr val="0070C0"/>
                </a:solidFill>
              </a:rPr>
              <a:t>* </a:t>
            </a:r>
            <a:r>
              <a:rPr lang="en-US" i="1" dirty="0">
                <a:solidFill>
                  <a:srgbClr val="0070C0"/>
                </a:solidFill>
              </a:rPr>
              <a:t>You can nominate your students by sending us an email with their names and contact information to </a:t>
            </a:r>
            <a:r>
              <a:rPr lang="en-US" i="1" u="sng" dirty="0" smtClean="0">
                <a:solidFill>
                  <a:srgbClr val="0070C0"/>
                </a:solidFill>
              </a:rPr>
              <a:t>erasmus@tul.cz</a:t>
            </a:r>
            <a:endParaRPr lang="tr-TR" i="1" u="sng" dirty="0" smtClean="0">
              <a:solidFill>
                <a:srgbClr val="0070C0"/>
              </a:solidFill>
            </a:endParaRPr>
          </a:p>
          <a:p>
            <a:r>
              <a:rPr lang="tr-TR" i="1" dirty="0" smtClean="0">
                <a:solidFill>
                  <a:srgbClr val="0070C0"/>
                </a:solidFill>
              </a:rPr>
              <a:t>* </a:t>
            </a:r>
            <a:r>
              <a:rPr lang="tr-TR" i="1" dirty="0" err="1" smtClean="0">
                <a:solidFill>
                  <a:srgbClr val="0070C0"/>
                </a:solidFill>
              </a:rPr>
              <a:t>Our</a:t>
            </a:r>
            <a:r>
              <a:rPr lang="tr-TR" i="1" dirty="0" smtClean="0">
                <a:solidFill>
                  <a:srgbClr val="0070C0"/>
                </a:solidFill>
              </a:rPr>
              <a:t> </a:t>
            </a:r>
            <a:r>
              <a:rPr lang="tr-TR" i="1" dirty="0">
                <a:solidFill>
                  <a:srgbClr val="0070C0"/>
                </a:solidFill>
              </a:rPr>
              <a:t>online </a:t>
            </a:r>
            <a:r>
              <a:rPr lang="tr-TR" i="1" dirty="0" err="1">
                <a:solidFill>
                  <a:srgbClr val="0070C0"/>
                </a:solidFill>
              </a:rPr>
              <a:t>nomination</a:t>
            </a:r>
            <a:r>
              <a:rPr lang="tr-TR" i="1" dirty="0">
                <a:solidFill>
                  <a:srgbClr val="0070C0"/>
                </a:solidFill>
              </a:rPr>
              <a:t> </a:t>
            </a:r>
            <a:r>
              <a:rPr lang="tr-TR" i="1" dirty="0" err="1">
                <a:solidFill>
                  <a:srgbClr val="0070C0"/>
                </a:solidFill>
              </a:rPr>
              <a:t>tool</a:t>
            </a:r>
            <a:r>
              <a:rPr lang="tr-TR" i="1" dirty="0">
                <a:solidFill>
                  <a:srgbClr val="0070C0"/>
                </a:solidFill>
              </a:rPr>
              <a:t> </a:t>
            </a:r>
            <a:r>
              <a:rPr lang="tr-TR" i="1" dirty="0" err="1">
                <a:solidFill>
                  <a:srgbClr val="0070C0"/>
                </a:solidFill>
              </a:rPr>
              <a:t>for</a:t>
            </a:r>
            <a:r>
              <a:rPr lang="tr-TR" i="1" dirty="0">
                <a:solidFill>
                  <a:srgbClr val="0070C0"/>
                </a:solidFill>
              </a:rPr>
              <a:t> incoming </a:t>
            </a:r>
            <a:r>
              <a:rPr lang="tr-TR" i="1" dirty="0" err="1">
                <a:solidFill>
                  <a:srgbClr val="0070C0"/>
                </a:solidFill>
              </a:rPr>
              <a:t>students</a:t>
            </a:r>
            <a:r>
              <a:rPr lang="tr-TR" i="1" dirty="0">
                <a:solidFill>
                  <a:srgbClr val="0070C0"/>
                </a:solidFill>
              </a:rPr>
              <a:t>' </a:t>
            </a:r>
            <a:r>
              <a:rPr lang="tr-TR" i="1" dirty="0" err="1">
                <a:solidFill>
                  <a:srgbClr val="0070C0"/>
                </a:solidFill>
              </a:rPr>
              <a:t>applications</a:t>
            </a:r>
            <a:r>
              <a:rPr lang="tr-TR" i="1" dirty="0">
                <a:solidFill>
                  <a:srgbClr val="0070C0"/>
                </a:solidFill>
              </a:rPr>
              <a:t> </a:t>
            </a:r>
            <a:r>
              <a:rPr lang="tr-TR" i="1" dirty="0" err="1">
                <a:solidFill>
                  <a:srgbClr val="0070C0"/>
                </a:solidFill>
              </a:rPr>
              <a:t>have</a:t>
            </a:r>
            <a:r>
              <a:rPr lang="tr-TR" i="1" dirty="0">
                <a:solidFill>
                  <a:srgbClr val="0070C0"/>
                </a:solidFill>
              </a:rPr>
              <a:t> </a:t>
            </a:r>
            <a:r>
              <a:rPr lang="tr-TR" i="1" dirty="0" err="1">
                <a:solidFill>
                  <a:srgbClr val="0070C0"/>
                </a:solidFill>
              </a:rPr>
              <a:t>been</a:t>
            </a:r>
            <a:r>
              <a:rPr lang="tr-TR" i="1" dirty="0">
                <a:solidFill>
                  <a:srgbClr val="0070C0"/>
                </a:solidFill>
              </a:rPr>
              <a:t> </a:t>
            </a:r>
            <a:r>
              <a:rPr lang="tr-TR" i="1" dirty="0" err="1">
                <a:solidFill>
                  <a:srgbClr val="0070C0"/>
                </a:solidFill>
              </a:rPr>
              <a:t>activated</a:t>
            </a:r>
            <a:r>
              <a:rPr lang="tr-TR" i="1" dirty="0" smtClean="0">
                <a:solidFill>
                  <a:srgbClr val="0070C0"/>
                </a:solidFill>
              </a:rPr>
              <a:t>:</a:t>
            </a:r>
            <a:endParaRPr lang="tr-TR" i="1" dirty="0">
              <a:solidFill>
                <a:srgbClr val="0070C0"/>
              </a:solidFill>
            </a:endParaRPr>
          </a:p>
          <a:p>
            <a:r>
              <a:rPr lang="tr-TR" i="1" u="sng" dirty="0">
                <a:solidFill>
                  <a:srgbClr val="0070C0"/>
                </a:solidFill>
              </a:rPr>
              <a:t>https://www.unich.it/didattica/international/international-students/exchange-student/erasmus-exchange-study</a:t>
            </a:r>
            <a:endParaRPr lang="tr-TR" i="1" dirty="0">
              <a:solidFill>
                <a:srgbClr val="0070C0"/>
              </a:solidFill>
            </a:endParaRPr>
          </a:p>
          <a:p>
            <a:endParaRPr lang="tr-TR" dirty="0" smtClean="0"/>
          </a:p>
          <a:p>
            <a:endParaRPr lang="tr-TR" dirty="0"/>
          </a:p>
        </p:txBody>
      </p:sp>
    </p:spTree>
    <p:extLst>
      <p:ext uri="{BB962C8B-B14F-4D97-AF65-F5344CB8AC3E}">
        <p14:creationId xmlns:p14="http://schemas.microsoft.com/office/powerpoint/2010/main" val="2123885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696"/>
            <a:ext cx="8229600" cy="5832648"/>
          </a:xfrm>
        </p:spPr>
        <p:txBody>
          <a:bodyPr>
            <a:normAutofit/>
          </a:bodyPr>
          <a:lstStyle/>
          <a:p>
            <a:pPr>
              <a:buNone/>
            </a:pPr>
            <a:r>
              <a:rPr lang="tr-TR" sz="2600" dirty="0" smtClean="0">
                <a:solidFill>
                  <a:srgbClr val="0070C0"/>
                </a:solidFill>
              </a:rPr>
              <a:t>Yerleştirme </a:t>
            </a:r>
            <a:r>
              <a:rPr lang="tr-TR" sz="2600" dirty="0">
                <a:solidFill>
                  <a:srgbClr val="0070C0"/>
                </a:solidFill>
              </a:rPr>
              <a:t>süreci</a:t>
            </a:r>
          </a:p>
          <a:p>
            <a:pPr>
              <a:buNone/>
            </a:pPr>
            <a:r>
              <a:rPr lang="tr-TR" sz="2600" dirty="0">
                <a:solidFill>
                  <a:srgbClr val="0070C0"/>
                </a:solidFill>
              </a:rPr>
              <a:t>Karşılaşılabilecek durumlar!!!</a:t>
            </a:r>
          </a:p>
          <a:p>
            <a:pPr algn="just">
              <a:buFont typeface="Wingdings" pitchFamily="2" charset="2"/>
              <a:buChar char="ü"/>
            </a:pPr>
            <a:r>
              <a:rPr lang="tr-TR" sz="2600" dirty="0">
                <a:solidFill>
                  <a:schemeClr val="tx1"/>
                </a:solidFill>
              </a:rPr>
              <a:t>Karşı kurumlar başvuru süreciyle ilgili bilgilendirme e-postası gönderebilir</a:t>
            </a:r>
          </a:p>
          <a:p>
            <a:pPr algn="just">
              <a:buFont typeface="Wingdings" pitchFamily="2" charset="2"/>
              <a:buChar char="ü"/>
            </a:pPr>
            <a:r>
              <a:rPr lang="tr-TR" sz="2600" dirty="0">
                <a:solidFill>
                  <a:schemeClr val="tx1"/>
                </a:solidFill>
              </a:rPr>
              <a:t>Karşı kurumun başvuru süreci online olabilir (size </a:t>
            </a:r>
            <a:r>
              <a:rPr lang="tr-TR" sz="2600" dirty="0" smtClean="0">
                <a:solidFill>
                  <a:schemeClr val="tx1"/>
                </a:solidFill>
              </a:rPr>
              <a:t>tanımlanan </a:t>
            </a:r>
            <a:r>
              <a:rPr lang="tr-TR" sz="2600" dirty="0">
                <a:solidFill>
                  <a:schemeClr val="tx1"/>
                </a:solidFill>
              </a:rPr>
              <a:t>bir </a:t>
            </a:r>
            <a:r>
              <a:rPr lang="tr-TR" sz="2600" dirty="0" err="1">
                <a:solidFill>
                  <a:schemeClr val="tx1"/>
                </a:solidFill>
              </a:rPr>
              <a:t>password</a:t>
            </a:r>
            <a:r>
              <a:rPr lang="tr-TR" sz="2600" dirty="0">
                <a:solidFill>
                  <a:schemeClr val="tx1"/>
                </a:solidFill>
              </a:rPr>
              <a:t> ile işlemlerinizi yapmak durumundasınız)</a:t>
            </a:r>
          </a:p>
          <a:p>
            <a:pPr algn="just">
              <a:buFont typeface="Wingdings" pitchFamily="2" charset="2"/>
              <a:buChar char="ü"/>
            </a:pPr>
            <a:r>
              <a:rPr lang="tr-TR" sz="2600" dirty="0">
                <a:solidFill>
                  <a:schemeClr val="tx1"/>
                </a:solidFill>
              </a:rPr>
              <a:t>Karşı kurum “</a:t>
            </a:r>
            <a:r>
              <a:rPr lang="tr-TR" sz="2600" dirty="0" err="1">
                <a:solidFill>
                  <a:schemeClr val="tx1"/>
                </a:solidFill>
              </a:rPr>
              <a:t>nomination</a:t>
            </a:r>
            <a:r>
              <a:rPr lang="tr-TR" sz="2600" dirty="0">
                <a:solidFill>
                  <a:schemeClr val="tx1"/>
                </a:solidFill>
              </a:rPr>
              <a:t> e-mail” gönderilmesine rağmen “</a:t>
            </a:r>
            <a:r>
              <a:rPr lang="tr-TR" sz="2600" dirty="0" err="1">
                <a:solidFill>
                  <a:schemeClr val="tx1"/>
                </a:solidFill>
              </a:rPr>
              <a:t>nomination</a:t>
            </a:r>
            <a:r>
              <a:rPr lang="tr-TR" sz="2600" dirty="0">
                <a:solidFill>
                  <a:schemeClr val="tx1"/>
                </a:solidFill>
              </a:rPr>
              <a:t> </a:t>
            </a:r>
            <a:r>
              <a:rPr lang="tr-TR" sz="2600" dirty="0" err="1">
                <a:solidFill>
                  <a:schemeClr val="tx1"/>
                </a:solidFill>
              </a:rPr>
              <a:t>confirmation</a:t>
            </a:r>
            <a:r>
              <a:rPr lang="tr-TR" sz="2600" dirty="0">
                <a:solidFill>
                  <a:schemeClr val="tx1"/>
                </a:solidFill>
              </a:rPr>
              <a:t> </a:t>
            </a:r>
            <a:r>
              <a:rPr lang="tr-TR" sz="2600" dirty="0" err="1">
                <a:solidFill>
                  <a:schemeClr val="tx1"/>
                </a:solidFill>
              </a:rPr>
              <a:t>document</a:t>
            </a:r>
            <a:r>
              <a:rPr lang="tr-TR" sz="2600" dirty="0">
                <a:solidFill>
                  <a:schemeClr val="tx1"/>
                </a:solidFill>
              </a:rPr>
              <a:t>” isteyebilir.</a:t>
            </a:r>
          </a:p>
          <a:p>
            <a:pPr algn="just">
              <a:buFont typeface="Wingdings" pitchFamily="2" charset="2"/>
              <a:buChar char="ü"/>
            </a:pPr>
            <a:r>
              <a:rPr lang="tr-TR" sz="2600" dirty="0">
                <a:solidFill>
                  <a:schemeClr val="tx1"/>
                </a:solidFill>
              </a:rPr>
              <a:t>Herhangi bir dönüş olmayabilir – bu durumda sizin karşı okulun başvuru sürecini web sayfasından bulmanız ve gerekli belgeleri hazırlamanız gerekir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s://store.donanimhaber.com/54/ab/6f/54ab6fbb80d2957e6c8fa4027ad446b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83568" y="1124744"/>
            <a:ext cx="7997513" cy="4744350"/>
          </a:xfrm>
        </p:spPr>
        <p:txBody>
          <a:bodyPr>
            <a:normAutofit/>
          </a:bodyPr>
          <a:lstStyle/>
          <a:p>
            <a:pPr>
              <a:buNone/>
            </a:pPr>
            <a:r>
              <a:rPr lang="tr-TR" sz="2800" dirty="0" smtClean="0">
                <a:solidFill>
                  <a:srgbClr val="0070C0"/>
                </a:solidFill>
              </a:rPr>
              <a:t>EV SAHİBİ KURUMA BAŞVURU – </a:t>
            </a:r>
            <a:r>
              <a:rPr lang="tr-TR" sz="2800" dirty="0">
                <a:solidFill>
                  <a:srgbClr val="0070C0"/>
                </a:solidFill>
              </a:rPr>
              <a:t>Application </a:t>
            </a:r>
            <a:r>
              <a:rPr lang="tr-TR" sz="2800" dirty="0" err="1" smtClean="0">
                <a:solidFill>
                  <a:srgbClr val="0070C0"/>
                </a:solidFill>
              </a:rPr>
              <a:t>procedure</a:t>
            </a:r>
            <a:endParaRPr lang="tr-TR" sz="2800" dirty="0">
              <a:solidFill>
                <a:srgbClr val="0070C0"/>
              </a:solidFill>
            </a:endParaRPr>
          </a:p>
          <a:p>
            <a:pPr>
              <a:buNone/>
            </a:pPr>
            <a:endParaRPr lang="tr-TR" sz="2400" dirty="0"/>
          </a:p>
          <a:p>
            <a:pPr>
              <a:buNone/>
            </a:pPr>
            <a:r>
              <a:rPr lang="tr-TR" sz="2400" dirty="0" smtClean="0">
                <a:solidFill>
                  <a:schemeClr val="tx1"/>
                </a:solidFill>
              </a:rPr>
              <a:t> Her </a:t>
            </a:r>
            <a:r>
              <a:rPr lang="tr-TR" sz="2400" dirty="0">
                <a:solidFill>
                  <a:schemeClr val="tx1"/>
                </a:solidFill>
              </a:rPr>
              <a:t>öğrenci eğitim alacağı üniversitenin </a:t>
            </a:r>
            <a:r>
              <a:rPr lang="tr-TR" sz="2400" dirty="0">
                <a:solidFill>
                  <a:srgbClr val="FF0000"/>
                </a:solidFill>
              </a:rPr>
              <a:t>son başvuru tarihini</a:t>
            </a:r>
            <a:r>
              <a:rPr lang="tr-TR" sz="2400" dirty="0"/>
              <a:t> </a:t>
            </a:r>
            <a:r>
              <a:rPr lang="tr-TR" sz="2400" dirty="0">
                <a:solidFill>
                  <a:schemeClr val="tx1"/>
                </a:solidFill>
              </a:rPr>
              <a:t>takip etmekle yükümlüdür</a:t>
            </a:r>
            <a:r>
              <a:rPr lang="tr-TR" sz="2400" dirty="0"/>
              <a:t>.</a:t>
            </a:r>
          </a:p>
          <a:p>
            <a:pPr>
              <a:buNone/>
            </a:pPr>
            <a:endParaRPr lang="tr-TR" sz="2400" dirty="0"/>
          </a:p>
          <a:p>
            <a:pPr>
              <a:buNone/>
            </a:pPr>
            <a:r>
              <a:rPr lang="tr-TR" sz="2400" dirty="0" smtClean="0">
                <a:solidFill>
                  <a:schemeClr val="tx1"/>
                </a:solidFill>
              </a:rPr>
              <a:t> Başvuru </a:t>
            </a:r>
            <a:r>
              <a:rPr lang="tr-TR" sz="2400" dirty="0">
                <a:solidFill>
                  <a:schemeClr val="tx1"/>
                </a:solidFill>
              </a:rPr>
              <a:t>sürecinde istenilen belgeleri hazırlamanız gerekiyor. Lütfen gideceğiniz kurumun web sayfasını inceleyin</a:t>
            </a:r>
            <a:r>
              <a:rPr lang="tr-TR" sz="2400" dirty="0"/>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469046025"/>
              </p:ext>
            </p:extLst>
          </p:nvPr>
        </p:nvGraphicFramePr>
        <p:xfrm>
          <a:off x="179513" y="188634"/>
          <a:ext cx="8640959" cy="5904668"/>
        </p:xfrm>
        <a:graphic>
          <a:graphicData uri="http://schemas.openxmlformats.org/drawingml/2006/table">
            <a:tbl>
              <a:tblPr/>
              <a:tblGrid>
                <a:gridCol w="3617361">
                  <a:extLst>
                    <a:ext uri="{9D8B030D-6E8A-4147-A177-3AD203B41FA5}">
                      <a16:colId xmlns:a16="http://schemas.microsoft.com/office/drawing/2014/main" val="3983864710"/>
                    </a:ext>
                  </a:extLst>
                </a:gridCol>
                <a:gridCol w="2359149">
                  <a:extLst>
                    <a:ext uri="{9D8B030D-6E8A-4147-A177-3AD203B41FA5}">
                      <a16:colId xmlns:a16="http://schemas.microsoft.com/office/drawing/2014/main" val="2707599353"/>
                    </a:ext>
                  </a:extLst>
                </a:gridCol>
                <a:gridCol w="2664449">
                  <a:extLst>
                    <a:ext uri="{9D8B030D-6E8A-4147-A177-3AD203B41FA5}">
                      <a16:colId xmlns:a16="http://schemas.microsoft.com/office/drawing/2014/main" val="2232573626"/>
                    </a:ext>
                  </a:extLst>
                </a:gridCol>
              </a:tblGrid>
              <a:tr h="213464">
                <a:tc>
                  <a:txBody>
                    <a:bodyPr/>
                    <a:lstStyle/>
                    <a:p>
                      <a:pPr algn="ctr" fontAlgn="ctr"/>
                      <a:r>
                        <a:rPr lang="en-GB" sz="400" b="1" i="0" u="none" strike="noStrike">
                          <a:solidFill>
                            <a:srgbClr val="FFFFFF"/>
                          </a:solidFill>
                          <a:effectLst/>
                          <a:latin typeface="Arial Black" panose="020B0A04020102020204" pitchFamily="34" charset="0"/>
                        </a:rPr>
                        <a:t> ÜNİVERSİTE ADI </a:t>
                      </a:r>
                    </a:p>
                  </a:txBody>
                  <a:tcPr marL="2020" marR="2020" marT="202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0AD47"/>
                    </a:solidFill>
                  </a:tcPr>
                </a:tc>
                <a:tc>
                  <a:txBody>
                    <a:bodyPr/>
                    <a:lstStyle/>
                    <a:p>
                      <a:pPr algn="ctr" fontAlgn="ctr"/>
                      <a:r>
                        <a:rPr lang="en-GB" sz="400" b="1" i="0" u="none" strike="noStrike">
                          <a:solidFill>
                            <a:srgbClr val="FFFFFF"/>
                          </a:solidFill>
                          <a:effectLst/>
                          <a:latin typeface="Arial Black" panose="020B0A04020102020204" pitchFamily="34" charset="0"/>
                        </a:rPr>
                        <a:t>GÜZ</a:t>
                      </a:r>
                      <a:br>
                        <a:rPr lang="en-GB" sz="400" b="1" i="0" u="none" strike="noStrike">
                          <a:solidFill>
                            <a:srgbClr val="FFFFFF"/>
                          </a:solidFill>
                          <a:effectLst/>
                          <a:latin typeface="Arial Black" panose="020B0A04020102020204" pitchFamily="34" charset="0"/>
                        </a:rPr>
                      </a:br>
                      <a:r>
                        <a:rPr lang="en-GB" sz="400" b="1" i="0" u="none" strike="noStrike">
                          <a:solidFill>
                            <a:srgbClr val="FFFFFF"/>
                          </a:solidFill>
                          <a:effectLst/>
                          <a:latin typeface="Arial Black" panose="020B0A04020102020204" pitchFamily="34" charset="0"/>
                        </a:rPr>
                        <a:t>NOMİNASYON</a:t>
                      </a:r>
                    </a:p>
                  </a:txBody>
                  <a:tcPr marL="2020" marR="2020" marT="20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70AD47"/>
                    </a:solidFill>
                  </a:tcPr>
                </a:tc>
                <a:tc>
                  <a:txBody>
                    <a:bodyPr/>
                    <a:lstStyle/>
                    <a:p>
                      <a:pPr algn="ctr" fontAlgn="ctr"/>
                      <a:r>
                        <a:rPr lang="en-GB" sz="400" b="1" i="0" u="none" strike="noStrike">
                          <a:solidFill>
                            <a:srgbClr val="FFFFFF"/>
                          </a:solidFill>
                          <a:effectLst/>
                          <a:latin typeface="Arial Black" panose="020B0A04020102020204" pitchFamily="34" charset="0"/>
                        </a:rPr>
                        <a:t>BAHAR </a:t>
                      </a:r>
                      <a:br>
                        <a:rPr lang="en-GB" sz="400" b="1" i="0" u="none" strike="noStrike">
                          <a:solidFill>
                            <a:srgbClr val="FFFFFF"/>
                          </a:solidFill>
                          <a:effectLst/>
                          <a:latin typeface="Arial Black" panose="020B0A04020102020204" pitchFamily="34" charset="0"/>
                        </a:rPr>
                      </a:br>
                      <a:r>
                        <a:rPr lang="en-GB" sz="400" b="1" i="0" u="none" strike="noStrike">
                          <a:solidFill>
                            <a:srgbClr val="FFFFFF"/>
                          </a:solidFill>
                          <a:effectLst/>
                          <a:latin typeface="Arial Black" panose="020B0A04020102020204" pitchFamily="34" charset="0"/>
                        </a:rPr>
                        <a:t>NOMİNASYON</a:t>
                      </a:r>
                    </a:p>
                  </a:txBody>
                  <a:tcPr marL="2020" marR="2020" marT="2020"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70AD47"/>
                    </a:solidFill>
                  </a:tcPr>
                </a:tc>
                <a:extLst>
                  <a:ext uri="{0D108BD9-81ED-4DB2-BD59-A6C34878D82A}">
                    <a16:rowId xmlns:a16="http://schemas.microsoft.com/office/drawing/2014/main" val="168042903"/>
                  </a:ext>
                </a:extLst>
              </a:tr>
              <a:tr h="290550">
                <a:tc>
                  <a:txBody>
                    <a:bodyPr/>
                    <a:lstStyle/>
                    <a:p>
                      <a:pPr algn="l" fontAlgn="ctr"/>
                      <a:r>
                        <a:rPr lang="en-GB" sz="500" b="0" i="0" u="none" strike="noStrike">
                          <a:solidFill>
                            <a:srgbClr val="000000"/>
                          </a:solidFill>
                          <a:effectLst/>
                          <a:latin typeface="Arial Black" panose="020B0A04020102020204" pitchFamily="34" charset="0"/>
                        </a:rPr>
                        <a:t>Montanuniversitat </a:t>
                      </a:r>
                      <a:br>
                        <a:rPr lang="en-GB" sz="500" b="0" i="0" u="none" strike="noStrike">
                          <a:solidFill>
                            <a:srgbClr val="000000"/>
                          </a:solidFill>
                          <a:effectLst/>
                          <a:latin typeface="Arial Black" panose="020B0A04020102020204" pitchFamily="34" charset="0"/>
                        </a:rPr>
                      </a:br>
                      <a:r>
                        <a:rPr lang="en-GB" sz="500" b="0" i="0" u="none" strike="noStrike">
                          <a:solidFill>
                            <a:srgbClr val="000000"/>
                          </a:solidFill>
                          <a:effectLst/>
                          <a:latin typeface="Arial Black" panose="020B0A04020102020204" pitchFamily="34" charset="0"/>
                        </a:rPr>
                        <a:t>Leoben</a:t>
                      </a:r>
                    </a:p>
                  </a:txBody>
                  <a:tcPr marL="2020" marR="2020" marT="20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GB" sz="500" b="0" i="0" u="none" strike="noStrike">
                          <a:solidFill>
                            <a:srgbClr val="000000"/>
                          </a:solidFill>
                          <a:effectLst/>
                          <a:latin typeface="Arial Black" panose="020B0A04020102020204" pitchFamily="34" charset="0"/>
                        </a:rPr>
                        <a:t>1.05.2025</a:t>
                      </a:r>
                    </a:p>
                  </a:txBody>
                  <a:tcPr marL="2020" marR="2020" marT="20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GB" sz="500" b="0" i="0" u="none" strike="noStrike">
                          <a:solidFill>
                            <a:srgbClr val="000000"/>
                          </a:solidFill>
                          <a:effectLst/>
                          <a:latin typeface="Arial Black" panose="020B0A04020102020204" pitchFamily="34" charset="0"/>
                        </a:rPr>
                        <a:t>1.10.2025</a:t>
                      </a:r>
                    </a:p>
                  </a:txBody>
                  <a:tcPr marL="2020" marR="2020" marT="20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795313849"/>
                  </a:ext>
                </a:extLst>
              </a:tr>
              <a:tr h="290550">
                <a:tc>
                  <a:txBody>
                    <a:bodyPr/>
                    <a:lstStyle/>
                    <a:p>
                      <a:pPr algn="l" fontAlgn="ctr"/>
                      <a:r>
                        <a:rPr lang="en-GB" sz="500" b="0" i="0" u="none" strike="noStrike">
                          <a:solidFill>
                            <a:srgbClr val="000000"/>
                          </a:solidFill>
                          <a:effectLst/>
                          <a:latin typeface="Arial Black" panose="020B0A04020102020204" pitchFamily="34" charset="0"/>
                        </a:rPr>
                        <a:t>Lublin University of Technology</a:t>
                      </a:r>
                    </a:p>
                  </a:txBody>
                  <a:tcPr marL="2020" marR="2020" marT="20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GB" sz="500" b="0" i="0" u="none" strike="noStrike">
                          <a:solidFill>
                            <a:srgbClr val="000000"/>
                          </a:solidFill>
                          <a:effectLst/>
                          <a:latin typeface="Arial Black" panose="020B0A04020102020204" pitchFamily="34" charset="0"/>
                        </a:rPr>
                        <a:t>30.04.2025</a:t>
                      </a:r>
                    </a:p>
                  </a:txBody>
                  <a:tcPr marL="2020" marR="2020" marT="20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endParaRPr lang="en-GB" sz="500" b="0" i="0" u="none" strike="noStrike">
                        <a:solidFill>
                          <a:srgbClr val="000000"/>
                        </a:solidFill>
                        <a:effectLst/>
                        <a:latin typeface="Arial Black" panose="020B0A04020102020204" pitchFamily="34" charset="0"/>
                      </a:endParaRPr>
                    </a:p>
                  </a:txBody>
                  <a:tcPr marL="2020" marR="2020" marT="20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741289758"/>
                  </a:ext>
                </a:extLst>
              </a:tr>
              <a:tr h="435822">
                <a:tc>
                  <a:txBody>
                    <a:bodyPr/>
                    <a:lstStyle/>
                    <a:p>
                      <a:pPr algn="l" fontAlgn="ctr"/>
                      <a:r>
                        <a:rPr lang="en-GB" sz="500" b="0" i="0" u="none" strike="noStrike">
                          <a:solidFill>
                            <a:srgbClr val="000000"/>
                          </a:solidFill>
                          <a:effectLst/>
                          <a:latin typeface="Arial Black" panose="020B0A04020102020204" pitchFamily="34" charset="0"/>
                        </a:rPr>
                        <a:t>SMK College of Applied Science in Luthania</a:t>
                      </a:r>
                    </a:p>
                  </a:txBody>
                  <a:tcPr marL="2020" marR="2020" marT="20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GB" sz="500" b="0" i="0" u="none" strike="noStrike">
                          <a:solidFill>
                            <a:srgbClr val="000000"/>
                          </a:solidFill>
                          <a:effectLst/>
                          <a:latin typeface="Arial Black" panose="020B0A04020102020204" pitchFamily="34" charset="0"/>
                        </a:rPr>
                        <a:t>1.06.2025</a:t>
                      </a:r>
                    </a:p>
                  </a:txBody>
                  <a:tcPr marL="2020" marR="2020" marT="20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endParaRPr lang="en-GB" sz="500" b="0" i="0" u="none" strike="noStrike">
                        <a:solidFill>
                          <a:srgbClr val="000000"/>
                        </a:solidFill>
                        <a:effectLst/>
                        <a:latin typeface="Arial Black" panose="020B0A04020102020204" pitchFamily="34" charset="0"/>
                      </a:endParaRPr>
                    </a:p>
                  </a:txBody>
                  <a:tcPr marL="2020" marR="2020" marT="20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677826216"/>
                  </a:ext>
                </a:extLst>
              </a:tr>
              <a:tr h="290550">
                <a:tc>
                  <a:txBody>
                    <a:bodyPr/>
                    <a:lstStyle/>
                    <a:p>
                      <a:pPr algn="l" fontAlgn="ctr"/>
                      <a:r>
                        <a:rPr lang="en-GB" sz="500" b="0" i="0" u="none" strike="noStrike">
                          <a:solidFill>
                            <a:srgbClr val="000000"/>
                          </a:solidFill>
                          <a:effectLst/>
                          <a:latin typeface="Arial Black" panose="020B0A04020102020204" pitchFamily="34" charset="0"/>
                        </a:rPr>
                        <a:t>Kazimierz Wielki University</a:t>
                      </a:r>
                    </a:p>
                  </a:txBody>
                  <a:tcPr marL="2020" marR="2020" marT="20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GB" sz="500" b="0" i="0" u="none" strike="noStrike">
                          <a:solidFill>
                            <a:srgbClr val="000000"/>
                          </a:solidFill>
                          <a:effectLst/>
                          <a:latin typeface="Arial Black" panose="020B0A04020102020204" pitchFamily="34" charset="0"/>
                        </a:rPr>
                        <a:t>1.05.2025</a:t>
                      </a:r>
                    </a:p>
                  </a:txBody>
                  <a:tcPr marL="2020" marR="2020" marT="20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GB" sz="500" b="0" i="0" u="none" strike="noStrike">
                          <a:solidFill>
                            <a:srgbClr val="000000"/>
                          </a:solidFill>
                          <a:effectLst/>
                          <a:latin typeface="Arial Black" panose="020B0A04020102020204" pitchFamily="34" charset="0"/>
                        </a:rPr>
                        <a:t>1.10.2025</a:t>
                      </a:r>
                    </a:p>
                  </a:txBody>
                  <a:tcPr marL="2020" marR="2020" marT="20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2304399625"/>
                  </a:ext>
                </a:extLst>
              </a:tr>
              <a:tr h="290550">
                <a:tc>
                  <a:txBody>
                    <a:bodyPr/>
                    <a:lstStyle/>
                    <a:p>
                      <a:pPr algn="l" fontAlgn="ctr"/>
                      <a:r>
                        <a:rPr lang="en-GB" sz="500" b="0" i="0" u="none" strike="noStrike">
                          <a:solidFill>
                            <a:srgbClr val="1F1F1F"/>
                          </a:solidFill>
                          <a:effectLst/>
                          <a:latin typeface="Arial Black" panose="020B0A04020102020204" pitchFamily="34" charset="0"/>
                        </a:rPr>
                        <a:t>Université de </a:t>
                      </a:r>
                      <a:br>
                        <a:rPr lang="en-GB" sz="500" b="0" i="0" u="none" strike="noStrike">
                          <a:solidFill>
                            <a:srgbClr val="1F1F1F"/>
                          </a:solidFill>
                          <a:effectLst/>
                          <a:latin typeface="Arial Black" panose="020B0A04020102020204" pitchFamily="34" charset="0"/>
                        </a:rPr>
                      </a:br>
                      <a:r>
                        <a:rPr lang="en-GB" sz="500" b="0" i="0" u="none" strike="noStrike">
                          <a:solidFill>
                            <a:srgbClr val="1F1F1F"/>
                          </a:solidFill>
                          <a:effectLst/>
                          <a:latin typeface="Arial Black" panose="020B0A04020102020204" pitchFamily="34" charset="0"/>
                        </a:rPr>
                        <a:t>Lorraine</a:t>
                      </a:r>
                    </a:p>
                  </a:txBody>
                  <a:tcPr marL="2020" marR="2020" marT="20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GB" sz="500" b="0" i="0" u="none" strike="noStrike">
                          <a:solidFill>
                            <a:srgbClr val="000000"/>
                          </a:solidFill>
                          <a:effectLst/>
                          <a:latin typeface="Arial Black" panose="020B0A04020102020204" pitchFamily="34" charset="0"/>
                        </a:rPr>
                        <a:t>15.05.2025</a:t>
                      </a:r>
                    </a:p>
                  </a:txBody>
                  <a:tcPr marL="2020" marR="2020" marT="20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endParaRPr lang="en-GB" sz="500" b="0" i="0" u="none" strike="noStrike">
                        <a:solidFill>
                          <a:srgbClr val="000000"/>
                        </a:solidFill>
                        <a:effectLst/>
                        <a:latin typeface="Arial Black" panose="020B0A04020102020204" pitchFamily="34" charset="0"/>
                      </a:endParaRPr>
                    </a:p>
                  </a:txBody>
                  <a:tcPr marL="2020" marR="2020" marT="20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358804565"/>
                  </a:ext>
                </a:extLst>
              </a:tr>
              <a:tr h="145274">
                <a:tc>
                  <a:txBody>
                    <a:bodyPr/>
                    <a:lstStyle/>
                    <a:p>
                      <a:pPr algn="l" fontAlgn="ctr"/>
                      <a:r>
                        <a:rPr lang="en-GB" sz="500" b="0" i="0" u="none" strike="noStrike">
                          <a:solidFill>
                            <a:srgbClr val="000000"/>
                          </a:solidFill>
                          <a:effectLst/>
                          <a:latin typeface="Arial Black" panose="020B0A04020102020204" pitchFamily="34" charset="0"/>
                        </a:rPr>
                        <a:t>WSB University</a:t>
                      </a:r>
                    </a:p>
                  </a:txBody>
                  <a:tcPr marL="2020" marR="2020" marT="20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GB" sz="500" b="0" i="0" u="none" strike="noStrike" dirty="0">
                          <a:solidFill>
                            <a:srgbClr val="000000"/>
                          </a:solidFill>
                          <a:effectLst/>
                          <a:latin typeface="Arial Black" panose="020B0A04020102020204" pitchFamily="34" charset="0"/>
                        </a:rPr>
                        <a:t>15.06.2025</a:t>
                      </a:r>
                    </a:p>
                  </a:txBody>
                  <a:tcPr marL="2020" marR="2020" marT="20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endParaRPr lang="en-GB" sz="500" b="0" i="0" u="none" strike="noStrike">
                        <a:solidFill>
                          <a:srgbClr val="000000"/>
                        </a:solidFill>
                        <a:effectLst/>
                        <a:latin typeface="Arial Black" panose="020B0A04020102020204" pitchFamily="34" charset="0"/>
                      </a:endParaRPr>
                    </a:p>
                  </a:txBody>
                  <a:tcPr marL="2020" marR="2020" marT="20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2084481975"/>
                  </a:ext>
                </a:extLst>
              </a:tr>
              <a:tr h="145274">
                <a:tc>
                  <a:txBody>
                    <a:bodyPr/>
                    <a:lstStyle/>
                    <a:p>
                      <a:pPr algn="l" fontAlgn="ctr"/>
                      <a:r>
                        <a:rPr lang="en-GB" sz="500" b="0" i="0" u="none" strike="noStrike">
                          <a:solidFill>
                            <a:srgbClr val="000000"/>
                          </a:solidFill>
                          <a:effectLst/>
                          <a:latin typeface="Arial Black" panose="020B0A04020102020204" pitchFamily="34" charset="0"/>
                        </a:rPr>
                        <a:t>Universitat Flensburg</a:t>
                      </a:r>
                    </a:p>
                  </a:txBody>
                  <a:tcPr marL="2020" marR="2020" marT="20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GB" sz="500" b="0" i="0" u="none" strike="noStrike">
                          <a:solidFill>
                            <a:srgbClr val="000000"/>
                          </a:solidFill>
                          <a:effectLst/>
                          <a:latin typeface="Arial Black" panose="020B0A04020102020204" pitchFamily="34" charset="0"/>
                        </a:rPr>
                        <a:t>15.04.2025</a:t>
                      </a:r>
                    </a:p>
                  </a:txBody>
                  <a:tcPr marL="2020" marR="2020" marT="20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endParaRPr lang="en-GB" sz="500" b="0" i="0" u="none" strike="noStrike">
                        <a:solidFill>
                          <a:srgbClr val="000000"/>
                        </a:solidFill>
                        <a:effectLst/>
                        <a:latin typeface="Arial Black" panose="020B0A04020102020204" pitchFamily="34" charset="0"/>
                      </a:endParaRPr>
                    </a:p>
                  </a:txBody>
                  <a:tcPr marL="2020" marR="2020" marT="20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561330129"/>
                  </a:ext>
                </a:extLst>
              </a:tr>
              <a:tr h="230661">
                <a:tc>
                  <a:txBody>
                    <a:bodyPr/>
                    <a:lstStyle/>
                    <a:p>
                      <a:pPr algn="l" fontAlgn="ctr"/>
                      <a:r>
                        <a:rPr lang="en-GB" sz="500" b="0" i="0" u="none" strike="noStrike">
                          <a:solidFill>
                            <a:srgbClr val="000000"/>
                          </a:solidFill>
                          <a:effectLst/>
                          <a:latin typeface="Arial Black" panose="020B0A04020102020204" pitchFamily="34" charset="0"/>
                        </a:rPr>
                        <a:t>University of Wuppertal</a:t>
                      </a:r>
                    </a:p>
                  </a:txBody>
                  <a:tcPr marL="2020" marR="2020" marT="20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GB" sz="500" b="0" i="0" u="none" strike="noStrike">
                          <a:solidFill>
                            <a:srgbClr val="000000"/>
                          </a:solidFill>
                          <a:effectLst/>
                          <a:latin typeface="Arial Black" panose="020B0A04020102020204" pitchFamily="34" charset="0"/>
                        </a:rPr>
                        <a:t>1.07.2025</a:t>
                      </a:r>
                    </a:p>
                  </a:txBody>
                  <a:tcPr marL="2020" marR="2020" marT="20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GB" sz="500" b="0" i="0" u="none" strike="noStrike">
                          <a:solidFill>
                            <a:srgbClr val="000000"/>
                          </a:solidFill>
                          <a:effectLst/>
                          <a:latin typeface="Arial Black" panose="020B0A04020102020204" pitchFamily="34" charset="0"/>
                        </a:rPr>
                        <a:t>15.01.2026</a:t>
                      </a:r>
                    </a:p>
                  </a:txBody>
                  <a:tcPr marL="2020" marR="2020" marT="20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2873382874"/>
                  </a:ext>
                </a:extLst>
              </a:tr>
              <a:tr h="145274">
                <a:tc>
                  <a:txBody>
                    <a:bodyPr/>
                    <a:lstStyle/>
                    <a:p>
                      <a:pPr algn="l" fontAlgn="ctr"/>
                      <a:r>
                        <a:rPr lang="en-GB" sz="500" b="0" i="0" u="none" strike="noStrike">
                          <a:solidFill>
                            <a:srgbClr val="000000"/>
                          </a:solidFill>
                          <a:effectLst/>
                          <a:latin typeface="Arial Black" panose="020B0A04020102020204" pitchFamily="34" charset="0"/>
                        </a:rPr>
                        <a:t>University of Szeged</a:t>
                      </a:r>
                    </a:p>
                  </a:txBody>
                  <a:tcPr marL="2020" marR="2020" marT="20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GB" sz="500" b="0" i="0" u="none" strike="noStrike">
                          <a:solidFill>
                            <a:srgbClr val="000000"/>
                          </a:solidFill>
                          <a:effectLst/>
                          <a:latin typeface="Arial Black" panose="020B0A04020102020204" pitchFamily="34" charset="0"/>
                        </a:rPr>
                        <a:t>15.05.2025</a:t>
                      </a:r>
                    </a:p>
                  </a:txBody>
                  <a:tcPr marL="2020" marR="2020" marT="20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endParaRPr lang="en-GB" sz="500" b="0" i="0" u="none" strike="noStrike">
                        <a:solidFill>
                          <a:srgbClr val="000000"/>
                        </a:solidFill>
                        <a:effectLst/>
                        <a:latin typeface="Arial Black" panose="020B0A04020102020204" pitchFamily="34" charset="0"/>
                      </a:endParaRPr>
                    </a:p>
                  </a:txBody>
                  <a:tcPr marL="2020" marR="2020" marT="20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4225135378"/>
                  </a:ext>
                </a:extLst>
              </a:tr>
              <a:tr h="145274">
                <a:tc>
                  <a:txBody>
                    <a:bodyPr/>
                    <a:lstStyle/>
                    <a:p>
                      <a:pPr algn="l" fontAlgn="ctr"/>
                      <a:r>
                        <a:rPr lang="en-GB" sz="500" b="0" i="0" u="none" strike="noStrike">
                          <a:solidFill>
                            <a:srgbClr val="000000"/>
                          </a:solidFill>
                          <a:effectLst/>
                          <a:latin typeface="Arial Black" panose="020B0A04020102020204" pitchFamily="34" charset="0"/>
                        </a:rPr>
                        <a:t>Vilniaus Kolegija</a:t>
                      </a:r>
                    </a:p>
                  </a:txBody>
                  <a:tcPr marL="2020" marR="2020" marT="20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GB" sz="500" b="0" i="0" u="none" strike="noStrike">
                          <a:solidFill>
                            <a:srgbClr val="000000"/>
                          </a:solidFill>
                          <a:effectLst/>
                          <a:latin typeface="Arial Black" panose="020B0A04020102020204" pitchFamily="34" charset="0"/>
                        </a:rPr>
                        <a:t>15.04.2025</a:t>
                      </a:r>
                    </a:p>
                  </a:txBody>
                  <a:tcPr marL="2020" marR="2020" marT="20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endParaRPr lang="en-GB" sz="500" b="0" i="0" u="none" strike="noStrike">
                        <a:solidFill>
                          <a:srgbClr val="000000"/>
                        </a:solidFill>
                        <a:effectLst/>
                        <a:latin typeface="Arial Black" panose="020B0A04020102020204" pitchFamily="34" charset="0"/>
                      </a:endParaRPr>
                    </a:p>
                  </a:txBody>
                  <a:tcPr marL="2020" marR="2020" marT="20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1345648801"/>
                  </a:ext>
                </a:extLst>
              </a:tr>
              <a:tr h="145274">
                <a:tc>
                  <a:txBody>
                    <a:bodyPr/>
                    <a:lstStyle/>
                    <a:p>
                      <a:pPr algn="l" fontAlgn="ctr"/>
                      <a:r>
                        <a:rPr lang="en-GB" sz="500" b="0" i="0" u="none" strike="noStrike">
                          <a:solidFill>
                            <a:srgbClr val="000000"/>
                          </a:solidFill>
                          <a:effectLst/>
                          <a:latin typeface="Arial Black" panose="020B0A04020102020204" pitchFamily="34" charset="0"/>
                        </a:rPr>
                        <a:t>University of Bologna</a:t>
                      </a:r>
                    </a:p>
                  </a:txBody>
                  <a:tcPr marL="2020" marR="2020" marT="20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GB" sz="500" b="0" i="0" u="none" strike="noStrike">
                          <a:solidFill>
                            <a:srgbClr val="000000"/>
                          </a:solidFill>
                          <a:effectLst/>
                          <a:latin typeface="Arial Black" panose="020B0A04020102020204" pitchFamily="34" charset="0"/>
                        </a:rPr>
                        <a:t>1.07.2025</a:t>
                      </a:r>
                    </a:p>
                  </a:txBody>
                  <a:tcPr marL="2020" marR="2020" marT="20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GB" sz="500" b="0" i="0" u="none" strike="noStrike">
                          <a:solidFill>
                            <a:srgbClr val="000000"/>
                          </a:solidFill>
                          <a:effectLst/>
                          <a:latin typeface="Arial Black" panose="020B0A04020102020204" pitchFamily="34" charset="0"/>
                        </a:rPr>
                        <a:t>1.12.2025</a:t>
                      </a:r>
                    </a:p>
                  </a:txBody>
                  <a:tcPr marL="2020" marR="2020" marT="20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461977753"/>
                  </a:ext>
                </a:extLst>
              </a:tr>
              <a:tr h="230661">
                <a:tc>
                  <a:txBody>
                    <a:bodyPr/>
                    <a:lstStyle/>
                    <a:p>
                      <a:pPr algn="l" fontAlgn="ctr"/>
                      <a:r>
                        <a:rPr lang="en-GB" sz="500" b="0" i="0" u="none" strike="noStrike">
                          <a:solidFill>
                            <a:srgbClr val="000000"/>
                          </a:solidFill>
                          <a:effectLst/>
                          <a:latin typeface="Arial Black" panose="020B0A04020102020204" pitchFamily="34" charset="0"/>
                        </a:rPr>
                        <a:t>Universitat de Valencia</a:t>
                      </a:r>
                    </a:p>
                  </a:txBody>
                  <a:tcPr marL="2020" marR="2020" marT="20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GB" sz="500" b="0" i="0" u="none" strike="noStrike">
                          <a:solidFill>
                            <a:srgbClr val="000000"/>
                          </a:solidFill>
                          <a:effectLst/>
                          <a:latin typeface="Arial Black" panose="020B0A04020102020204" pitchFamily="34" charset="0"/>
                        </a:rPr>
                        <a:t>31.05.2025</a:t>
                      </a:r>
                    </a:p>
                  </a:txBody>
                  <a:tcPr marL="2020" marR="2020" marT="20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GB" sz="500" b="0" i="0" u="none" strike="noStrike">
                          <a:solidFill>
                            <a:srgbClr val="000000"/>
                          </a:solidFill>
                          <a:effectLst/>
                          <a:latin typeface="Arial Black" panose="020B0A04020102020204" pitchFamily="34" charset="0"/>
                        </a:rPr>
                        <a:t>31.10.2025</a:t>
                      </a:r>
                    </a:p>
                  </a:txBody>
                  <a:tcPr marL="2020" marR="2020" marT="20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7361017"/>
                  </a:ext>
                </a:extLst>
              </a:tr>
              <a:tr h="145274">
                <a:tc>
                  <a:txBody>
                    <a:bodyPr/>
                    <a:lstStyle/>
                    <a:p>
                      <a:pPr algn="l" fontAlgn="ctr"/>
                      <a:r>
                        <a:rPr lang="en-GB" sz="500" b="0" i="0" u="none" strike="noStrike">
                          <a:solidFill>
                            <a:srgbClr val="000000"/>
                          </a:solidFill>
                          <a:effectLst/>
                          <a:latin typeface="Arial Black" panose="020B0A04020102020204" pitchFamily="34" charset="0"/>
                        </a:rPr>
                        <a:t>Universita di Trento</a:t>
                      </a:r>
                    </a:p>
                  </a:txBody>
                  <a:tcPr marL="2020" marR="2020" marT="20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GB" sz="500" b="0" i="0" u="none" strike="noStrike">
                          <a:solidFill>
                            <a:srgbClr val="000000"/>
                          </a:solidFill>
                          <a:effectLst/>
                          <a:latin typeface="Arial Black" panose="020B0A04020102020204" pitchFamily="34" charset="0"/>
                        </a:rPr>
                        <a:t>15.05.2025</a:t>
                      </a:r>
                    </a:p>
                  </a:txBody>
                  <a:tcPr marL="2020" marR="2020" marT="20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GB" sz="500" b="0" i="0" u="none" strike="noStrike">
                          <a:solidFill>
                            <a:srgbClr val="000000"/>
                          </a:solidFill>
                          <a:effectLst/>
                          <a:latin typeface="Arial Black" panose="020B0A04020102020204" pitchFamily="34" charset="0"/>
                        </a:rPr>
                        <a:t>15.10.2025</a:t>
                      </a:r>
                    </a:p>
                  </a:txBody>
                  <a:tcPr marL="2020" marR="2020" marT="20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732875626"/>
                  </a:ext>
                </a:extLst>
              </a:tr>
              <a:tr h="145274">
                <a:tc>
                  <a:txBody>
                    <a:bodyPr/>
                    <a:lstStyle/>
                    <a:p>
                      <a:pPr algn="l" fontAlgn="ctr"/>
                      <a:r>
                        <a:rPr lang="en-GB" sz="500" b="0" i="0" u="none" strike="noStrike">
                          <a:solidFill>
                            <a:srgbClr val="000000"/>
                          </a:solidFill>
                          <a:effectLst/>
                          <a:latin typeface="Arial Black" panose="020B0A04020102020204" pitchFamily="34" charset="0"/>
                        </a:rPr>
                        <a:t>University of Insubria</a:t>
                      </a:r>
                    </a:p>
                  </a:txBody>
                  <a:tcPr marL="2020" marR="2020" marT="20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GB" sz="500" b="0" i="0" u="none" strike="noStrike">
                          <a:solidFill>
                            <a:srgbClr val="000000"/>
                          </a:solidFill>
                          <a:effectLst/>
                          <a:latin typeface="Arial Black" panose="020B0A04020102020204" pitchFamily="34" charset="0"/>
                        </a:rPr>
                        <a:t>30.06.2025</a:t>
                      </a:r>
                    </a:p>
                  </a:txBody>
                  <a:tcPr marL="2020" marR="2020" marT="20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GB" sz="500" b="0" i="0" u="none" strike="noStrike">
                          <a:solidFill>
                            <a:srgbClr val="000000"/>
                          </a:solidFill>
                          <a:effectLst/>
                          <a:latin typeface="Arial Black" panose="020B0A04020102020204" pitchFamily="34" charset="0"/>
                        </a:rPr>
                        <a:t>30.11.2025</a:t>
                      </a:r>
                    </a:p>
                  </a:txBody>
                  <a:tcPr marL="2020" marR="2020" marT="20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3092212229"/>
                  </a:ext>
                </a:extLst>
              </a:tr>
              <a:tr h="145274">
                <a:tc>
                  <a:txBody>
                    <a:bodyPr/>
                    <a:lstStyle/>
                    <a:p>
                      <a:pPr algn="l" fontAlgn="ctr"/>
                      <a:r>
                        <a:rPr lang="en-GB" sz="500" b="0" i="0" u="none" strike="noStrike">
                          <a:solidFill>
                            <a:srgbClr val="000000"/>
                          </a:solidFill>
                          <a:effectLst/>
                          <a:latin typeface="Arial Black" panose="020B0A04020102020204" pitchFamily="34" charset="0"/>
                        </a:rPr>
                        <a:t>Marburg University</a:t>
                      </a:r>
                    </a:p>
                  </a:txBody>
                  <a:tcPr marL="2020" marR="2020" marT="20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GB" sz="500" b="0" i="0" u="none" strike="noStrike">
                          <a:solidFill>
                            <a:srgbClr val="000000"/>
                          </a:solidFill>
                          <a:effectLst/>
                          <a:latin typeface="Arial Black" panose="020B0A04020102020204" pitchFamily="34" charset="0"/>
                        </a:rPr>
                        <a:t>31.05.2025</a:t>
                      </a:r>
                    </a:p>
                  </a:txBody>
                  <a:tcPr marL="2020" marR="2020" marT="20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endParaRPr lang="en-GB" sz="500" b="0" i="0" u="none" strike="noStrike">
                        <a:solidFill>
                          <a:srgbClr val="000000"/>
                        </a:solidFill>
                        <a:effectLst/>
                        <a:latin typeface="Arial Black" panose="020B0A04020102020204" pitchFamily="34" charset="0"/>
                      </a:endParaRPr>
                    </a:p>
                  </a:txBody>
                  <a:tcPr marL="2020" marR="2020" marT="20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847674550"/>
                  </a:ext>
                </a:extLst>
              </a:tr>
              <a:tr h="145274">
                <a:tc>
                  <a:txBody>
                    <a:bodyPr/>
                    <a:lstStyle/>
                    <a:p>
                      <a:pPr algn="l" fontAlgn="ctr"/>
                      <a:r>
                        <a:rPr lang="en-GB" sz="500" b="0" i="0" u="none" strike="noStrike">
                          <a:solidFill>
                            <a:srgbClr val="000000"/>
                          </a:solidFill>
                          <a:effectLst/>
                          <a:latin typeface="Arial Black" panose="020B0A04020102020204" pitchFamily="34" charset="0"/>
                        </a:rPr>
                        <a:t>UKEN Krakowie</a:t>
                      </a:r>
                    </a:p>
                  </a:txBody>
                  <a:tcPr marL="2020" marR="2020" marT="20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GB" sz="500" b="0" i="0" u="none" strike="noStrike">
                          <a:solidFill>
                            <a:srgbClr val="000000"/>
                          </a:solidFill>
                          <a:effectLst/>
                          <a:latin typeface="Arial Black" panose="020B0A04020102020204" pitchFamily="34" charset="0"/>
                        </a:rPr>
                        <a:t>30.04.2025</a:t>
                      </a:r>
                    </a:p>
                  </a:txBody>
                  <a:tcPr marL="2020" marR="2020" marT="20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GB" sz="500" b="0" i="0" u="none" strike="noStrike">
                          <a:solidFill>
                            <a:srgbClr val="000000"/>
                          </a:solidFill>
                          <a:effectLst/>
                          <a:latin typeface="Arial Black" panose="020B0A04020102020204" pitchFamily="34" charset="0"/>
                        </a:rPr>
                        <a:t>15.10.2025</a:t>
                      </a:r>
                    </a:p>
                  </a:txBody>
                  <a:tcPr marL="2020" marR="2020" marT="20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4292479307"/>
                  </a:ext>
                </a:extLst>
              </a:tr>
              <a:tr h="290550">
                <a:tc>
                  <a:txBody>
                    <a:bodyPr/>
                    <a:lstStyle/>
                    <a:p>
                      <a:pPr algn="l" fontAlgn="ctr"/>
                      <a:r>
                        <a:rPr lang="en-GB" sz="500" b="0" i="0" u="none" strike="noStrike">
                          <a:solidFill>
                            <a:srgbClr val="000000"/>
                          </a:solidFill>
                          <a:effectLst/>
                          <a:latin typeface="Arial Black" panose="020B0A04020102020204" pitchFamily="34" charset="0"/>
                        </a:rPr>
                        <a:t>Polytechnic University Portugal</a:t>
                      </a:r>
                    </a:p>
                  </a:txBody>
                  <a:tcPr marL="2020" marR="2020" marT="20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GB" sz="500" b="0" i="0" u="none" strike="noStrike">
                          <a:solidFill>
                            <a:srgbClr val="000000"/>
                          </a:solidFill>
                          <a:effectLst/>
                          <a:latin typeface="Arial Black" panose="020B0A04020102020204" pitchFamily="34" charset="0"/>
                        </a:rPr>
                        <a:t>2.05.2025</a:t>
                      </a:r>
                    </a:p>
                  </a:txBody>
                  <a:tcPr marL="2020" marR="2020" marT="20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GB" sz="500" b="0" i="0" u="none" strike="noStrike">
                          <a:solidFill>
                            <a:srgbClr val="000000"/>
                          </a:solidFill>
                          <a:effectLst/>
                          <a:latin typeface="Arial Black" panose="020B0A04020102020204" pitchFamily="34" charset="0"/>
                        </a:rPr>
                        <a:t>15.10.2025</a:t>
                      </a:r>
                    </a:p>
                  </a:txBody>
                  <a:tcPr marL="2020" marR="2020" marT="20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2306464176"/>
                  </a:ext>
                </a:extLst>
              </a:tr>
              <a:tr h="435822">
                <a:tc>
                  <a:txBody>
                    <a:bodyPr/>
                    <a:lstStyle/>
                    <a:p>
                      <a:pPr algn="l" fontAlgn="ctr"/>
                      <a:r>
                        <a:rPr lang="en-GB" sz="500" b="0" i="0" u="none" strike="noStrike">
                          <a:solidFill>
                            <a:srgbClr val="000000"/>
                          </a:solidFill>
                          <a:effectLst/>
                          <a:latin typeface="Arial Black" panose="020B0A04020102020204" pitchFamily="34" charset="0"/>
                        </a:rPr>
                        <a:t>University of Education Weingarten</a:t>
                      </a:r>
                    </a:p>
                  </a:txBody>
                  <a:tcPr marL="2020" marR="2020" marT="20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GB" sz="500" b="0" i="0" u="none" strike="noStrike">
                          <a:solidFill>
                            <a:srgbClr val="000000"/>
                          </a:solidFill>
                          <a:effectLst/>
                          <a:latin typeface="Arial Black" panose="020B0A04020102020204" pitchFamily="34" charset="0"/>
                        </a:rPr>
                        <a:t>15.05.2025</a:t>
                      </a:r>
                    </a:p>
                  </a:txBody>
                  <a:tcPr marL="2020" marR="2020" marT="20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GB" sz="500" b="0" i="0" u="none" strike="noStrike">
                          <a:solidFill>
                            <a:srgbClr val="000000"/>
                          </a:solidFill>
                          <a:effectLst/>
                          <a:latin typeface="Arial Black" panose="020B0A04020102020204" pitchFamily="34" charset="0"/>
                        </a:rPr>
                        <a:t>15.11.2025</a:t>
                      </a:r>
                    </a:p>
                  </a:txBody>
                  <a:tcPr marL="2020" marR="2020" marT="20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2696353426"/>
                  </a:ext>
                </a:extLst>
              </a:tr>
              <a:tr h="145274">
                <a:tc>
                  <a:txBody>
                    <a:bodyPr/>
                    <a:lstStyle/>
                    <a:p>
                      <a:pPr algn="l" fontAlgn="ctr"/>
                      <a:r>
                        <a:rPr lang="en-GB" sz="500" b="0" i="0" u="none" strike="noStrike">
                          <a:solidFill>
                            <a:srgbClr val="000000"/>
                          </a:solidFill>
                          <a:effectLst/>
                          <a:latin typeface="Arial Black" panose="020B0A04020102020204" pitchFamily="34" charset="0"/>
                        </a:rPr>
                        <a:t>JGU Mainz</a:t>
                      </a:r>
                    </a:p>
                  </a:txBody>
                  <a:tcPr marL="2020" marR="2020" marT="20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GB" sz="500" b="0" i="0" u="none" strike="noStrike">
                          <a:solidFill>
                            <a:srgbClr val="000000"/>
                          </a:solidFill>
                          <a:effectLst/>
                          <a:latin typeface="Arial Black" panose="020B0A04020102020204" pitchFamily="34" charset="0"/>
                        </a:rPr>
                        <a:t>30.04.2025</a:t>
                      </a:r>
                    </a:p>
                  </a:txBody>
                  <a:tcPr marL="2020" marR="2020" marT="20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GB" sz="500" b="0" i="0" u="none" strike="noStrike">
                          <a:solidFill>
                            <a:srgbClr val="000000"/>
                          </a:solidFill>
                          <a:effectLst/>
                          <a:latin typeface="Arial Black" panose="020B0A04020102020204" pitchFamily="34" charset="0"/>
                        </a:rPr>
                        <a:t>31.10.2025</a:t>
                      </a:r>
                    </a:p>
                  </a:txBody>
                  <a:tcPr marL="2020" marR="2020" marT="20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1762118882"/>
                  </a:ext>
                </a:extLst>
              </a:tr>
              <a:tr h="145274">
                <a:tc>
                  <a:txBody>
                    <a:bodyPr/>
                    <a:lstStyle/>
                    <a:p>
                      <a:pPr algn="l" fontAlgn="ctr"/>
                      <a:r>
                        <a:rPr lang="en-GB" sz="500" b="0" i="0" u="none" strike="noStrike">
                          <a:solidFill>
                            <a:srgbClr val="000000"/>
                          </a:solidFill>
                          <a:effectLst/>
                          <a:latin typeface="Arial Black" panose="020B0A04020102020204" pitchFamily="34" charset="0"/>
                        </a:rPr>
                        <a:t>University of OPOLE</a:t>
                      </a:r>
                    </a:p>
                  </a:txBody>
                  <a:tcPr marL="2020" marR="2020" marT="20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GB" sz="500" b="0" i="0" u="none" strike="noStrike">
                          <a:solidFill>
                            <a:srgbClr val="000000"/>
                          </a:solidFill>
                          <a:effectLst/>
                          <a:latin typeface="Arial Black" panose="020B0A04020102020204" pitchFamily="34" charset="0"/>
                        </a:rPr>
                        <a:t>15.05.2025</a:t>
                      </a:r>
                    </a:p>
                  </a:txBody>
                  <a:tcPr marL="2020" marR="2020" marT="20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GB" sz="500" b="0" i="0" u="none" strike="noStrike">
                          <a:solidFill>
                            <a:srgbClr val="000000"/>
                          </a:solidFill>
                          <a:effectLst/>
                          <a:latin typeface="Arial Black" panose="020B0A04020102020204" pitchFamily="34" charset="0"/>
                        </a:rPr>
                        <a:t>15.10.2025</a:t>
                      </a:r>
                    </a:p>
                  </a:txBody>
                  <a:tcPr marL="2020" marR="2020" marT="20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2892317140"/>
                  </a:ext>
                </a:extLst>
              </a:tr>
              <a:tr h="290550">
                <a:tc>
                  <a:txBody>
                    <a:bodyPr/>
                    <a:lstStyle/>
                    <a:p>
                      <a:pPr algn="l" fontAlgn="ctr"/>
                      <a:r>
                        <a:rPr lang="en-GB" sz="500" b="0" i="0" u="none" strike="noStrike">
                          <a:solidFill>
                            <a:srgbClr val="000000"/>
                          </a:solidFill>
                          <a:effectLst/>
                          <a:latin typeface="Arial Black" panose="020B0A04020102020204" pitchFamily="34" charset="0"/>
                        </a:rPr>
                        <a:t>Radom Academy of </a:t>
                      </a:r>
                      <a:br>
                        <a:rPr lang="en-GB" sz="500" b="0" i="0" u="none" strike="noStrike">
                          <a:solidFill>
                            <a:srgbClr val="000000"/>
                          </a:solidFill>
                          <a:effectLst/>
                          <a:latin typeface="Arial Black" panose="020B0A04020102020204" pitchFamily="34" charset="0"/>
                        </a:rPr>
                      </a:br>
                      <a:r>
                        <a:rPr lang="en-GB" sz="500" b="0" i="0" u="none" strike="noStrike">
                          <a:solidFill>
                            <a:srgbClr val="000000"/>
                          </a:solidFill>
                          <a:effectLst/>
                          <a:latin typeface="Arial Black" panose="020B0A04020102020204" pitchFamily="34" charset="0"/>
                        </a:rPr>
                        <a:t>Economics</a:t>
                      </a:r>
                    </a:p>
                  </a:txBody>
                  <a:tcPr marL="2020" marR="2020" marT="20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GB" sz="500" b="0" i="0" u="none" strike="noStrike">
                          <a:solidFill>
                            <a:srgbClr val="000000"/>
                          </a:solidFill>
                          <a:effectLst/>
                          <a:latin typeface="Arial Black" panose="020B0A04020102020204" pitchFamily="34" charset="0"/>
                        </a:rPr>
                        <a:t>5.05.2025</a:t>
                      </a:r>
                    </a:p>
                  </a:txBody>
                  <a:tcPr marL="2020" marR="2020" marT="20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endParaRPr lang="en-GB" sz="500" b="0" i="0" u="none" strike="noStrike">
                        <a:solidFill>
                          <a:srgbClr val="000000"/>
                        </a:solidFill>
                        <a:effectLst/>
                        <a:latin typeface="Arial Black" panose="020B0A04020102020204" pitchFamily="34" charset="0"/>
                      </a:endParaRPr>
                    </a:p>
                  </a:txBody>
                  <a:tcPr marL="2020" marR="2020" marT="20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3062052585"/>
                  </a:ext>
                </a:extLst>
              </a:tr>
              <a:tr h="145274">
                <a:tc>
                  <a:txBody>
                    <a:bodyPr/>
                    <a:lstStyle/>
                    <a:p>
                      <a:pPr algn="l" fontAlgn="ctr"/>
                      <a:r>
                        <a:rPr lang="en-GB" sz="500" b="0" i="0" u="none" strike="noStrike">
                          <a:solidFill>
                            <a:srgbClr val="000000"/>
                          </a:solidFill>
                          <a:effectLst/>
                          <a:latin typeface="Arial Black" panose="020B0A04020102020204" pitchFamily="34" charset="0"/>
                        </a:rPr>
                        <a:t>University of Rome</a:t>
                      </a:r>
                    </a:p>
                  </a:txBody>
                  <a:tcPr marL="2020" marR="2020" marT="20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GB" sz="500" b="0" i="0" u="none" strike="noStrike">
                          <a:solidFill>
                            <a:srgbClr val="000000"/>
                          </a:solidFill>
                          <a:effectLst/>
                          <a:latin typeface="Arial Black" panose="020B0A04020102020204" pitchFamily="34" charset="0"/>
                        </a:rPr>
                        <a:t>1.06.2025</a:t>
                      </a:r>
                    </a:p>
                  </a:txBody>
                  <a:tcPr marL="2020" marR="2020" marT="20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GB" sz="500" b="0" i="0" u="none" strike="noStrike">
                          <a:solidFill>
                            <a:srgbClr val="000000"/>
                          </a:solidFill>
                          <a:effectLst/>
                          <a:latin typeface="Arial Black" panose="020B0A04020102020204" pitchFamily="34" charset="0"/>
                        </a:rPr>
                        <a:t>1.11.2025</a:t>
                      </a:r>
                    </a:p>
                  </a:txBody>
                  <a:tcPr marL="2020" marR="2020" marT="20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2194026957"/>
                  </a:ext>
                </a:extLst>
              </a:tr>
              <a:tr h="290550">
                <a:tc>
                  <a:txBody>
                    <a:bodyPr/>
                    <a:lstStyle/>
                    <a:p>
                      <a:pPr algn="l" fontAlgn="ctr"/>
                      <a:r>
                        <a:rPr lang="en-GB" sz="500" b="0" i="0" u="none" strike="noStrike">
                          <a:solidFill>
                            <a:srgbClr val="000000"/>
                          </a:solidFill>
                          <a:effectLst/>
                          <a:latin typeface="Arial Black" panose="020B0A04020102020204" pitchFamily="34" charset="0"/>
                        </a:rPr>
                        <a:t>Wroclaw Business </a:t>
                      </a:r>
                      <a:br>
                        <a:rPr lang="en-GB" sz="500" b="0" i="0" u="none" strike="noStrike">
                          <a:solidFill>
                            <a:srgbClr val="000000"/>
                          </a:solidFill>
                          <a:effectLst/>
                          <a:latin typeface="Arial Black" panose="020B0A04020102020204" pitchFamily="34" charset="0"/>
                        </a:rPr>
                      </a:br>
                      <a:r>
                        <a:rPr lang="en-GB" sz="500" b="0" i="0" u="none" strike="noStrike">
                          <a:solidFill>
                            <a:srgbClr val="000000"/>
                          </a:solidFill>
                          <a:effectLst/>
                          <a:latin typeface="Arial Black" panose="020B0A04020102020204" pitchFamily="34" charset="0"/>
                        </a:rPr>
                        <a:t>University</a:t>
                      </a:r>
                    </a:p>
                  </a:txBody>
                  <a:tcPr marL="2020" marR="2020" marT="20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GB" sz="500" b="0" i="0" u="none" strike="noStrike">
                          <a:solidFill>
                            <a:srgbClr val="000000"/>
                          </a:solidFill>
                          <a:effectLst/>
                          <a:latin typeface="Arial Black" panose="020B0A04020102020204" pitchFamily="34" charset="0"/>
                        </a:rPr>
                        <a:t>15.05.2025</a:t>
                      </a:r>
                    </a:p>
                  </a:txBody>
                  <a:tcPr marL="2020" marR="2020" marT="20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endParaRPr lang="en-GB" sz="500" b="0" i="0" u="none" strike="noStrike">
                        <a:solidFill>
                          <a:srgbClr val="000000"/>
                        </a:solidFill>
                        <a:effectLst/>
                        <a:latin typeface="Arial Black" panose="020B0A04020102020204" pitchFamily="34" charset="0"/>
                      </a:endParaRPr>
                    </a:p>
                  </a:txBody>
                  <a:tcPr marL="2020" marR="2020" marT="20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481244621"/>
                  </a:ext>
                </a:extLst>
              </a:tr>
              <a:tr h="290550">
                <a:tc>
                  <a:txBody>
                    <a:bodyPr/>
                    <a:lstStyle/>
                    <a:p>
                      <a:pPr algn="l" fontAlgn="ctr"/>
                      <a:r>
                        <a:rPr lang="en-GB" sz="500" b="0" i="0" u="none" strike="noStrike">
                          <a:solidFill>
                            <a:srgbClr val="000000"/>
                          </a:solidFill>
                          <a:effectLst/>
                          <a:latin typeface="Arial Black" panose="020B0A04020102020204" pitchFamily="34" charset="0"/>
                        </a:rPr>
                        <a:t>Poznan University of </a:t>
                      </a:r>
                      <a:br>
                        <a:rPr lang="en-GB" sz="500" b="0" i="0" u="none" strike="noStrike">
                          <a:solidFill>
                            <a:srgbClr val="000000"/>
                          </a:solidFill>
                          <a:effectLst/>
                          <a:latin typeface="Arial Black" panose="020B0A04020102020204" pitchFamily="34" charset="0"/>
                        </a:rPr>
                      </a:br>
                      <a:r>
                        <a:rPr lang="en-GB" sz="500" b="0" i="0" u="none" strike="noStrike">
                          <a:solidFill>
                            <a:srgbClr val="000000"/>
                          </a:solidFill>
                          <a:effectLst/>
                          <a:latin typeface="Arial Black" panose="020B0A04020102020204" pitchFamily="34" charset="0"/>
                        </a:rPr>
                        <a:t>Economics</a:t>
                      </a:r>
                    </a:p>
                  </a:txBody>
                  <a:tcPr marL="2020" marR="2020" marT="20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GB" sz="500" b="0" i="0" u="none" strike="noStrike">
                          <a:solidFill>
                            <a:srgbClr val="000000"/>
                          </a:solidFill>
                          <a:effectLst/>
                          <a:latin typeface="Arial Black" panose="020B0A04020102020204" pitchFamily="34" charset="0"/>
                        </a:rPr>
                        <a:t>31.05.2025</a:t>
                      </a:r>
                    </a:p>
                  </a:txBody>
                  <a:tcPr marL="2020" marR="2020" marT="20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tc>
                  <a:txBody>
                    <a:bodyPr/>
                    <a:lstStyle/>
                    <a:p>
                      <a:pPr algn="ctr" fontAlgn="ctr"/>
                      <a:endParaRPr lang="en-GB" sz="500" b="0" i="0" u="none" strike="noStrike">
                        <a:solidFill>
                          <a:srgbClr val="000000"/>
                        </a:solidFill>
                        <a:effectLst/>
                        <a:latin typeface="Arial Black" panose="020B0A04020102020204" pitchFamily="34" charset="0"/>
                      </a:endParaRPr>
                    </a:p>
                  </a:txBody>
                  <a:tcPr marL="2020" marR="2020" marT="20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1714161452"/>
                  </a:ext>
                </a:extLst>
              </a:tr>
              <a:tr h="290550">
                <a:tc>
                  <a:txBody>
                    <a:bodyPr/>
                    <a:lstStyle/>
                    <a:p>
                      <a:pPr algn="l" fontAlgn="ctr"/>
                      <a:r>
                        <a:rPr lang="en-GB" sz="500" b="0" i="0" u="none" strike="noStrike">
                          <a:solidFill>
                            <a:srgbClr val="000000"/>
                          </a:solidFill>
                          <a:effectLst/>
                          <a:latin typeface="Arial Black" panose="020B0A04020102020204" pitchFamily="34" charset="0"/>
                        </a:rPr>
                        <a:t>Politechnica </a:t>
                      </a:r>
                      <a:br>
                        <a:rPr lang="en-GB" sz="500" b="0" i="0" u="none" strike="noStrike">
                          <a:solidFill>
                            <a:srgbClr val="000000"/>
                          </a:solidFill>
                          <a:effectLst/>
                          <a:latin typeface="Arial Black" panose="020B0A04020102020204" pitchFamily="34" charset="0"/>
                        </a:rPr>
                      </a:br>
                      <a:r>
                        <a:rPr lang="en-GB" sz="500" b="0" i="0" u="none" strike="noStrike">
                          <a:solidFill>
                            <a:srgbClr val="000000"/>
                          </a:solidFill>
                          <a:effectLst/>
                          <a:latin typeface="Arial Black" panose="020B0A04020102020204" pitchFamily="34" charset="0"/>
                        </a:rPr>
                        <a:t>Czestochowska</a:t>
                      </a:r>
                    </a:p>
                  </a:txBody>
                  <a:tcPr marL="2020" marR="2020" marT="202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GB" sz="500" b="0" i="0" u="none" strike="noStrike">
                          <a:solidFill>
                            <a:srgbClr val="000000"/>
                          </a:solidFill>
                          <a:effectLst/>
                          <a:latin typeface="Arial Black" panose="020B0A04020102020204" pitchFamily="34" charset="0"/>
                        </a:rPr>
                        <a:t>31.08.2025</a:t>
                      </a:r>
                    </a:p>
                  </a:txBody>
                  <a:tcPr marL="2020" marR="2020" marT="20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tc>
                  <a:txBody>
                    <a:bodyPr/>
                    <a:lstStyle/>
                    <a:p>
                      <a:pPr algn="ctr" fontAlgn="ctr"/>
                      <a:endParaRPr lang="en-GB" sz="500" b="0" i="0" u="none" strike="noStrike" dirty="0">
                        <a:solidFill>
                          <a:srgbClr val="000000"/>
                        </a:solidFill>
                        <a:effectLst/>
                        <a:latin typeface="Arial Black" panose="020B0A04020102020204" pitchFamily="34" charset="0"/>
                      </a:endParaRPr>
                    </a:p>
                  </a:txBody>
                  <a:tcPr marL="2020" marR="2020" marT="202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6E0B4"/>
                    </a:solidFill>
                  </a:tcPr>
                </a:tc>
                <a:extLst>
                  <a:ext uri="{0D108BD9-81ED-4DB2-BD59-A6C34878D82A}">
                    <a16:rowId xmlns:a16="http://schemas.microsoft.com/office/drawing/2014/main" val="4280580919"/>
                  </a:ext>
                </a:extLst>
              </a:tr>
            </a:tbl>
          </a:graphicData>
        </a:graphic>
      </p:graphicFrame>
    </p:spTree>
    <p:extLst>
      <p:ext uri="{BB962C8B-B14F-4D97-AF65-F5344CB8AC3E}">
        <p14:creationId xmlns:p14="http://schemas.microsoft.com/office/powerpoint/2010/main" val="4837613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7890" name="1 Başlık"/>
          <p:cNvSpPr>
            <a:spLocks noGrp="1"/>
          </p:cNvSpPr>
          <p:nvPr>
            <p:ph type="title"/>
          </p:nvPr>
        </p:nvSpPr>
        <p:spPr>
          <a:xfrm>
            <a:off x="395288" y="188913"/>
            <a:ext cx="8229600" cy="663575"/>
          </a:xfrm>
        </p:spPr>
        <p:txBody>
          <a:bodyPr>
            <a:normAutofit fontScale="90000"/>
          </a:bodyPr>
          <a:lstStyle/>
          <a:p>
            <a:pPr eaLnBrk="1" fontAlgn="auto" hangingPunct="1">
              <a:spcAft>
                <a:spcPts val="0"/>
              </a:spcAft>
              <a:defRPr/>
            </a:pPr>
            <a:r>
              <a:rPr lang="tr-TR" dirty="0">
                <a:cs typeface="Arial" charset="0"/>
              </a:rPr>
              <a:t>Örnek</a:t>
            </a:r>
            <a:r>
              <a:rPr lang="tr-TR" dirty="0"/>
              <a:t> </a:t>
            </a:r>
          </a:p>
        </p:txBody>
      </p:sp>
      <p:pic>
        <p:nvPicPr>
          <p:cNvPr id="3" name="Picture 2">
            <a:extLst>
              <a:ext uri="{FF2B5EF4-FFF2-40B4-BE49-F238E27FC236}">
                <a16:creationId xmlns:a16="http://schemas.microsoft.com/office/drawing/2014/main" id="{7017B1B7-8574-EEB7-3E57-A4B602A72E18}"/>
              </a:ext>
            </a:extLst>
          </p:cNvPr>
          <p:cNvPicPr>
            <a:picLocks noChangeAspect="1"/>
          </p:cNvPicPr>
          <p:nvPr/>
        </p:nvPicPr>
        <p:blipFill rotWithShape="1">
          <a:blip r:embed="rId2"/>
          <a:srcRect t="9923"/>
          <a:stretch/>
        </p:blipFill>
        <p:spPr>
          <a:xfrm>
            <a:off x="276787" y="1141088"/>
            <a:ext cx="8590425" cy="457582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96752"/>
            <a:ext cx="7931224" cy="5184576"/>
          </a:xfrm>
        </p:spPr>
        <p:txBody>
          <a:bodyPr>
            <a:normAutofit/>
          </a:bodyPr>
          <a:lstStyle/>
          <a:p>
            <a:pPr marL="201168" lvl="1" indent="0">
              <a:buNone/>
            </a:pPr>
            <a:r>
              <a:rPr lang="tr-TR" sz="2600" dirty="0">
                <a:solidFill>
                  <a:schemeClr val="tx1"/>
                </a:solidFill>
              </a:rPr>
              <a:t>   </a:t>
            </a:r>
            <a:r>
              <a:rPr lang="tr-TR" sz="2600" dirty="0">
                <a:solidFill>
                  <a:srgbClr val="0070C0"/>
                </a:solidFill>
              </a:rPr>
              <a:t>ERASMUS+ PROGRAMI nedir?</a:t>
            </a:r>
          </a:p>
          <a:p>
            <a:endParaRPr lang="tr-TR" sz="2800" dirty="0">
              <a:solidFill>
                <a:schemeClr val="tx1"/>
              </a:solidFill>
            </a:endParaRPr>
          </a:p>
          <a:p>
            <a:pPr lvl="1" algn="just"/>
            <a:r>
              <a:rPr lang="tr-TR" sz="2800" dirty="0">
                <a:solidFill>
                  <a:schemeClr val="tx1"/>
                </a:solidFill>
              </a:rPr>
              <a:t>Erasmus+ Programı yükseköğretim kurumlarının birbirleri ve iş dünyası ile işbirliği yapmalarını teşvik etmeye yönelik bir Avrupa Birliği programıdır.</a:t>
            </a:r>
          </a:p>
          <a:p>
            <a:pPr lvl="1" algn="just"/>
            <a:r>
              <a:rPr lang="tr-TR" sz="2800" dirty="0" smtClean="0">
                <a:solidFill>
                  <a:schemeClr val="tx1"/>
                </a:solidFill>
              </a:rPr>
              <a:t>Yeni </a:t>
            </a:r>
            <a:r>
              <a:rPr lang="tr-TR" sz="2800" dirty="0">
                <a:solidFill>
                  <a:schemeClr val="tx1"/>
                </a:solidFill>
              </a:rPr>
              <a:t>Dönem Erasmus+ programı </a:t>
            </a:r>
            <a:r>
              <a:rPr lang="tr-TR" sz="2800" dirty="0" smtClean="0">
                <a:solidFill>
                  <a:schemeClr val="tx1"/>
                </a:solidFill>
              </a:rPr>
              <a:t>2021-2027 dönemini kapsamaktadır.</a:t>
            </a:r>
            <a:endParaRPr lang="tr-TR" sz="2800" dirty="0">
              <a:solidFill>
                <a:schemeClr val="tx1"/>
              </a:solidFill>
            </a:endParaRPr>
          </a:p>
          <a:p>
            <a:pPr lvl="2" algn="just"/>
            <a:r>
              <a:rPr lang="tr-TR" sz="2400" dirty="0">
                <a:solidFill>
                  <a:schemeClr val="tx1"/>
                </a:solidFill>
              </a:rPr>
              <a:t>Daha fazla dijitalleşme - OLA</a:t>
            </a:r>
          </a:p>
          <a:p>
            <a:pPr lvl="2" algn="just"/>
            <a:r>
              <a:rPr lang="tr-TR" sz="2400" dirty="0">
                <a:solidFill>
                  <a:schemeClr val="tx1"/>
                </a:solidFill>
              </a:rPr>
              <a:t>Karma hareketliliklerin yaygınlaşması</a:t>
            </a:r>
          </a:p>
          <a:p>
            <a:pPr lvl="2" algn="just"/>
            <a:r>
              <a:rPr lang="tr-TR" sz="2400" dirty="0">
                <a:solidFill>
                  <a:schemeClr val="tx1"/>
                </a:solidFill>
              </a:rPr>
              <a:t>Doktora Hareketliliğinin ayrılması</a:t>
            </a:r>
          </a:p>
        </p:txBody>
      </p:sp>
      <p:pic>
        <p:nvPicPr>
          <p:cNvPr id="73729" name="Picture 1"/>
          <p:cNvPicPr>
            <a:picLocks noChangeAspect="1" noChangeArrowheads="1"/>
          </p:cNvPicPr>
          <p:nvPr/>
        </p:nvPicPr>
        <p:blipFill>
          <a:blip r:embed="rId2" cstate="print"/>
          <a:srcRect/>
          <a:stretch>
            <a:fillRect/>
          </a:stretch>
        </p:blipFill>
        <p:spPr bwMode="auto">
          <a:xfrm>
            <a:off x="7164288" y="4797152"/>
            <a:ext cx="1391731" cy="1411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4 Sağ Ok"/>
          <p:cNvSpPr/>
          <p:nvPr/>
        </p:nvSpPr>
        <p:spPr>
          <a:xfrm rot="10800000">
            <a:off x="7020272" y="4149080"/>
            <a:ext cx="1512168" cy="2160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 name="Picture 2">
            <a:extLst>
              <a:ext uri="{FF2B5EF4-FFF2-40B4-BE49-F238E27FC236}">
                <a16:creationId xmlns:a16="http://schemas.microsoft.com/office/drawing/2014/main" id="{A93673F8-9F74-D984-C130-33B2CC645323}"/>
              </a:ext>
            </a:extLst>
          </p:cNvPr>
          <p:cNvPicPr>
            <a:picLocks noChangeAspect="1"/>
          </p:cNvPicPr>
          <p:nvPr/>
        </p:nvPicPr>
        <p:blipFill rotWithShape="1">
          <a:blip r:embed="rId2"/>
          <a:srcRect t="9994"/>
          <a:stretch/>
        </p:blipFill>
        <p:spPr>
          <a:xfrm>
            <a:off x="0" y="512929"/>
            <a:ext cx="9144000" cy="583214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F1D3F2-0AF8-A2BB-B7B9-8F1599E98919}"/>
              </a:ext>
            </a:extLst>
          </p:cNvPr>
          <p:cNvPicPr>
            <a:picLocks noChangeAspect="1"/>
          </p:cNvPicPr>
          <p:nvPr/>
        </p:nvPicPr>
        <p:blipFill rotWithShape="1">
          <a:blip r:embed="rId2"/>
          <a:srcRect t="9358"/>
          <a:stretch/>
        </p:blipFill>
        <p:spPr>
          <a:xfrm>
            <a:off x="153598" y="764704"/>
            <a:ext cx="8836803" cy="513910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27C41D-FB08-DC4F-24F1-921260D7F5F4}"/>
              </a:ext>
            </a:extLst>
          </p:cNvPr>
          <p:cNvPicPr>
            <a:picLocks noChangeAspect="1"/>
          </p:cNvPicPr>
          <p:nvPr/>
        </p:nvPicPr>
        <p:blipFill rotWithShape="1">
          <a:blip r:embed="rId2"/>
          <a:srcRect t="9095"/>
          <a:stretch/>
        </p:blipFill>
        <p:spPr>
          <a:xfrm>
            <a:off x="126725" y="764704"/>
            <a:ext cx="8890549" cy="512085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B9740C-302B-8787-D44F-3970DBC7C426}"/>
              </a:ext>
            </a:extLst>
          </p:cNvPr>
          <p:cNvPicPr>
            <a:picLocks noChangeAspect="1"/>
          </p:cNvPicPr>
          <p:nvPr/>
        </p:nvPicPr>
        <p:blipFill rotWithShape="1">
          <a:blip r:embed="rId2"/>
          <a:srcRect t="9658"/>
          <a:stretch/>
        </p:blipFill>
        <p:spPr>
          <a:xfrm>
            <a:off x="323332" y="404664"/>
            <a:ext cx="8497335" cy="568863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1196752"/>
            <a:ext cx="8388424" cy="5112568"/>
          </a:xfrm>
        </p:spPr>
        <p:txBody>
          <a:bodyPr>
            <a:normAutofit/>
          </a:bodyPr>
          <a:lstStyle/>
          <a:p>
            <a:pPr>
              <a:lnSpc>
                <a:spcPct val="120000"/>
              </a:lnSpc>
              <a:buNone/>
            </a:pPr>
            <a:r>
              <a:rPr lang="tr-TR" sz="2800" b="1" dirty="0">
                <a:solidFill>
                  <a:srgbClr val="0070C0"/>
                </a:solidFill>
                <a:latin typeface="Century Gothic" pitchFamily="34" charset="0"/>
              </a:rPr>
              <a:t>Başvuruda istenebilecek belgeler</a:t>
            </a:r>
          </a:p>
          <a:p>
            <a:pPr>
              <a:buFont typeface="Courier New" panose="02070309020205020404" pitchFamily="49" charset="0"/>
              <a:buChar char="o"/>
            </a:pPr>
            <a:r>
              <a:rPr lang="tr-TR" sz="2800" dirty="0">
                <a:solidFill>
                  <a:schemeClr val="tx1"/>
                </a:solidFill>
                <a:latin typeface="Century Gothic" pitchFamily="34" charset="0"/>
              </a:rPr>
              <a:t>Transkript </a:t>
            </a:r>
          </a:p>
          <a:p>
            <a:pPr>
              <a:buFont typeface="Courier New" panose="02070309020205020404" pitchFamily="49" charset="0"/>
              <a:buChar char="o"/>
            </a:pPr>
            <a:r>
              <a:rPr lang="en-US" sz="2800" dirty="0">
                <a:solidFill>
                  <a:schemeClr val="tx1"/>
                </a:solidFill>
                <a:latin typeface="Century Gothic" pitchFamily="34" charset="0"/>
              </a:rPr>
              <a:t>Accommodation</a:t>
            </a:r>
            <a:r>
              <a:rPr lang="tr-TR" sz="2800" dirty="0">
                <a:solidFill>
                  <a:schemeClr val="tx1"/>
                </a:solidFill>
                <a:latin typeface="Century Gothic" pitchFamily="34" charset="0"/>
              </a:rPr>
              <a:t> form (Konaklama formu)</a:t>
            </a:r>
          </a:p>
          <a:p>
            <a:pPr>
              <a:buFont typeface="Courier New" panose="02070309020205020404" pitchFamily="49" charset="0"/>
              <a:buChar char="o"/>
            </a:pPr>
            <a:r>
              <a:rPr lang="tr-TR" sz="2800" dirty="0" err="1">
                <a:solidFill>
                  <a:schemeClr val="tx1"/>
                </a:solidFill>
                <a:latin typeface="Century Gothic" pitchFamily="34" charset="0"/>
              </a:rPr>
              <a:t>Motivation</a:t>
            </a:r>
            <a:r>
              <a:rPr lang="tr-TR" sz="2800" dirty="0">
                <a:solidFill>
                  <a:schemeClr val="tx1"/>
                </a:solidFill>
                <a:latin typeface="Century Gothic" pitchFamily="34" charset="0"/>
              </a:rPr>
              <a:t> </a:t>
            </a:r>
            <a:r>
              <a:rPr lang="tr-TR" sz="2800" dirty="0" err="1">
                <a:solidFill>
                  <a:schemeClr val="tx1"/>
                </a:solidFill>
                <a:latin typeface="Century Gothic" pitchFamily="34" charset="0"/>
              </a:rPr>
              <a:t>letter</a:t>
            </a:r>
            <a:r>
              <a:rPr lang="tr-TR" sz="2800" dirty="0">
                <a:solidFill>
                  <a:schemeClr val="tx1"/>
                </a:solidFill>
                <a:latin typeface="Century Gothic" pitchFamily="34" charset="0"/>
              </a:rPr>
              <a:t> (iyi yazılmış)</a:t>
            </a:r>
          </a:p>
          <a:p>
            <a:pPr>
              <a:buFont typeface="Courier New" panose="02070309020205020404" pitchFamily="49" charset="0"/>
              <a:buChar char="o"/>
            </a:pPr>
            <a:r>
              <a:rPr lang="tr-TR" sz="2800" dirty="0">
                <a:solidFill>
                  <a:schemeClr val="tx1"/>
                </a:solidFill>
                <a:latin typeface="Century Gothic" pitchFamily="34" charset="0"/>
              </a:rPr>
              <a:t>Özgeçmiş</a:t>
            </a:r>
          </a:p>
          <a:p>
            <a:pPr>
              <a:buFont typeface="Courier New" panose="02070309020205020404" pitchFamily="49" charset="0"/>
              <a:buChar char="o"/>
            </a:pPr>
            <a:r>
              <a:rPr lang="tr-TR" sz="2800" dirty="0">
                <a:solidFill>
                  <a:schemeClr val="tx1"/>
                </a:solidFill>
                <a:latin typeface="Century Gothic" pitchFamily="34" charset="0"/>
              </a:rPr>
              <a:t>Referans mektubu</a:t>
            </a:r>
          </a:p>
          <a:p>
            <a:pPr>
              <a:buFont typeface="Courier New" panose="02070309020205020404" pitchFamily="49" charset="0"/>
              <a:buChar char="o"/>
            </a:pPr>
            <a:r>
              <a:rPr lang="tr-TR" sz="2800" dirty="0">
                <a:solidFill>
                  <a:schemeClr val="tx1"/>
                </a:solidFill>
                <a:latin typeface="Century Gothic" pitchFamily="34" charset="0"/>
              </a:rPr>
              <a:t>Yabancı Dil düzeyini gösterir belge (B2) – Dış ilişkiler Ofisinden</a:t>
            </a:r>
          </a:p>
          <a:p>
            <a:pPr>
              <a:buFont typeface="Courier New" panose="02070309020205020404" pitchFamily="49" charset="0"/>
              <a:buChar char="o"/>
            </a:pPr>
            <a:r>
              <a:rPr lang="tr-TR" sz="2800" dirty="0" smtClean="0">
                <a:solidFill>
                  <a:srgbClr val="FF0000"/>
                </a:solidFill>
                <a:latin typeface="Century Gothic" pitchFamily="34" charset="0"/>
              </a:rPr>
              <a:t>OLA veya nadir durumda Learning </a:t>
            </a:r>
            <a:r>
              <a:rPr lang="tr-TR" sz="2800" dirty="0" err="1" smtClean="0">
                <a:solidFill>
                  <a:srgbClr val="FF0000"/>
                </a:solidFill>
                <a:latin typeface="Century Gothic" pitchFamily="34" charset="0"/>
              </a:rPr>
              <a:t>Agreement</a:t>
            </a: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57251" y="1196752"/>
            <a:ext cx="7747197" cy="4899248"/>
          </a:xfrm>
        </p:spPr>
        <p:txBody>
          <a:bodyPr>
            <a:normAutofit lnSpcReduction="10000"/>
          </a:bodyPr>
          <a:lstStyle/>
          <a:p>
            <a:pPr>
              <a:buNone/>
            </a:pPr>
            <a:r>
              <a:rPr lang="tr-TR" sz="2800" dirty="0">
                <a:solidFill>
                  <a:srgbClr val="0070C0"/>
                </a:solidFill>
              </a:rPr>
              <a:t>KONAKLAMA FORMU – </a:t>
            </a:r>
            <a:r>
              <a:rPr lang="tr-TR" sz="2800" dirty="0" err="1">
                <a:solidFill>
                  <a:srgbClr val="0070C0"/>
                </a:solidFill>
              </a:rPr>
              <a:t>Accommodation</a:t>
            </a:r>
            <a:r>
              <a:rPr lang="tr-TR" sz="2800" dirty="0">
                <a:solidFill>
                  <a:srgbClr val="0070C0"/>
                </a:solidFill>
              </a:rPr>
              <a:t> Form</a:t>
            </a:r>
          </a:p>
          <a:p>
            <a:pPr algn="just">
              <a:lnSpc>
                <a:spcPct val="150000"/>
              </a:lnSpc>
              <a:spcBef>
                <a:spcPts val="0"/>
              </a:spcBef>
              <a:spcAft>
                <a:spcPts val="0"/>
              </a:spcAft>
              <a:buNone/>
            </a:pPr>
            <a:r>
              <a:rPr lang="tr-TR" sz="2800" dirty="0" smtClean="0">
                <a:solidFill>
                  <a:schemeClr val="tx1"/>
                </a:solidFill>
              </a:rPr>
              <a:t> Eğer </a:t>
            </a:r>
            <a:r>
              <a:rPr lang="tr-TR" sz="2800" dirty="0">
                <a:solidFill>
                  <a:schemeClr val="tx1"/>
                </a:solidFill>
              </a:rPr>
              <a:t>gideceğiniz kurumun başvuru </a:t>
            </a:r>
            <a:r>
              <a:rPr lang="tr-TR" sz="2800" dirty="0" smtClean="0">
                <a:solidFill>
                  <a:schemeClr val="tx1"/>
                </a:solidFill>
              </a:rPr>
              <a:t>belgeleri arasında konaklama </a:t>
            </a:r>
            <a:r>
              <a:rPr lang="tr-TR" sz="2800" dirty="0">
                <a:solidFill>
                  <a:schemeClr val="tx1"/>
                </a:solidFill>
              </a:rPr>
              <a:t>var ise yurt ya da </a:t>
            </a:r>
            <a:r>
              <a:rPr lang="tr-TR" sz="2800" dirty="0" smtClean="0">
                <a:solidFill>
                  <a:schemeClr val="tx1"/>
                </a:solidFill>
              </a:rPr>
              <a:t>misafirhane olanağı </a:t>
            </a:r>
            <a:r>
              <a:rPr lang="tr-TR" sz="2800" dirty="0">
                <a:solidFill>
                  <a:schemeClr val="tx1"/>
                </a:solidFill>
              </a:rPr>
              <a:t>var demektir. </a:t>
            </a:r>
            <a:endParaRPr lang="tr-TR" sz="2800" dirty="0" smtClean="0">
              <a:solidFill>
                <a:schemeClr val="tx1"/>
              </a:solidFill>
            </a:endParaRPr>
          </a:p>
          <a:p>
            <a:pPr algn="just">
              <a:lnSpc>
                <a:spcPct val="150000"/>
              </a:lnSpc>
              <a:spcBef>
                <a:spcPts val="0"/>
              </a:spcBef>
              <a:spcAft>
                <a:spcPts val="0"/>
              </a:spcAft>
              <a:buNone/>
            </a:pPr>
            <a:r>
              <a:rPr lang="tr-TR" sz="2800" dirty="0" smtClean="0">
                <a:solidFill>
                  <a:schemeClr val="tx1"/>
                </a:solidFill>
              </a:rPr>
              <a:t> Öncelikle </a:t>
            </a:r>
            <a:r>
              <a:rPr lang="tr-TR" sz="2800" dirty="0">
                <a:solidFill>
                  <a:schemeClr val="tx1"/>
                </a:solidFill>
              </a:rPr>
              <a:t>onu vakit kaybetmeden öğrenin. </a:t>
            </a:r>
          </a:p>
          <a:p>
            <a:pPr algn="just">
              <a:lnSpc>
                <a:spcPct val="150000"/>
              </a:lnSpc>
              <a:spcBef>
                <a:spcPts val="0"/>
              </a:spcBef>
              <a:spcAft>
                <a:spcPts val="0"/>
              </a:spcAft>
              <a:buNone/>
            </a:pPr>
            <a:r>
              <a:rPr lang="tr-TR" sz="2800" dirty="0" smtClean="0">
                <a:solidFill>
                  <a:schemeClr val="tx1"/>
                </a:solidFill>
              </a:rPr>
              <a:t> Sayfada </a:t>
            </a:r>
            <a:r>
              <a:rPr lang="tr-TR" sz="2800" dirty="0">
                <a:solidFill>
                  <a:schemeClr val="tx1"/>
                </a:solidFill>
              </a:rPr>
              <a:t>yok ise karşı üniversitenin yetkilileri </a:t>
            </a:r>
            <a:r>
              <a:rPr lang="tr-TR" sz="2800" dirty="0" smtClean="0">
                <a:solidFill>
                  <a:schemeClr val="tx1"/>
                </a:solidFill>
              </a:rPr>
              <a:t>ile iletişime </a:t>
            </a:r>
            <a:r>
              <a:rPr lang="tr-TR" sz="2800" dirty="0">
                <a:solidFill>
                  <a:schemeClr val="tx1"/>
                </a:solidFill>
              </a:rPr>
              <a:t>geçin. Sizi </a:t>
            </a:r>
            <a:r>
              <a:rPr lang="tr-TR" sz="2800" dirty="0" smtClean="0">
                <a:solidFill>
                  <a:schemeClr val="tx1"/>
                </a:solidFill>
              </a:rPr>
              <a:t>yönlendireceklerdir. </a:t>
            </a:r>
          </a:p>
          <a:p>
            <a:pPr algn="just">
              <a:lnSpc>
                <a:spcPct val="150000"/>
              </a:lnSpc>
              <a:spcBef>
                <a:spcPts val="0"/>
              </a:spcBef>
              <a:spcAft>
                <a:spcPts val="0"/>
              </a:spcAft>
              <a:buNone/>
            </a:pPr>
            <a:r>
              <a:rPr lang="tr-TR" sz="2800" dirty="0" smtClean="0">
                <a:solidFill>
                  <a:schemeClr val="tx1"/>
                </a:solidFill>
              </a:rPr>
              <a:t> Daha </a:t>
            </a:r>
            <a:r>
              <a:rPr lang="tr-TR" sz="2800" dirty="0">
                <a:solidFill>
                  <a:schemeClr val="tx1"/>
                </a:solidFill>
              </a:rPr>
              <a:t>önce yararlananlarla </a:t>
            </a:r>
            <a:r>
              <a:rPr lang="tr-TR" sz="2800" dirty="0" smtClean="0">
                <a:solidFill>
                  <a:schemeClr val="tx1"/>
                </a:solidFill>
              </a:rPr>
              <a:t>görüşün.</a:t>
            </a:r>
            <a:endParaRPr lang="tr-TR" sz="2800" dirty="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19850-F7B6-47BB-550A-AA06237ADE60}"/>
              </a:ext>
            </a:extLst>
          </p:cNvPr>
          <p:cNvSpPr>
            <a:spLocks noGrp="1"/>
          </p:cNvSpPr>
          <p:nvPr>
            <p:ph type="title"/>
          </p:nvPr>
        </p:nvSpPr>
        <p:spPr>
          <a:xfrm>
            <a:off x="467545" y="286604"/>
            <a:ext cx="8280920" cy="1450757"/>
          </a:xfrm>
        </p:spPr>
        <p:txBody>
          <a:bodyPr/>
          <a:lstStyle/>
          <a:p>
            <a:r>
              <a:rPr lang="tr-TR" b="1" dirty="0">
                <a:solidFill>
                  <a:srgbClr val="0070C0"/>
                </a:solidFill>
              </a:rPr>
              <a:t>Dil belgesi</a:t>
            </a:r>
            <a:endParaRPr lang="en-US" b="1" dirty="0">
              <a:solidFill>
                <a:srgbClr val="0070C0"/>
              </a:solidFill>
            </a:endParaRPr>
          </a:p>
        </p:txBody>
      </p:sp>
      <p:sp>
        <p:nvSpPr>
          <p:cNvPr id="3" name="Content Placeholder 2">
            <a:extLst>
              <a:ext uri="{FF2B5EF4-FFF2-40B4-BE49-F238E27FC236}">
                <a16:creationId xmlns:a16="http://schemas.microsoft.com/office/drawing/2014/main" id="{B697C6B0-20B0-90DB-3DF6-7ADAD51B0906}"/>
              </a:ext>
            </a:extLst>
          </p:cNvPr>
          <p:cNvSpPr>
            <a:spLocks noGrp="1"/>
          </p:cNvSpPr>
          <p:nvPr>
            <p:ph idx="1"/>
          </p:nvPr>
        </p:nvSpPr>
        <p:spPr>
          <a:xfrm>
            <a:off x="467545" y="1845734"/>
            <a:ext cx="8280920" cy="4319570"/>
          </a:xfrm>
        </p:spPr>
        <p:txBody>
          <a:bodyPr>
            <a:normAutofit fontScale="92500" lnSpcReduction="10000"/>
          </a:bodyPr>
          <a:lstStyle/>
          <a:p>
            <a:pPr>
              <a:spcBef>
                <a:spcPts val="0"/>
              </a:spcBef>
            </a:pPr>
            <a:r>
              <a:rPr lang="tr-TR" sz="3200" dirty="0"/>
              <a:t>Dış İlişkiler Biriminden alabilirsiniz</a:t>
            </a:r>
          </a:p>
          <a:p>
            <a:pPr>
              <a:spcBef>
                <a:spcPts val="0"/>
              </a:spcBef>
            </a:pPr>
            <a:r>
              <a:rPr lang="tr-TR" sz="3200" dirty="0"/>
              <a:t>Randevu alarak gelebilirsiniz</a:t>
            </a:r>
          </a:p>
          <a:p>
            <a:pPr>
              <a:spcBef>
                <a:spcPts val="0"/>
              </a:spcBef>
            </a:pPr>
            <a:r>
              <a:rPr lang="tr-TR" sz="3200" dirty="0"/>
              <a:t>B2 seviyesindeki dil sınavından aldığınız puanı gösterir.</a:t>
            </a:r>
          </a:p>
          <a:p>
            <a:pPr>
              <a:spcBef>
                <a:spcPts val="0"/>
              </a:spcBef>
            </a:pPr>
            <a:r>
              <a:rPr lang="tr-TR" sz="3200" dirty="0"/>
              <a:t>Lütfen kendinizi B2 </a:t>
            </a:r>
            <a:r>
              <a:rPr lang="tr-TR" sz="3200" dirty="0" smtClean="0"/>
              <a:t>işaretleyin.</a:t>
            </a:r>
          </a:p>
          <a:p>
            <a:pPr>
              <a:spcBef>
                <a:spcPts val="0"/>
              </a:spcBef>
            </a:pPr>
            <a:r>
              <a:rPr lang="tr-TR" sz="3200" b="1" dirty="0" smtClean="0">
                <a:solidFill>
                  <a:srgbClr val="FF0000"/>
                </a:solidFill>
              </a:rPr>
              <a:t>ÖNEMLİ!!!</a:t>
            </a:r>
          </a:p>
          <a:p>
            <a:pPr algn="just">
              <a:spcBef>
                <a:spcPts val="0"/>
              </a:spcBef>
            </a:pPr>
            <a:r>
              <a:rPr lang="tr-TR" sz="3200" dirty="0" smtClean="0"/>
              <a:t>DİL BELGESİ; </a:t>
            </a:r>
            <a:r>
              <a:rPr lang="tr-TR" sz="3200" dirty="0"/>
              <a:t>SADECE SEÇİLMİŞ </a:t>
            </a:r>
            <a:r>
              <a:rPr lang="tr-TR" sz="3200" dirty="0" smtClean="0"/>
              <a:t>OLDUĞUNUZ </a:t>
            </a:r>
            <a:endParaRPr lang="en-US" sz="3200" dirty="0"/>
          </a:p>
          <a:p>
            <a:pPr algn="just">
              <a:spcBef>
                <a:spcPts val="0"/>
              </a:spcBef>
            </a:pPr>
            <a:r>
              <a:rPr lang="tr-TR" sz="3200" dirty="0" smtClean="0"/>
              <a:t>ERASMUS HAREKETLİLİĞİNİN İLGİLİ PROJE DÖNEMİ İÇİN VERİLMEKTEDİR. BAŞKA HERHANGİ BİR BAŞVURNUZ İÇİN RESMİ BİR EVRAK SAYILMADIĞI İÇİN VERİLEMEMEKTEDİR.</a:t>
            </a:r>
            <a:endParaRPr lang="en-US" sz="3200" dirty="0"/>
          </a:p>
        </p:txBody>
      </p:sp>
    </p:spTree>
    <p:extLst>
      <p:ext uri="{BB962C8B-B14F-4D97-AF65-F5344CB8AC3E}">
        <p14:creationId xmlns:p14="http://schemas.microsoft.com/office/powerpoint/2010/main" val="323229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E4598-9425-7DA6-2BE3-9102D7542D21}"/>
              </a:ext>
            </a:extLst>
          </p:cNvPr>
          <p:cNvSpPr>
            <a:spLocks noGrp="1"/>
          </p:cNvSpPr>
          <p:nvPr>
            <p:ph type="title"/>
          </p:nvPr>
        </p:nvSpPr>
        <p:spPr/>
        <p:txBody>
          <a:bodyPr/>
          <a:lstStyle/>
          <a:p>
            <a:r>
              <a:rPr lang="tr-TR" b="1" dirty="0">
                <a:solidFill>
                  <a:srgbClr val="0070C0"/>
                </a:solidFill>
              </a:rPr>
              <a:t>Pasaport bilgisi</a:t>
            </a:r>
            <a:endParaRPr lang="en-US" b="1" dirty="0">
              <a:solidFill>
                <a:srgbClr val="0070C0"/>
              </a:solidFill>
            </a:endParaRPr>
          </a:p>
        </p:txBody>
      </p:sp>
      <p:sp>
        <p:nvSpPr>
          <p:cNvPr id="3" name="Content Placeholder 2">
            <a:extLst>
              <a:ext uri="{FF2B5EF4-FFF2-40B4-BE49-F238E27FC236}">
                <a16:creationId xmlns:a16="http://schemas.microsoft.com/office/drawing/2014/main" id="{880340A8-219B-3791-B8B7-900617EAD84E}"/>
              </a:ext>
            </a:extLst>
          </p:cNvPr>
          <p:cNvSpPr>
            <a:spLocks noGrp="1"/>
          </p:cNvSpPr>
          <p:nvPr>
            <p:ph idx="1"/>
          </p:nvPr>
        </p:nvSpPr>
        <p:spPr/>
        <p:txBody>
          <a:bodyPr/>
          <a:lstStyle/>
          <a:p>
            <a:r>
              <a:rPr lang="tr-TR" sz="2800" dirty="0"/>
              <a:t>Başvuru formunda (online sistem ya da form) pasaport bilgisi istenebilir</a:t>
            </a:r>
          </a:p>
          <a:p>
            <a:r>
              <a:rPr lang="tr-TR" sz="2800" dirty="0"/>
              <a:t>Henüz pasaportunuz yoksa ID numarası yazabilir miyim diye sorabilirsiniz</a:t>
            </a:r>
          </a:p>
          <a:p>
            <a:r>
              <a:rPr lang="tr-TR" sz="2800" dirty="0"/>
              <a:t>Pasaport elde ettikten sonra doldurabilirsiniz</a:t>
            </a:r>
          </a:p>
          <a:p>
            <a:r>
              <a:rPr lang="tr-TR" sz="2800" dirty="0"/>
              <a:t>Son başvuru tarihlerini göz önüne alarak ilerleyin</a:t>
            </a:r>
          </a:p>
          <a:p>
            <a:endParaRPr lang="en-US" dirty="0"/>
          </a:p>
        </p:txBody>
      </p:sp>
    </p:spTree>
    <p:extLst>
      <p:ext uri="{BB962C8B-B14F-4D97-AF65-F5344CB8AC3E}">
        <p14:creationId xmlns:p14="http://schemas.microsoft.com/office/powerpoint/2010/main" val="3777971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70C0"/>
                </a:solidFill>
              </a:rPr>
              <a:t>Pasaport</a:t>
            </a:r>
            <a:r>
              <a:rPr lang="tr-TR" dirty="0"/>
              <a:t> </a:t>
            </a:r>
          </a:p>
        </p:txBody>
      </p:sp>
      <p:sp>
        <p:nvSpPr>
          <p:cNvPr id="3" name="İçerik Yer Tutucusu 2"/>
          <p:cNvSpPr>
            <a:spLocks noGrp="1"/>
          </p:cNvSpPr>
          <p:nvPr>
            <p:ph idx="1"/>
          </p:nvPr>
        </p:nvSpPr>
        <p:spPr>
          <a:xfrm>
            <a:off x="822959" y="1845734"/>
            <a:ext cx="7543801" cy="4535594"/>
          </a:xfrm>
        </p:spPr>
        <p:txBody>
          <a:bodyPr>
            <a:normAutofit lnSpcReduction="10000"/>
          </a:bodyPr>
          <a:lstStyle/>
          <a:p>
            <a:pPr>
              <a:buFont typeface="Wingdings" panose="05000000000000000000" pitchFamily="2" charset="2"/>
              <a:buChar char="q"/>
            </a:pPr>
            <a:r>
              <a:rPr lang="tr-TR" sz="3200" dirty="0" smtClean="0">
                <a:cs typeface="Calibri"/>
              </a:rPr>
              <a:t>26 </a:t>
            </a:r>
            <a:r>
              <a:rPr lang="tr-TR" sz="3200" dirty="0">
                <a:cs typeface="Calibri"/>
              </a:rPr>
              <a:t>yaşından gün almamış öğrenciler, harçsız pasaport alabilmektedirler.</a:t>
            </a:r>
          </a:p>
          <a:p>
            <a:pPr>
              <a:buFont typeface="Wingdings" panose="05000000000000000000" pitchFamily="2" charset="2"/>
              <a:buChar char="q"/>
            </a:pPr>
            <a:r>
              <a:rPr lang="tr-TR" sz="3200" dirty="0" smtClean="0"/>
              <a:t>25 </a:t>
            </a:r>
            <a:r>
              <a:rPr lang="tr-TR" sz="3200" dirty="0"/>
              <a:t>yaş ve üstü pasaport yazısı almanız için Kabul Belgenizin elinize ulaşmış olması gerekmektedir. Rektör Yardımcısının imzası ile pasaport yazısı koordinatörlüğümüzce verilmektedir.</a:t>
            </a:r>
          </a:p>
          <a:p>
            <a:pPr>
              <a:buFont typeface="Wingdings" panose="05000000000000000000" pitchFamily="2" charset="2"/>
              <a:buChar char="q"/>
            </a:pPr>
            <a:r>
              <a:rPr lang="tr-TR" sz="3200" dirty="0" smtClean="0"/>
              <a:t>25 </a:t>
            </a:r>
            <a:r>
              <a:rPr lang="tr-TR" sz="3200" dirty="0"/>
              <a:t>yaş üstü için Pasaport başvuruları sadece </a:t>
            </a:r>
            <a:r>
              <a:rPr lang="tr-TR" sz="3200" dirty="0" smtClean="0"/>
              <a:t>«Nüfus Müdürlüğüne</a:t>
            </a:r>
            <a:r>
              <a:rPr lang="tr-TR" sz="3200" dirty="0"/>
              <a:t>» hitaben hazırlanır.</a:t>
            </a:r>
          </a:p>
        </p:txBody>
      </p:sp>
    </p:spTree>
    <p:extLst>
      <p:ext uri="{BB962C8B-B14F-4D97-AF65-F5344CB8AC3E}">
        <p14:creationId xmlns:p14="http://schemas.microsoft.com/office/powerpoint/2010/main" val="1946439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620688"/>
            <a:ext cx="8640960" cy="5904656"/>
          </a:xfrm>
        </p:spPr>
        <p:txBody>
          <a:bodyPr>
            <a:normAutofit/>
          </a:bodyPr>
          <a:lstStyle/>
          <a:p>
            <a:pPr>
              <a:buNone/>
            </a:pPr>
            <a:r>
              <a:rPr lang="tr-TR" sz="3000" b="1" dirty="0">
                <a:solidFill>
                  <a:srgbClr val="FF0000"/>
                </a:solidFill>
              </a:rPr>
              <a:t>Öğrenim Anlaşması (Learning </a:t>
            </a:r>
            <a:r>
              <a:rPr lang="tr-TR" sz="3000" b="1" dirty="0" err="1">
                <a:solidFill>
                  <a:srgbClr val="FF0000"/>
                </a:solidFill>
              </a:rPr>
              <a:t>Agreement</a:t>
            </a:r>
            <a:r>
              <a:rPr lang="tr-TR" sz="3000" b="1" dirty="0">
                <a:solidFill>
                  <a:srgbClr val="FF0000"/>
                </a:solidFill>
              </a:rPr>
              <a:t>)</a:t>
            </a:r>
          </a:p>
          <a:p>
            <a:pPr>
              <a:buNone/>
            </a:pPr>
            <a:endParaRPr lang="tr-TR" sz="3200" dirty="0">
              <a:solidFill>
                <a:schemeClr val="tx1"/>
              </a:solidFill>
            </a:endParaRPr>
          </a:p>
          <a:p>
            <a:pPr>
              <a:buNone/>
            </a:pPr>
            <a:r>
              <a:rPr lang="tr-TR" sz="3200" dirty="0">
                <a:solidFill>
                  <a:schemeClr val="tx1"/>
                </a:solidFill>
              </a:rPr>
              <a:t>Karşı </a:t>
            </a:r>
            <a:r>
              <a:rPr lang="tr-TR" sz="3200" dirty="0" smtClean="0">
                <a:solidFill>
                  <a:schemeClr val="tx1"/>
                </a:solidFill>
              </a:rPr>
              <a:t>üniversitede alacağınız </a:t>
            </a:r>
            <a:r>
              <a:rPr lang="tr-TR" sz="3200" dirty="0">
                <a:solidFill>
                  <a:schemeClr val="tx1"/>
                </a:solidFill>
              </a:rPr>
              <a:t>dersleri ve kalacağınız süreyi gösteren belge. 3 bölümden oluşmaktadır:</a:t>
            </a:r>
          </a:p>
          <a:p>
            <a:pPr>
              <a:buFont typeface="Arial" panose="020B0604020202020204" pitchFamily="34" charset="0"/>
              <a:buChar char="•"/>
            </a:pPr>
            <a:r>
              <a:rPr lang="tr-TR" sz="3200" dirty="0">
                <a:solidFill>
                  <a:schemeClr val="tx1"/>
                </a:solidFill>
              </a:rPr>
              <a:t>	</a:t>
            </a:r>
            <a:r>
              <a:rPr lang="tr-TR" sz="3200" dirty="0" err="1">
                <a:solidFill>
                  <a:schemeClr val="tx1"/>
                </a:solidFill>
              </a:rPr>
              <a:t>Before</a:t>
            </a:r>
            <a:r>
              <a:rPr lang="tr-TR" sz="3200" dirty="0">
                <a:solidFill>
                  <a:schemeClr val="tx1"/>
                </a:solidFill>
              </a:rPr>
              <a:t> Mobility (hareketlilik öncesi - </a:t>
            </a:r>
            <a:r>
              <a:rPr lang="tr-TR" sz="3200" i="1" dirty="0">
                <a:solidFill>
                  <a:schemeClr val="tx1"/>
                </a:solidFill>
              </a:rPr>
              <a:t>başvuru</a:t>
            </a:r>
            <a:r>
              <a:rPr lang="tr-TR" sz="3200" dirty="0">
                <a:solidFill>
                  <a:schemeClr val="tx1"/>
                </a:solidFill>
              </a:rPr>
              <a:t>)</a:t>
            </a:r>
          </a:p>
          <a:p>
            <a:pPr>
              <a:buFont typeface="Arial" panose="020B0604020202020204" pitchFamily="34" charset="0"/>
              <a:buChar char="•"/>
            </a:pPr>
            <a:r>
              <a:rPr lang="tr-TR" sz="3200" dirty="0">
                <a:solidFill>
                  <a:schemeClr val="tx1"/>
                </a:solidFill>
              </a:rPr>
              <a:t>	</a:t>
            </a:r>
            <a:r>
              <a:rPr lang="tr-TR" sz="3200" dirty="0" err="1">
                <a:solidFill>
                  <a:schemeClr val="tx1"/>
                </a:solidFill>
              </a:rPr>
              <a:t>During</a:t>
            </a:r>
            <a:r>
              <a:rPr lang="tr-TR" sz="3200" dirty="0">
                <a:solidFill>
                  <a:schemeClr val="tx1"/>
                </a:solidFill>
              </a:rPr>
              <a:t> Mobility (hareketlilik esnasında – </a:t>
            </a:r>
            <a:r>
              <a:rPr lang="tr-TR" sz="3200" i="1" dirty="0">
                <a:solidFill>
                  <a:schemeClr val="tx1"/>
                </a:solidFill>
              </a:rPr>
              <a:t>ders değişikliği</a:t>
            </a:r>
            <a:r>
              <a:rPr lang="tr-TR" sz="3200" dirty="0">
                <a:solidFill>
                  <a:schemeClr val="tx1"/>
                </a:solidFill>
              </a:rPr>
              <a:t>)</a:t>
            </a:r>
          </a:p>
          <a:p>
            <a:pPr>
              <a:buFont typeface="Arial" panose="020B0604020202020204" pitchFamily="34" charset="0"/>
              <a:buChar char="•"/>
            </a:pPr>
            <a:r>
              <a:rPr lang="tr-TR" sz="3200" dirty="0">
                <a:solidFill>
                  <a:schemeClr val="tx1"/>
                </a:solidFill>
              </a:rPr>
              <a:t>	</a:t>
            </a:r>
            <a:r>
              <a:rPr lang="tr-TR" sz="3200" dirty="0" err="1">
                <a:solidFill>
                  <a:schemeClr val="tx1"/>
                </a:solidFill>
              </a:rPr>
              <a:t>After</a:t>
            </a:r>
            <a:r>
              <a:rPr lang="tr-TR" sz="3200" dirty="0">
                <a:solidFill>
                  <a:schemeClr val="tx1"/>
                </a:solidFill>
              </a:rPr>
              <a:t> Mobility (Hareketlilik sonrası – </a:t>
            </a:r>
            <a:r>
              <a:rPr lang="tr-TR" sz="3200" i="1" dirty="0">
                <a:solidFill>
                  <a:schemeClr val="tx1"/>
                </a:solidFill>
              </a:rPr>
              <a:t>Not dökümü/</a:t>
            </a:r>
            <a:r>
              <a:rPr lang="tr-TR" sz="3200" i="1" dirty="0" err="1">
                <a:solidFill>
                  <a:schemeClr val="tx1"/>
                </a:solidFill>
              </a:rPr>
              <a:t>transcript</a:t>
            </a:r>
            <a:r>
              <a:rPr lang="tr-TR" sz="3200" dirty="0">
                <a:solidFill>
                  <a:schemeClr val="tx1"/>
                </a:solidFill>
              </a:rPr>
              <a:t>)</a:t>
            </a:r>
          </a:p>
          <a:p>
            <a:pPr>
              <a:buNone/>
            </a:pPr>
            <a:endParaRPr lang="tr-TR" dirty="0"/>
          </a:p>
          <a:p>
            <a:pPr>
              <a:buNone/>
            </a:pP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2959" y="1196752"/>
            <a:ext cx="7543801" cy="4672342"/>
          </a:xfrm>
        </p:spPr>
        <p:txBody>
          <a:bodyPr>
            <a:normAutofit/>
          </a:bodyPr>
          <a:lstStyle/>
          <a:p>
            <a:pPr>
              <a:buNone/>
            </a:pPr>
            <a:r>
              <a:rPr lang="tr-TR" sz="2800" dirty="0">
                <a:solidFill>
                  <a:srgbClr val="0070C0"/>
                </a:solidFill>
              </a:rPr>
              <a:t>Erasmus+ Programı ne değildir?</a:t>
            </a:r>
          </a:p>
          <a:p>
            <a:pPr>
              <a:buNone/>
            </a:pPr>
            <a:endParaRPr lang="tr-TR" sz="2800" dirty="0">
              <a:solidFill>
                <a:schemeClr val="tx1"/>
              </a:solidFill>
            </a:endParaRPr>
          </a:p>
          <a:p>
            <a:pPr>
              <a:buFont typeface="Courier New" pitchFamily="49" charset="0"/>
              <a:buChar char="o"/>
            </a:pPr>
            <a:r>
              <a:rPr lang="tr-TR" sz="2800" dirty="0">
                <a:solidFill>
                  <a:schemeClr val="tx1"/>
                </a:solidFill>
              </a:rPr>
              <a:t>Erasmus Programı dil öğrenme programı </a:t>
            </a:r>
            <a:r>
              <a:rPr lang="tr-TR" sz="2800" dirty="0" smtClean="0">
                <a:solidFill>
                  <a:schemeClr val="tx1"/>
                </a:solidFill>
              </a:rPr>
              <a:t>değildir.</a:t>
            </a:r>
            <a:endParaRPr lang="tr-TR" sz="2800" dirty="0">
              <a:solidFill>
                <a:schemeClr val="tx1"/>
              </a:solidFill>
            </a:endParaRPr>
          </a:p>
          <a:p>
            <a:pPr>
              <a:buFont typeface="Courier New" pitchFamily="49" charset="0"/>
              <a:buChar char="o"/>
            </a:pPr>
            <a:r>
              <a:rPr lang="tr-TR" sz="2800" dirty="0">
                <a:solidFill>
                  <a:schemeClr val="tx1"/>
                </a:solidFill>
              </a:rPr>
              <a:t>Tam anlamıyla bir “burs” programı değildir (katkı programıdır</a:t>
            </a:r>
            <a:r>
              <a:rPr lang="tr-TR" sz="2800" dirty="0" smtClean="0">
                <a:solidFill>
                  <a:schemeClr val="tx1"/>
                </a:solidFill>
              </a:rPr>
              <a:t>).</a:t>
            </a:r>
            <a:endParaRPr lang="tr-TR" sz="2800" dirty="0">
              <a:solidFill>
                <a:schemeClr val="tx1"/>
              </a:solidFill>
            </a:endParaRPr>
          </a:p>
          <a:p>
            <a:pPr>
              <a:buFont typeface="Courier New" pitchFamily="49" charset="0"/>
              <a:buChar char="o"/>
            </a:pPr>
            <a:r>
              <a:rPr lang="tr-TR" sz="2800" dirty="0">
                <a:solidFill>
                  <a:schemeClr val="tx1"/>
                </a:solidFill>
              </a:rPr>
              <a:t>Diploma programı </a:t>
            </a:r>
            <a:r>
              <a:rPr lang="tr-TR" sz="2800" dirty="0" smtClean="0">
                <a:solidFill>
                  <a:schemeClr val="tx1"/>
                </a:solidFill>
              </a:rPr>
              <a:t>değildir.</a:t>
            </a:r>
            <a:endParaRPr lang="tr-TR" sz="2800" dirty="0">
              <a:solidFill>
                <a:schemeClr val="tx1"/>
              </a:solidFill>
            </a:endParaRPr>
          </a:p>
          <a:p>
            <a:pPr>
              <a:buNone/>
            </a:pPr>
            <a:endParaRPr lang="tr-TR" dirty="0"/>
          </a:p>
          <a:p>
            <a:pPr>
              <a:buNone/>
            </a:pPr>
            <a:endParaRPr lang="tr-TR" dirty="0"/>
          </a:p>
        </p:txBody>
      </p:sp>
      <p:sp>
        <p:nvSpPr>
          <p:cNvPr id="72706" name="AutoShape 2" descr="data:image/jpeg;base64,/9j/4AAQSkZJRgABAQAAAQABAAD/2wCEAAkGBxIQDg0NDw4QDQ8QDw8PEA8ODxIQEBAQFhEYFhYSFRUYHCsgGRolHxMXITEhMSwrLjo6Ix8zODMsNzQtMDcBCgoKDg0OGhAQGi0mHyYvLS0tLS0tLS0tLTcvLS0tLS0tLS0tLS0tLS0tLS0tLSstLS0tLS0tLS0tLS0tLS0tLf/AABEIAK4BIgMBEQACEQEDEQH/xAAcAAEAAQUBAQAAAAAAAAAAAAAAAQIEBQYHAwj/xAA8EAACAgECAgcFAwoHAAAAAAAAAQIDEQQSBQYTITFBUWGBByJxkaFSkrEUIzJCQ2JygsHRM1NVc7Ph8P/EABsBAQACAwEBAAAAAAAAAAAAAAABAgMEBQYH/8QALhEBAAICAgEDAgQFBQAAAAAAAAECAxEEEjEFIUETUQZhgaEUFTKRsSIjQlLB/9oADAMBAAIRAxEAPwDuIAAAAAAAAAAAAAAAAAAAAAAAAAAAAAAAAAAAAAAAAAAAAAAAAAAAAAAAAAAAAAAAAAAAAAAAAAAAAAAAAAAAAAAAAAAAAAAAAAAAAAAAAAAAAAAAAAAAAAAAAAAAAAAAAAAAAAAAAAAAAENgRuAbgG4BuAbgG4BuAbgG4BuAbgG4BuAbgJUgJAAAAAAAAAAAAAAAAAAAAAAAAKZAU4AYAYAYAYAYAYAYAYAYAYAYAYAYAqiBUAAAAAAAAAAAAAAAAAAAAAAAAQwIwAwBheZeLTojCqiMLNVdnoo2N9HCKxvusx1uMcrqXa2lldqiZ0vTHN51DXI6/isWn+VaC7xjZo7a/lKNzx8mV7wz/wANP3ZfgHHtTZetPq9LTTujJ13afUStjKSWdkoSgnF4Ta632MmLbYr4rV9/hsltkYrdKSgvGTSXzZZiYDW87cPqbh+WV3TXU69Kp6qxPwcaVJr1G0xEysLOeG3+Z4Vr7l9ua0+nT9LLFL6EdoW+lb7KHzrf/o2q9NRpG/8AkHaFvo3Vw55f7ThXEK13tR01qX3LW/oO0K/Tt9mR4VzfpNRbGiM7Kb5fo06qi3Tzm8N4hvilN4TeE2NqzWY8s+SgwAwBKQEgAAAAAAAAAAAAAAAAAAAAAAAAABRbNRjKUmoxinJyfUkkstsDRo3u2yzVTTUrcbIvqddMc9HDyfW5PzlIwWt7urx8PWvv5V7yu2XqyHC9sI26uxZhRGUl4uW15x54ePUyUafKnWqNYly/pbJvUX6Si2+cnZZOdanmyTzJrPm/wKzeWauCsRG2SpjGC2wjGteEIqK+SI7Mn04+IV7xtE1N5OzqjeNo6vHV0wtg67Fui8PvTjJPKlFrrjJNJprrTwIlW1ImG58DtlPTUynLfPbtlPscpRe1y9cZM0eHNvXraYX5KoAAAAAAAAAAAAAAAAAAAAAAAAAAAABr/N2p/Nw06/bP3/8AZhhyXq3GOPBsx5LahtcTD9TJ+UMBvNaJdvojeTtWa6ZPjf5ujTaTvk1davKLTSf87j91ma89auZhr9bNNviGL3mGJdLojeTtHU3DaOiN42jqbxsmqN5O1ei/4Bxeym+NFmJ6a2WK2lidFsuyL+1CT7+1N96fu5aW+HP5WCYnvDdUZWkAAAAAAAAAAAAAAAAAAAAAAAAAAAAAaNzBqd+rt8K1CmPh1LdJ/OTXojVzTudO56dj1j7T8rDpDFt0F9wWrpNRVHuT3y+Eev8AHBfHG7NXmX+nhmf0efF9V0mqvnnKUuij/DXlNfec36lsltzpTgYeuLc+ZWu8xbbvRG4ncomhuG0dEbhtHRG4lE0Nw2jo9tDDfdTDxsr+kk/6F6f1MHIjrjtLoiNp59IAAAAAAAAAAAAAAAAAAAAAAAAAAAIYQ+feL8z6h6nUuFiUXfc4+5F+67JY7V4HHyZbd5fReF6fhjj0351C1hzNqV+0T+MI/wBin1bNr+X4J+Jb97OuL2So4lrr9mzTVe64pptqEpzT6/3YfM3uLeZra0vM+u8elcuLBj+Ws6Tm2GIq2ucXhZlFqaz3t9jNb68TO5dj+VXpWIrO/ZmtHxSq3/DsjJ+GcS+T6y8WifDVvgyY/wCqFz0hZiT0gTqDeDqbxsmqNw2jqotSlFxksp+nwafc/MmJ1O1b4otHWXQOWdVK3SUzsblNKUHJ9s9knFSfm0k36m9Sd1iXl+TijFlmkMqWYAAAAAAAAAAAAAAAAAAAAAAAAAAAPLUyahJpZajJpLtbSEpr5h8ubn39va/icOfL6njmIrEGSNL93RtDLoOVNRZHqlqbnHPinbGtr7tbN2v+njzLynIn63rFaz4rr/G/8ud5NF67aVLvCd79mY4fzDbXhTfSx8JP3l8JGSuSYaWXhY7+Paf2bFouN1W4UZ7ZfYn7svTxM0Xizm5ONkx+YX/SFmHR0gTpPSAiDpV2t4Xe1FywvHC638EI8ovutJl07g8a46elUzVlexOM4vKmn17s+ecnRrERHs8bmyTfJNreV6SxgAAAAAAAAAAAAAAAAAAAAAAAAAAQ0BhtZypobpSnZotPKcnmU+jUZSfi5LDbKTjpPmG1j53Jxxqt5/uxtvs54bJ5/JMfw3XRXyUik8fHPw2q+tc2sa7/ALQvuLcqae/Qrh6Tpphh19E8OElnD6+3teclr4q2r1a+DnZcXI/iPNvzcH5j4LZodTZpbcNxxKM49Ssrf6M0u7sax5M5WXHNLae94PMrycUZK/r+TFpmPTciVWSFokyNJ2v9Lxa6vCjY2vsz95fXsLxe1WG/Hx38wydHMz/Xr9YP+j/uXjL92tbg/wDWV7XzBS+1yj8YN/hkt9SGGeHkh7LjNP8Amr1Ul/QTeFf4fJ9nR/Zzbu0c5Rea3fN1vrx2R3bc927d65N/jzujyPrGOMfJ186922GdzAAAAAAAAAAAAAAAAAAAAAAAAAAAAAAAA0P2s8uPVaRamqDlfpsyxFZlOl/pxS72sKS+D8TX5GLtXfy7HovN+hm62n2s4dk5j28SZI0tFlSY0ttnuT+Wp8S1EqITVUYQdk7JR3YjlJJLKy23+Jlw4ZyTpoeo+o14ePtMbmfDpGi9kuljh3ai+196hsri/o39TbjiU+ZecyfiPkW/prEf3lcar2U6GS9yzU0v92yMl6qUWWnh41KfiLl186n9Hlw72U6WE1O2+7URTz0fVXF+Umut+jRFeHSJXzfiTk3rMUiKz92+6bTxrhGuuMa4QSjGEEoxjFdiSXYbURERqHn7Wta3a07l6koAAAAAAAAAAAAAAAAAAAAAAAAAAAAAAACGBzPn32cK7frNBFQveZWade7C598od0Z+XY/Jmpm4/b3q73p3rFsWseb3j7/Zx6yDjJwnFwlFuMoyTjKLXamn2M0ZjXs9XTJFo3E+yNxDJ2b97GuIRr4jOmTS6eiUIN984yU1H5KZtcWdX04P4gxzbBW0fE/tLuJ0HkAAAAAAAAAAAAAAAAAAAAAAAAAAAAAAAAAAAAAAwBpXP3IlfEIu6pRq1kY+7PGI3YXVCzH0l2rzRgzYYvG48un6f6jbjW1b3r9nB9bpbKbbKboSqtrltnCaw4y/939/ac+1ZidS9hizVyUi1Z3CNLqZ1ThbXN12QlGcJrtjJPKaETMTuE5KVyUmlvEvovkbmaPEdJG7qjdD3L61+rZjtX7su1fLuOnjyd67eG5nEtxss0nx8NjMjUAAAAAAAAAAAAAAAAAAAAAAAAAAAAAAEAAAAAAAAaZ7ROSo8RqdtUVDWVxfRz7FbHt6Kfl4Pufk2Yc2KLx+bocDn241/f3rPx/64BbXKEpQnFxlGUoyjJYcZReGmu5po58xMPYUyResTHiW8exvibq4pGnPuamqytx7nOCdkX8UoyXqzPx51bTk+tY4vhi+veHesm+8qAAAEgAAAAAAAAAAAAAAAAAAAAAAAACGBGQGQGQGQGQGQGQGQOPe2nlhQlHitUcKbjVqUl1bse5b642v+XzNXPj/AOUO96Ry9f7NvHw1z2RaGdvF9PZFPbRG22bx1JOuUF1+bmvqY8Fd2bnquWI4+p+X0Jk3nlTIDIEgEBIAAAAAAAAAAAAAAAAAAAAAAABTICAAAAAAAAAFtxLQV6im3T3QVlVsXCcXlZT811p+ZExtal7UmLV8wsuXeXNNw+uVWlr2Kct05Sk5zm+7Mn14Xcv+yK0ivhkzZ8ma3a87ZYswgAABMQKgAAAAAAAAAAAAAAAAAAAAAAACMAMAMAMAMAMAMAMAMAMAMAMAMAMAMAMASAAAAAAAAAAAAAAAAAAAAAAAAAAAAAAAAAAAAAAAAAAAAAAAAAAAAAAAAAAAAAAAAAAAAAAAAAAAAAAAAAAAAAAAAAAAAAAAAAAAAAAAAAAAAAAAAAAAAAAAAAAAAAAAAAAAAAAAAAAAAA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72709" name="Picture 5"/>
          <p:cNvPicPr>
            <a:picLocks noChangeAspect="1" noChangeArrowheads="1"/>
          </p:cNvPicPr>
          <p:nvPr/>
        </p:nvPicPr>
        <p:blipFill>
          <a:blip r:embed="rId2" cstate="print"/>
          <a:srcRect/>
          <a:stretch>
            <a:fillRect/>
          </a:stretch>
        </p:blipFill>
        <p:spPr bwMode="auto">
          <a:xfrm>
            <a:off x="7308304" y="5229200"/>
            <a:ext cx="1185620" cy="10081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7FADE-C531-CEFD-A7F6-88D11C666403}"/>
              </a:ext>
            </a:extLst>
          </p:cNvPr>
          <p:cNvSpPr>
            <a:spLocks noGrp="1"/>
          </p:cNvSpPr>
          <p:nvPr>
            <p:ph type="title"/>
          </p:nvPr>
        </p:nvSpPr>
        <p:spPr/>
        <p:txBody>
          <a:bodyPr/>
          <a:lstStyle/>
          <a:p>
            <a:r>
              <a:rPr lang="tr-TR" b="1" dirty="0">
                <a:solidFill>
                  <a:srgbClr val="0070C0"/>
                </a:solidFill>
              </a:rPr>
              <a:t>OLA</a:t>
            </a:r>
            <a:endParaRPr lang="en-US" b="1" dirty="0">
              <a:solidFill>
                <a:srgbClr val="0070C0"/>
              </a:solidFill>
            </a:endParaRPr>
          </a:p>
        </p:txBody>
      </p:sp>
      <p:sp>
        <p:nvSpPr>
          <p:cNvPr id="3" name="Content Placeholder 2">
            <a:extLst>
              <a:ext uri="{FF2B5EF4-FFF2-40B4-BE49-F238E27FC236}">
                <a16:creationId xmlns:a16="http://schemas.microsoft.com/office/drawing/2014/main" id="{05431151-FDC0-DC63-1806-AFB73B78F2F5}"/>
              </a:ext>
            </a:extLst>
          </p:cNvPr>
          <p:cNvSpPr>
            <a:spLocks noGrp="1"/>
          </p:cNvSpPr>
          <p:nvPr>
            <p:ph idx="1"/>
          </p:nvPr>
        </p:nvSpPr>
        <p:spPr>
          <a:xfrm>
            <a:off x="822959" y="1845734"/>
            <a:ext cx="7853497" cy="4247562"/>
          </a:xfrm>
        </p:spPr>
        <p:txBody>
          <a:bodyPr>
            <a:normAutofit/>
          </a:bodyPr>
          <a:lstStyle/>
          <a:p>
            <a:r>
              <a:rPr lang="tr-TR" dirty="0"/>
              <a:t>2022 yılı itibariyle Avrupa Komisyonu OLA kullanımını zorunlu tutmuştur.</a:t>
            </a:r>
          </a:p>
          <a:p>
            <a:r>
              <a:rPr lang="tr-TR" dirty="0" smtClean="0"/>
              <a:t>OLA </a:t>
            </a:r>
            <a:r>
              <a:rPr lang="tr-TR" dirty="0"/>
              <a:t>sistemini kullanan kurumlar arasında OLA zorunludur</a:t>
            </a:r>
            <a:r>
              <a:rPr lang="tr-TR" dirty="0" smtClean="0"/>
              <a:t>.</a:t>
            </a:r>
          </a:p>
          <a:p>
            <a:r>
              <a:rPr lang="tr-TR" dirty="0" smtClean="0"/>
              <a:t>ÇÜBİS e-posta adresinizle giriş yapmanız önemlidir.</a:t>
            </a:r>
            <a:endParaRPr lang="tr-TR" dirty="0"/>
          </a:p>
          <a:p>
            <a:r>
              <a:rPr lang="tr-TR" dirty="0"/>
              <a:t>OLA sistemine hazır olmayan kurumlar eski Learning Agreement belgesini kullanabiliyor – geçici bir süre</a:t>
            </a:r>
          </a:p>
          <a:p>
            <a:pPr lvl="2"/>
            <a:r>
              <a:rPr lang="tr-TR" sz="2000" dirty="0"/>
              <a:t>Form doldurulur (dersler koordinatör onayı ile seçilir</a:t>
            </a:r>
            <a:r>
              <a:rPr lang="tr-TR" sz="2000" dirty="0" smtClean="0"/>
              <a:t>).</a:t>
            </a:r>
            <a:endParaRPr lang="tr-TR" sz="2000" dirty="0"/>
          </a:p>
          <a:p>
            <a:pPr lvl="2"/>
            <a:r>
              <a:rPr lang="tr-TR" sz="2000" dirty="0"/>
              <a:t>Çıktısı </a:t>
            </a:r>
            <a:r>
              <a:rPr lang="tr-TR" sz="2000" dirty="0" smtClean="0"/>
              <a:t>alınır.</a:t>
            </a:r>
            <a:endParaRPr lang="tr-TR" sz="2000" dirty="0"/>
          </a:p>
          <a:p>
            <a:pPr lvl="2"/>
            <a:r>
              <a:rPr lang="tr-TR" sz="2000" dirty="0"/>
              <a:t>Koordinatöre imzalatılır, Dış İlişkilere onaylatılır ve karşı kurumun imzalaması </a:t>
            </a:r>
            <a:r>
              <a:rPr lang="tr-TR" sz="2000" dirty="0" smtClean="0"/>
              <a:t>beklenir.</a:t>
            </a:r>
            <a:endParaRPr lang="tr-TR" sz="2000" dirty="0"/>
          </a:p>
          <a:p>
            <a:r>
              <a:rPr lang="tr-TR" b="1" dirty="0">
                <a:solidFill>
                  <a:srgbClr val="0070C0"/>
                </a:solidFill>
              </a:rPr>
              <a:t>OLA kullanımı zorunlu olanlar OLA yapmak durumunda!!!</a:t>
            </a:r>
          </a:p>
        </p:txBody>
      </p:sp>
    </p:spTree>
    <p:extLst>
      <p:ext uri="{BB962C8B-B14F-4D97-AF65-F5344CB8AC3E}">
        <p14:creationId xmlns:p14="http://schemas.microsoft.com/office/powerpoint/2010/main" val="32627289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GB"/>
          </a:p>
        </p:txBody>
      </p:sp>
      <p:sp>
        <p:nvSpPr>
          <p:cNvPr id="3" name="İçerik Yer Tutucusu 2"/>
          <p:cNvSpPr>
            <a:spLocks noGrp="1"/>
          </p:cNvSpPr>
          <p:nvPr>
            <p:ph idx="1"/>
          </p:nvPr>
        </p:nvSpPr>
        <p:spPr/>
        <p:txBody>
          <a:bodyPr/>
          <a:lstStyle/>
          <a:p>
            <a:endParaRPr lang="en-GB"/>
          </a:p>
        </p:txBody>
      </p:sp>
      <p:pic>
        <p:nvPicPr>
          <p:cNvPr id="4" name="Resim 3"/>
          <p:cNvPicPr>
            <a:picLocks noChangeAspect="1"/>
          </p:cNvPicPr>
          <p:nvPr/>
        </p:nvPicPr>
        <p:blipFill rotWithShape="1">
          <a:blip r:embed="rId2"/>
          <a:srcRect r="20135"/>
          <a:stretch/>
        </p:blipFill>
        <p:spPr>
          <a:xfrm>
            <a:off x="251520" y="229647"/>
            <a:ext cx="8648097" cy="6090968"/>
          </a:xfrm>
          <a:prstGeom prst="rect">
            <a:avLst/>
          </a:prstGeom>
        </p:spPr>
      </p:pic>
      <p:sp>
        <p:nvSpPr>
          <p:cNvPr id="5" name="Sağ Ok 4"/>
          <p:cNvSpPr/>
          <p:nvPr/>
        </p:nvSpPr>
        <p:spPr>
          <a:xfrm>
            <a:off x="2267744" y="5869094"/>
            <a:ext cx="1872208" cy="801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978040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2960" y="286605"/>
            <a:ext cx="7543800" cy="622116"/>
          </a:xfrm>
        </p:spPr>
        <p:txBody>
          <a:bodyPr>
            <a:normAutofit fontScale="90000"/>
          </a:bodyPr>
          <a:lstStyle/>
          <a:p>
            <a:r>
              <a:rPr lang="tr-TR" dirty="0" smtClean="0"/>
              <a:t>OLA görüntüsü</a:t>
            </a:r>
            <a:endParaRPr lang="tr-TR" dirty="0"/>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b="41795"/>
          <a:stretch/>
        </p:blipFill>
        <p:spPr>
          <a:xfrm>
            <a:off x="28209" y="1124744"/>
            <a:ext cx="9133302" cy="5256301"/>
          </a:xfrm>
          <a:prstGeom prst="rect">
            <a:avLst/>
          </a:prstGeom>
        </p:spPr>
      </p:pic>
    </p:spTree>
    <p:extLst>
      <p:ext uri="{BB962C8B-B14F-4D97-AF65-F5344CB8AC3E}">
        <p14:creationId xmlns:p14="http://schemas.microsoft.com/office/powerpoint/2010/main" val="24653216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9552" y="286604"/>
            <a:ext cx="8280920" cy="1450757"/>
          </a:xfrm>
        </p:spPr>
        <p:txBody>
          <a:bodyPr/>
          <a:lstStyle/>
          <a:p>
            <a:r>
              <a:rPr lang="tr-TR" dirty="0" smtClean="0"/>
              <a:t>Eski sistem – Learning </a:t>
            </a:r>
            <a:r>
              <a:rPr lang="tr-TR" dirty="0" err="1" smtClean="0"/>
              <a:t>Agreement</a:t>
            </a:r>
            <a:endParaRPr lang="tr-TR" dirty="0"/>
          </a:p>
        </p:txBody>
      </p:sp>
      <p:sp>
        <p:nvSpPr>
          <p:cNvPr id="3" name="İçerik Yer Tutucusu 2"/>
          <p:cNvSpPr>
            <a:spLocks noGrp="1"/>
          </p:cNvSpPr>
          <p:nvPr>
            <p:ph idx="1"/>
          </p:nvPr>
        </p:nvSpPr>
        <p:spPr>
          <a:xfrm>
            <a:off x="539553" y="1845734"/>
            <a:ext cx="7827208" cy="4023360"/>
          </a:xfrm>
        </p:spPr>
        <p:txBody>
          <a:bodyPr>
            <a:normAutofit/>
          </a:bodyPr>
          <a:lstStyle/>
          <a:p>
            <a:pPr>
              <a:buFont typeface="Wingdings" panose="05000000000000000000" pitchFamily="2" charset="2"/>
              <a:buChar char="§"/>
            </a:pPr>
            <a:r>
              <a:rPr lang="tr-TR" sz="3200" dirty="0" smtClean="0"/>
              <a:t>Karşı kurum henüz OLA kullanmıyorsa</a:t>
            </a:r>
          </a:p>
          <a:p>
            <a:pPr>
              <a:buFont typeface="Wingdings" panose="05000000000000000000" pitchFamily="2" charset="2"/>
              <a:buChar char="§"/>
            </a:pPr>
            <a:r>
              <a:rPr lang="tr-TR" sz="3200" dirty="0" smtClean="0"/>
              <a:t>Başvuru belgeleri arasında Learning </a:t>
            </a:r>
            <a:r>
              <a:rPr lang="tr-TR" sz="3200" dirty="0" err="1" smtClean="0"/>
              <a:t>Agreement</a:t>
            </a:r>
            <a:r>
              <a:rPr lang="tr-TR" sz="3200" dirty="0" smtClean="0"/>
              <a:t> (eski versiyon varsa)</a:t>
            </a:r>
          </a:p>
          <a:p>
            <a:pPr>
              <a:buFont typeface="Wingdings" panose="05000000000000000000" pitchFamily="2" charset="2"/>
              <a:buChar char="§"/>
            </a:pPr>
            <a:endParaRPr lang="tr-TR" sz="3200" dirty="0"/>
          </a:p>
        </p:txBody>
      </p:sp>
    </p:spTree>
    <p:extLst>
      <p:ext uri="{BB962C8B-B14F-4D97-AF65-F5344CB8AC3E}">
        <p14:creationId xmlns:p14="http://schemas.microsoft.com/office/powerpoint/2010/main" val="3669283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0" y="0"/>
            <a:ext cx="5228338" cy="6894512"/>
          </a:xfrm>
          <a:prstGeom prst="rect">
            <a:avLst/>
          </a:prstGeom>
          <a:noFill/>
          <a:ln w="9525">
            <a:noFill/>
            <a:miter lim="800000"/>
            <a:headEnd/>
            <a:tailEnd/>
          </a:ln>
        </p:spPr>
      </p:pic>
      <p:sp>
        <p:nvSpPr>
          <p:cNvPr id="5" name="4 Metin kutusu"/>
          <p:cNvSpPr txBox="1"/>
          <p:nvPr/>
        </p:nvSpPr>
        <p:spPr>
          <a:xfrm>
            <a:off x="5364088" y="404664"/>
            <a:ext cx="3600400" cy="1200329"/>
          </a:xfrm>
          <a:prstGeom prst="rect">
            <a:avLst/>
          </a:prstGeom>
          <a:noFill/>
        </p:spPr>
        <p:txBody>
          <a:bodyPr wrap="square" rtlCol="0">
            <a:spAutoFit/>
          </a:bodyPr>
          <a:lstStyle/>
          <a:p>
            <a:r>
              <a:rPr lang="tr-TR" dirty="0">
                <a:solidFill>
                  <a:srgbClr val="0070C0"/>
                </a:solidFill>
              </a:rPr>
              <a:t>Başvuran kişi ile ilgili istenen temel bilgiler + Gönderen Kurum ve Ev Sahibi kurumla ilgili bilgiler</a:t>
            </a:r>
          </a:p>
        </p:txBody>
      </p:sp>
      <p:sp>
        <p:nvSpPr>
          <p:cNvPr id="6" name="5 Metin kutusu"/>
          <p:cNvSpPr txBox="1"/>
          <p:nvPr/>
        </p:nvSpPr>
        <p:spPr>
          <a:xfrm>
            <a:off x="5292080" y="1772816"/>
            <a:ext cx="3672408" cy="1477328"/>
          </a:xfrm>
          <a:prstGeom prst="rect">
            <a:avLst/>
          </a:prstGeom>
          <a:noFill/>
        </p:spPr>
        <p:txBody>
          <a:bodyPr wrap="square" rtlCol="0">
            <a:spAutoFit/>
          </a:bodyPr>
          <a:lstStyle/>
          <a:p>
            <a:r>
              <a:rPr lang="tr-TR" dirty="0">
                <a:solidFill>
                  <a:srgbClr val="2F5F4F"/>
                </a:solidFill>
              </a:rPr>
              <a:t>Karşı kurumda almayı planladığınız derslerin kodunu, adını, dönemini, kaç kredilik olduğunu gösterir Öğrenim Anlaşması (</a:t>
            </a:r>
            <a:r>
              <a:rPr lang="tr-TR" dirty="0" err="1">
                <a:solidFill>
                  <a:srgbClr val="2F5F4F"/>
                </a:solidFill>
              </a:rPr>
              <a:t>Learning</a:t>
            </a:r>
            <a:r>
              <a:rPr lang="tr-TR" dirty="0">
                <a:solidFill>
                  <a:srgbClr val="2F5F4F"/>
                </a:solidFill>
              </a:rPr>
              <a:t> </a:t>
            </a:r>
            <a:r>
              <a:rPr lang="tr-TR" dirty="0" err="1">
                <a:solidFill>
                  <a:srgbClr val="2F5F4F"/>
                </a:solidFill>
              </a:rPr>
              <a:t>Agreement</a:t>
            </a:r>
            <a:r>
              <a:rPr lang="tr-TR" dirty="0">
                <a:solidFill>
                  <a:srgbClr val="2F5F4F"/>
                </a:solidFill>
              </a:rPr>
              <a:t>)</a:t>
            </a:r>
          </a:p>
        </p:txBody>
      </p:sp>
      <p:sp>
        <p:nvSpPr>
          <p:cNvPr id="7" name="6 Metin kutusu"/>
          <p:cNvSpPr txBox="1"/>
          <p:nvPr/>
        </p:nvSpPr>
        <p:spPr>
          <a:xfrm>
            <a:off x="5364088" y="3645024"/>
            <a:ext cx="3384376" cy="1477328"/>
          </a:xfrm>
          <a:prstGeom prst="rect">
            <a:avLst/>
          </a:prstGeom>
          <a:noFill/>
        </p:spPr>
        <p:txBody>
          <a:bodyPr wrap="square" rtlCol="0">
            <a:spAutoFit/>
          </a:bodyPr>
          <a:lstStyle/>
          <a:p>
            <a:r>
              <a:rPr lang="tr-TR" dirty="0">
                <a:solidFill>
                  <a:schemeClr val="accent2">
                    <a:lumMod val="50000"/>
                  </a:schemeClr>
                </a:solidFill>
              </a:rPr>
              <a:t>Aynı dönemde kendi kurumunuzda sorumlu olduğunuz derslerin kodunu, adını, dönemini, kaç kredilik olduğunu gösterir liste</a:t>
            </a:r>
          </a:p>
        </p:txBody>
      </p:sp>
      <p:sp>
        <p:nvSpPr>
          <p:cNvPr id="8" name="7 Metin kutusu"/>
          <p:cNvSpPr txBox="1"/>
          <p:nvPr/>
        </p:nvSpPr>
        <p:spPr>
          <a:xfrm>
            <a:off x="5364088" y="5445224"/>
            <a:ext cx="3528392" cy="1600438"/>
          </a:xfrm>
          <a:prstGeom prst="rect">
            <a:avLst/>
          </a:prstGeom>
          <a:noFill/>
        </p:spPr>
        <p:txBody>
          <a:bodyPr wrap="square" rtlCol="0">
            <a:spAutoFit/>
          </a:bodyPr>
          <a:lstStyle/>
          <a:p>
            <a:r>
              <a:rPr lang="tr-TR" sz="1600" dirty="0">
                <a:solidFill>
                  <a:srgbClr val="FF0000"/>
                </a:solidFill>
              </a:rPr>
              <a:t>İmzalayıcılar:</a:t>
            </a:r>
          </a:p>
          <a:p>
            <a:r>
              <a:rPr lang="tr-TR" sz="1600" dirty="0">
                <a:solidFill>
                  <a:srgbClr val="FF0000"/>
                </a:solidFill>
              </a:rPr>
              <a:t>Öğrenci</a:t>
            </a:r>
          </a:p>
          <a:p>
            <a:r>
              <a:rPr lang="tr-TR" sz="1600" dirty="0">
                <a:solidFill>
                  <a:srgbClr val="FF0000"/>
                </a:solidFill>
              </a:rPr>
              <a:t>Bölüm + Kurum Koordinatörü</a:t>
            </a:r>
          </a:p>
          <a:p>
            <a:r>
              <a:rPr lang="tr-TR" sz="1600" dirty="0">
                <a:solidFill>
                  <a:srgbClr val="FF0000"/>
                </a:solidFill>
              </a:rPr>
              <a:t>Karşı kurumdaki bölüm ve/ya kurum koordinatörü</a:t>
            </a:r>
          </a:p>
          <a:p>
            <a:endParaRPr lang="tr-TR" dirty="0">
              <a:solidFill>
                <a:schemeClr val="tx1">
                  <a:lumMod val="65000"/>
                  <a:lumOff val="35000"/>
                </a:schemeClr>
              </a:solidFill>
            </a:endParaRPr>
          </a:p>
        </p:txBody>
      </p:sp>
      <p:sp>
        <p:nvSpPr>
          <p:cNvPr id="9" name="8 Sağ Ayraç"/>
          <p:cNvSpPr/>
          <p:nvPr/>
        </p:nvSpPr>
        <p:spPr>
          <a:xfrm>
            <a:off x="5220072" y="476672"/>
            <a:ext cx="72008" cy="100811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9 Sağ Ayraç"/>
          <p:cNvSpPr/>
          <p:nvPr/>
        </p:nvSpPr>
        <p:spPr>
          <a:xfrm>
            <a:off x="5220072" y="1772816"/>
            <a:ext cx="72008" cy="144016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2" name="11 Sağ Ayraç"/>
          <p:cNvSpPr/>
          <p:nvPr/>
        </p:nvSpPr>
        <p:spPr>
          <a:xfrm>
            <a:off x="5220072" y="3861048"/>
            <a:ext cx="72008" cy="144016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3" name="12 Sağ Ayraç"/>
          <p:cNvSpPr/>
          <p:nvPr/>
        </p:nvSpPr>
        <p:spPr>
          <a:xfrm>
            <a:off x="5220072" y="5517232"/>
            <a:ext cx="72008" cy="119675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1124744"/>
            <a:ext cx="7787208" cy="4929411"/>
          </a:xfrm>
        </p:spPr>
        <p:txBody>
          <a:bodyPr>
            <a:normAutofit/>
          </a:bodyPr>
          <a:lstStyle/>
          <a:p>
            <a:pPr>
              <a:buNone/>
            </a:pPr>
            <a:r>
              <a:rPr lang="tr-TR" sz="2800" b="1" dirty="0">
                <a:solidFill>
                  <a:srgbClr val="0070C0"/>
                </a:solidFill>
              </a:rPr>
              <a:t>ÖNEMLİ!!!</a:t>
            </a:r>
          </a:p>
          <a:p>
            <a:pPr>
              <a:buNone/>
            </a:pPr>
            <a:endParaRPr lang="tr-TR" sz="2800" dirty="0">
              <a:solidFill>
                <a:schemeClr val="tx1"/>
              </a:solidFill>
            </a:endParaRPr>
          </a:p>
          <a:p>
            <a:pPr>
              <a:lnSpc>
                <a:spcPct val="150000"/>
              </a:lnSpc>
              <a:spcBef>
                <a:spcPts val="0"/>
              </a:spcBef>
              <a:spcAft>
                <a:spcPts val="0"/>
              </a:spcAft>
              <a:buNone/>
            </a:pPr>
            <a:r>
              <a:rPr lang="tr-TR" sz="2800" dirty="0">
                <a:solidFill>
                  <a:schemeClr val="tx1"/>
                </a:solidFill>
              </a:rPr>
              <a:t>Öğrenim anlaşmasında (ister OLA ister eski sistem olsun) seçilecek derslerin kredilerinin toplamı mutlaka </a:t>
            </a:r>
            <a:r>
              <a:rPr lang="tr-TR" sz="2800" b="1" dirty="0">
                <a:solidFill>
                  <a:srgbClr val="FF0000"/>
                </a:solidFill>
              </a:rPr>
              <a:t>30 ECTS </a:t>
            </a:r>
            <a:r>
              <a:rPr lang="tr-TR" sz="2800" dirty="0">
                <a:solidFill>
                  <a:schemeClr val="tx1"/>
                </a:solidFill>
              </a:rPr>
              <a:t>(AKTS) olması beklenmektedir. </a:t>
            </a:r>
          </a:p>
          <a:p>
            <a:pPr>
              <a:lnSpc>
                <a:spcPct val="150000"/>
              </a:lnSpc>
              <a:spcBef>
                <a:spcPts val="0"/>
              </a:spcBef>
              <a:spcAft>
                <a:spcPts val="0"/>
              </a:spcAft>
              <a:buNone/>
            </a:pPr>
            <a:r>
              <a:rPr lang="tr-TR" sz="2800" dirty="0">
                <a:solidFill>
                  <a:schemeClr val="tx1"/>
                </a:solidFill>
              </a:rPr>
              <a:t>ECTS toplamı ile Çukurova Üniversitesi’nde eşdeğer</a:t>
            </a:r>
          </a:p>
          <a:p>
            <a:pPr>
              <a:lnSpc>
                <a:spcPct val="150000"/>
              </a:lnSpc>
              <a:spcBef>
                <a:spcPts val="0"/>
              </a:spcBef>
              <a:spcAft>
                <a:spcPts val="0"/>
              </a:spcAft>
              <a:buNone/>
            </a:pPr>
            <a:r>
              <a:rPr lang="tr-TR" sz="2800" dirty="0">
                <a:solidFill>
                  <a:schemeClr val="tx1"/>
                </a:solidFill>
              </a:rPr>
              <a:t>sayılacak derslerin AKTS toplamının denk</a:t>
            </a:r>
          </a:p>
          <a:p>
            <a:pPr>
              <a:lnSpc>
                <a:spcPct val="150000"/>
              </a:lnSpc>
              <a:spcBef>
                <a:spcPts val="0"/>
              </a:spcBef>
              <a:spcAft>
                <a:spcPts val="0"/>
              </a:spcAft>
              <a:buNone/>
            </a:pPr>
            <a:r>
              <a:rPr lang="tr-TR" sz="2800" dirty="0">
                <a:solidFill>
                  <a:schemeClr val="tx1"/>
                </a:solidFill>
              </a:rPr>
              <a:t>olması gerekmektedir.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solidFill>
                  <a:srgbClr val="0070C0"/>
                </a:solidFill>
              </a:rPr>
              <a:t>Learning Agreement</a:t>
            </a:r>
          </a:p>
        </p:txBody>
      </p:sp>
      <p:pic>
        <p:nvPicPr>
          <p:cNvPr id="52226" name="Picture 2"/>
          <p:cNvPicPr>
            <a:picLocks noChangeAspect="1" noChangeArrowheads="1"/>
          </p:cNvPicPr>
          <p:nvPr/>
        </p:nvPicPr>
        <p:blipFill>
          <a:blip r:embed="rId2" cstate="print"/>
          <a:srcRect/>
          <a:stretch>
            <a:fillRect/>
          </a:stretch>
        </p:blipFill>
        <p:spPr bwMode="auto">
          <a:xfrm>
            <a:off x="0" y="2085975"/>
            <a:ext cx="9077325" cy="477202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274042"/>
          </a:xfrm>
        </p:spPr>
        <p:txBody>
          <a:bodyPr>
            <a:noAutofit/>
          </a:bodyPr>
          <a:lstStyle/>
          <a:p>
            <a:r>
              <a:rPr lang="tr-TR" sz="2400" dirty="0">
                <a:solidFill>
                  <a:srgbClr val="FF0000"/>
                </a:solidFill>
                <a:hlinkClick r:id="rId2"/>
              </a:rPr>
              <a:t>http://ec.europa.eu/education/tools/isced-f_en.htm</a:t>
            </a:r>
            <a:r>
              <a:rPr lang="tr-TR" sz="2400" dirty="0">
                <a:solidFill>
                  <a:srgbClr val="FF0000"/>
                </a:solidFill>
              </a:rPr>
              <a:t> </a:t>
            </a:r>
          </a:p>
        </p:txBody>
      </p:sp>
      <p:pic>
        <p:nvPicPr>
          <p:cNvPr id="51202" name="Picture 2"/>
          <p:cNvPicPr>
            <a:picLocks noChangeAspect="1" noChangeArrowheads="1"/>
          </p:cNvPicPr>
          <p:nvPr/>
        </p:nvPicPr>
        <p:blipFill>
          <a:blip r:embed="rId3" cstate="print"/>
          <a:srcRect/>
          <a:stretch>
            <a:fillRect/>
          </a:stretch>
        </p:blipFill>
        <p:spPr bwMode="auto">
          <a:xfrm>
            <a:off x="1403648" y="664940"/>
            <a:ext cx="6575450" cy="619306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3250" name="Picture 2"/>
          <p:cNvPicPr>
            <a:picLocks noChangeAspect="1" noChangeArrowheads="1"/>
          </p:cNvPicPr>
          <p:nvPr/>
        </p:nvPicPr>
        <p:blipFill>
          <a:blip r:embed="rId2" cstate="print"/>
          <a:srcRect/>
          <a:stretch>
            <a:fillRect/>
          </a:stretch>
        </p:blipFill>
        <p:spPr bwMode="auto">
          <a:xfrm>
            <a:off x="0" y="188640"/>
            <a:ext cx="9039225" cy="6591300"/>
          </a:xfrm>
          <a:prstGeom prst="rect">
            <a:avLst/>
          </a:prstGeom>
          <a:noFill/>
          <a:ln w="9525">
            <a:noFill/>
            <a:miter lim="800000"/>
            <a:headEnd/>
            <a:tailEnd/>
          </a:ln>
        </p:spPr>
      </p:pic>
      <p:sp>
        <p:nvSpPr>
          <p:cNvPr id="5" name="4 Sağ Ok"/>
          <p:cNvSpPr/>
          <p:nvPr/>
        </p:nvSpPr>
        <p:spPr>
          <a:xfrm rot="10800000">
            <a:off x="7092280" y="476672"/>
            <a:ext cx="108012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solidFill>
                  <a:srgbClr val="0070C0"/>
                </a:solidFill>
              </a:rPr>
              <a:t>DİKKAT!</a:t>
            </a:r>
          </a:p>
        </p:txBody>
      </p:sp>
      <p:sp>
        <p:nvSpPr>
          <p:cNvPr id="3" name="İçerik Yer Tutucusu 2"/>
          <p:cNvSpPr>
            <a:spLocks noGrp="1"/>
          </p:cNvSpPr>
          <p:nvPr>
            <p:ph idx="1"/>
          </p:nvPr>
        </p:nvSpPr>
        <p:spPr/>
        <p:txBody>
          <a:bodyPr>
            <a:normAutofit/>
          </a:bodyPr>
          <a:lstStyle/>
          <a:p>
            <a:r>
              <a:rPr lang="tr-TR" sz="4000" dirty="0"/>
              <a:t>Lütfen dil seviyenizi B2 işaretleyiniz.</a:t>
            </a:r>
          </a:p>
          <a:p>
            <a:r>
              <a:rPr lang="tr-TR" sz="4000" dirty="0"/>
              <a:t>Doğru yabancı dil yazdığınızdan emin olunuz.</a:t>
            </a:r>
          </a:p>
          <a:p>
            <a:r>
              <a:rPr lang="tr-TR" sz="4000" dirty="0"/>
              <a:t>Yabancı dil yazmazsanız yabancı dil bilmediğinizi düşüneceklerdir. Başvurunuz kabul edilmeyebilir!!!</a:t>
            </a:r>
          </a:p>
          <a:p>
            <a:endParaRPr lang="tr-TR" sz="5400" dirty="0"/>
          </a:p>
        </p:txBody>
      </p:sp>
    </p:spTree>
    <p:extLst>
      <p:ext uri="{BB962C8B-B14F-4D97-AF65-F5344CB8AC3E}">
        <p14:creationId xmlns:p14="http://schemas.microsoft.com/office/powerpoint/2010/main" val="3786540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57251" y="1124744"/>
            <a:ext cx="7404653" cy="4971256"/>
          </a:xfrm>
        </p:spPr>
        <p:txBody>
          <a:bodyPr/>
          <a:lstStyle/>
          <a:p>
            <a:pPr>
              <a:buNone/>
            </a:pPr>
            <a:r>
              <a:rPr lang="tr-TR" sz="2400" dirty="0">
                <a:solidFill>
                  <a:schemeClr val="tx1"/>
                </a:solidFill>
              </a:rPr>
              <a:t>Erasmus+ Değişim Programları işleyişi</a:t>
            </a:r>
          </a:p>
          <a:p>
            <a:pPr>
              <a:buNone/>
            </a:pPr>
            <a:endParaRPr lang="tr-TR" dirty="0"/>
          </a:p>
          <a:p>
            <a:pPr>
              <a:buNone/>
            </a:pPr>
            <a:endParaRPr lang="tr-TR" dirty="0"/>
          </a:p>
        </p:txBody>
      </p:sp>
      <p:graphicFrame>
        <p:nvGraphicFramePr>
          <p:cNvPr id="7" name="6 Diyagram"/>
          <p:cNvGraphicFramePr/>
          <p:nvPr>
            <p:extLst>
              <p:ext uri="{D42A27DB-BD31-4B8C-83A1-F6EECF244321}">
                <p14:modId xmlns:p14="http://schemas.microsoft.com/office/powerpoint/2010/main" val="1226142520"/>
              </p:ext>
            </p:extLst>
          </p:nvPr>
        </p:nvGraphicFramePr>
        <p:xfrm>
          <a:off x="1355492" y="19730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8" name="Picture 2" descr="http://ec.europa.eu/ec_portal/2016/images/logo/logo_en.png"/>
          <p:cNvPicPr>
            <a:picLocks noChangeAspect="1" noChangeArrowheads="1"/>
          </p:cNvPicPr>
          <p:nvPr/>
        </p:nvPicPr>
        <p:blipFill>
          <a:blip r:embed="rId7" cstate="print"/>
          <a:srcRect/>
          <a:stretch>
            <a:fillRect/>
          </a:stretch>
        </p:blipFill>
        <p:spPr bwMode="auto">
          <a:xfrm>
            <a:off x="5868144" y="2348880"/>
            <a:ext cx="1655356" cy="576064"/>
          </a:xfrm>
          <a:prstGeom prst="rect">
            <a:avLst/>
          </a:prstGeom>
          <a:noFill/>
        </p:spPr>
      </p:pic>
      <p:pic>
        <p:nvPicPr>
          <p:cNvPr id="14342" name="Picture 6" descr="http://buromemursen.org.tr/resimler/urunler/2271.jpg"/>
          <p:cNvPicPr>
            <a:picLocks noChangeAspect="1" noChangeArrowheads="1"/>
          </p:cNvPicPr>
          <p:nvPr/>
        </p:nvPicPr>
        <p:blipFill>
          <a:blip r:embed="rId8" cstate="print"/>
          <a:srcRect/>
          <a:stretch>
            <a:fillRect/>
          </a:stretch>
        </p:blipFill>
        <p:spPr bwMode="auto">
          <a:xfrm>
            <a:off x="6472837" y="3356992"/>
            <a:ext cx="864096" cy="576064"/>
          </a:xfrm>
          <a:prstGeom prst="rect">
            <a:avLst/>
          </a:prstGeom>
          <a:noFill/>
        </p:spPr>
      </p:pic>
      <p:pic>
        <p:nvPicPr>
          <p:cNvPr id="14344" name="Picture 8" descr="http://www.ab.gov.tr/files/SBYPB/acik-cagrilar2/ua_logo2.png"/>
          <p:cNvPicPr>
            <a:picLocks noChangeAspect="1" noChangeArrowheads="1"/>
          </p:cNvPicPr>
          <p:nvPr/>
        </p:nvPicPr>
        <p:blipFill>
          <a:blip r:embed="rId9" cstate="print"/>
          <a:srcRect/>
          <a:stretch>
            <a:fillRect/>
          </a:stretch>
        </p:blipFill>
        <p:spPr bwMode="auto">
          <a:xfrm>
            <a:off x="6300192" y="4437112"/>
            <a:ext cx="1048153" cy="552527"/>
          </a:xfrm>
          <a:prstGeom prst="rect">
            <a:avLst/>
          </a:prstGeom>
          <a:noFill/>
        </p:spPr>
      </p:pic>
      <p:pic>
        <p:nvPicPr>
          <p:cNvPr id="14345" name="Picture 9" descr="C:\Users\ülkü\Desktop\Sunular\lojo.gif.png"/>
          <p:cNvPicPr>
            <a:picLocks noChangeAspect="1" noChangeArrowheads="1"/>
          </p:cNvPicPr>
          <p:nvPr/>
        </p:nvPicPr>
        <p:blipFill>
          <a:blip r:embed="rId10" cstate="print"/>
          <a:srcRect/>
          <a:stretch>
            <a:fillRect/>
          </a:stretch>
        </p:blipFill>
        <p:spPr bwMode="auto">
          <a:xfrm>
            <a:off x="6804248" y="5462839"/>
            <a:ext cx="526833" cy="526833"/>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5649491"/>
          </a:xfrm>
        </p:spPr>
        <p:txBody>
          <a:bodyPr>
            <a:normAutofit/>
          </a:bodyPr>
          <a:lstStyle/>
          <a:p>
            <a:pPr marL="365760" indent="-256032" algn="just">
              <a:buFont typeface="Wingdings" pitchFamily="2" charset="2"/>
              <a:buChar char="Ø"/>
              <a:defRPr/>
            </a:pPr>
            <a:r>
              <a:rPr lang="tr-TR" sz="2800" dirty="0">
                <a:solidFill>
                  <a:schemeClr val="tx1"/>
                </a:solidFill>
              </a:rPr>
              <a:t>Yüksek Lisans öğrencisiyim. Ders aşamasını tamamladım. Yine de 30 ECTS alacak mıyım? 30 ECTS için ders almak zorunda mıyım?</a:t>
            </a:r>
          </a:p>
          <a:p>
            <a:pPr marL="365760" indent="-256032" algn="just">
              <a:buFont typeface="Wingdings" pitchFamily="2" charset="2"/>
              <a:buChar char="Ø"/>
              <a:defRPr/>
            </a:pPr>
            <a:r>
              <a:rPr lang="tr-TR" sz="2800" dirty="0">
                <a:solidFill>
                  <a:srgbClr val="0070C0"/>
                </a:solidFill>
              </a:rPr>
              <a:t>Hibeniz 30 ECTS karşılığında sizlere ödenir. 30 ECTS ders alma veya laboratuar veya seminer çalışmaları karşılığında alınabilir. Ders aşamasını geçmiş dahi olsanız, 30 </a:t>
            </a:r>
            <a:r>
              <a:rPr lang="tr-TR" sz="2800" dirty="0" err="1">
                <a:solidFill>
                  <a:srgbClr val="0070C0"/>
                </a:solidFill>
              </a:rPr>
              <a:t>ECTS’i</a:t>
            </a:r>
            <a:r>
              <a:rPr lang="tr-TR" sz="2800" dirty="0">
                <a:solidFill>
                  <a:srgbClr val="0070C0"/>
                </a:solidFill>
              </a:rPr>
              <a:t> toparlamak için koordinatörünüz ve Ç.Ü.’deki koordinatör ve danışman hocanızın ortak kararıyla seminer, laboratuar ya da araştırma konusu alıp karşılığında ECTS talep ederek </a:t>
            </a:r>
            <a:r>
              <a:rPr lang="tr-TR" sz="2800" dirty="0" smtClean="0">
                <a:solidFill>
                  <a:srgbClr val="0070C0"/>
                </a:solidFill>
              </a:rPr>
              <a:t>tamamlayabilirsiniz.</a:t>
            </a:r>
            <a:endParaRPr lang="tr-TR" sz="2800" dirty="0">
              <a:solidFill>
                <a:srgbClr val="0070C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2959" y="836712"/>
            <a:ext cx="7543801" cy="5032382"/>
          </a:xfrm>
        </p:spPr>
        <p:txBody>
          <a:bodyPr>
            <a:normAutofit/>
          </a:bodyPr>
          <a:lstStyle/>
          <a:p>
            <a:pPr algn="just">
              <a:buNone/>
            </a:pPr>
            <a:r>
              <a:rPr lang="tr-TR" dirty="0"/>
              <a:t>	</a:t>
            </a:r>
            <a:r>
              <a:rPr lang="tr-TR" sz="2800" dirty="0">
                <a:solidFill>
                  <a:schemeClr val="tx1"/>
                </a:solidFill>
              </a:rPr>
              <a:t>Başvuru belgelerimizi nasıl göndermemiz gerekiyor?</a:t>
            </a:r>
          </a:p>
          <a:p>
            <a:pPr algn="just"/>
            <a:r>
              <a:rPr lang="tr-TR" sz="2800" dirty="0">
                <a:solidFill>
                  <a:srgbClr val="FF0000"/>
                </a:solidFill>
              </a:rPr>
              <a:t>Öncelikle karşı okul nasıl istiyorsa o şekilde göndermelisiniz. </a:t>
            </a:r>
          </a:p>
          <a:p>
            <a:pPr algn="just"/>
            <a:r>
              <a:rPr lang="tr-TR" sz="2800" dirty="0">
                <a:solidFill>
                  <a:srgbClr val="FF0000"/>
                </a:solidFill>
              </a:rPr>
              <a:t>Dijital sistemler yaygınlaştıkça farklı başvuru tamamlama sistemleri olabilir. Her okulun kendi başvuru sistemi ayrı olabilir.</a:t>
            </a:r>
          </a:p>
          <a:p>
            <a:pPr algn="just"/>
            <a:r>
              <a:rPr lang="tr-TR" sz="2800" dirty="0">
                <a:solidFill>
                  <a:srgbClr val="FF0000"/>
                </a:solidFill>
              </a:rPr>
              <a:t>Aynı okula başvuruda bulunacak öğrenciler birlikte hareket edebilir.</a:t>
            </a:r>
          </a:p>
          <a:p>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57251" y="692696"/>
            <a:ext cx="7404653" cy="5403304"/>
          </a:xfrm>
        </p:spPr>
        <p:txBody>
          <a:bodyPr>
            <a:normAutofit/>
          </a:bodyPr>
          <a:lstStyle/>
          <a:p>
            <a:pPr algn="just">
              <a:buNone/>
            </a:pPr>
            <a:r>
              <a:rPr lang="tr-TR" dirty="0"/>
              <a:t>	</a:t>
            </a:r>
            <a:r>
              <a:rPr lang="tr-TR" sz="3200" dirty="0">
                <a:solidFill>
                  <a:schemeClr val="tx1"/>
                </a:solidFill>
              </a:rPr>
              <a:t>Kabul belgem ne kadar sürede gelir? Hangi adrese gelir?</a:t>
            </a:r>
          </a:p>
          <a:p>
            <a:pPr algn="just"/>
            <a:r>
              <a:rPr lang="tr-TR" sz="3200" dirty="0">
                <a:solidFill>
                  <a:srgbClr val="FF0000"/>
                </a:solidFill>
              </a:rPr>
              <a:t>Kabul belgesi hem elektronik ortamda hem de posta yoluyla gelebilir. Hangi adrese gelmesini istiyorsanız belgelere o adresi yazın.</a:t>
            </a:r>
          </a:p>
          <a:p>
            <a:pPr algn="just"/>
            <a:r>
              <a:rPr lang="tr-TR" sz="3200" dirty="0">
                <a:solidFill>
                  <a:srgbClr val="FF0000"/>
                </a:solidFill>
              </a:rPr>
              <a:t>Eğer Dış İlişkilere gelirse size telefon veya e-posta yoluyla bilgi verilir. Eğer sizin adresinize ulaşırsa lütfen alır almaz siz de bizleri bilgilendirin. </a:t>
            </a:r>
          </a:p>
          <a:p>
            <a:endParaRPr lang="tr-T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p:txBody>
          <a:bodyPr/>
          <a:lstStyle/>
          <a:p>
            <a:r>
              <a:rPr lang="tr-TR" dirty="0"/>
              <a:t>KABUL BELGESİ ÇOK ÖNEMLİ</a:t>
            </a:r>
          </a:p>
        </p:txBody>
      </p:sp>
      <p:pic>
        <p:nvPicPr>
          <p:cNvPr id="5" name="4 İçerik Yer Tutucusu" descr="falling-big-1.jpg"/>
          <p:cNvPicPr>
            <a:picLocks noGrp="1" noChangeAspect="1"/>
          </p:cNvPicPr>
          <p:nvPr>
            <p:ph idx="4294967295"/>
          </p:nvPr>
        </p:nvPicPr>
        <p:blipFill>
          <a:blip r:embed="rId2" cstate="print"/>
          <a:stretch>
            <a:fillRect/>
          </a:stretch>
        </p:blipFill>
        <p:spPr>
          <a:xfrm>
            <a:off x="0" y="1773238"/>
            <a:ext cx="9144000" cy="4040187"/>
          </a:xfrm>
          <a:solidFill>
            <a:schemeClr val="bg1">
              <a:lumMod val="95000"/>
            </a:schemeClr>
          </a:solid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99592" y="404664"/>
            <a:ext cx="7920880" cy="5115272"/>
          </a:xfrm>
        </p:spPr>
        <p:txBody>
          <a:bodyPr>
            <a:noAutofit/>
          </a:bodyPr>
          <a:lstStyle/>
          <a:p>
            <a:pPr>
              <a:buNone/>
            </a:pPr>
            <a:endParaRPr lang="tr-TR" sz="3600" b="1" dirty="0" smtClean="0">
              <a:solidFill>
                <a:schemeClr val="tx1"/>
              </a:solidFill>
            </a:endParaRPr>
          </a:p>
          <a:p>
            <a:pPr>
              <a:buNone/>
            </a:pPr>
            <a:r>
              <a:rPr lang="tr-TR" sz="3600" b="1" dirty="0" smtClean="0">
                <a:solidFill>
                  <a:schemeClr val="tx1"/>
                </a:solidFill>
              </a:rPr>
              <a:t>KABUL </a:t>
            </a:r>
            <a:r>
              <a:rPr lang="tr-TR" sz="3600" b="1" dirty="0">
                <a:solidFill>
                  <a:schemeClr val="tx1"/>
                </a:solidFill>
              </a:rPr>
              <a:t>BELGESİ gelmeden</a:t>
            </a:r>
          </a:p>
          <a:p>
            <a:r>
              <a:rPr lang="tr-TR" sz="3600" dirty="0">
                <a:solidFill>
                  <a:schemeClr val="tx1"/>
                </a:solidFill>
              </a:rPr>
              <a:t>Bölüm izni için işlemlere </a:t>
            </a:r>
            <a:r>
              <a:rPr lang="tr-TR" sz="3600" dirty="0" smtClean="0">
                <a:solidFill>
                  <a:schemeClr val="tx1"/>
                </a:solidFill>
              </a:rPr>
              <a:t>başlayamazsınız.</a:t>
            </a:r>
            <a:endParaRPr lang="tr-TR" sz="3600" dirty="0">
              <a:solidFill>
                <a:schemeClr val="tx1"/>
              </a:solidFill>
            </a:endParaRPr>
          </a:p>
          <a:p>
            <a:r>
              <a:rPr lang="tr-TR" sz="3600" dirty="0">
                <a:solidFill>
                  <a:schemeClr val="tx1"/>
                </a:solidFill>
              </a:rPr>
              <a:t>Pasaport ve vize için gerekli olan evrakları ofisimizden </a:t>
            </a:r>
            <a:r>
              <a:rPr lang="tr-TR" sz="3600" dirty="0" smtClean="0">
                <a:solidFill>
                  <a:schemeClr val="tx1"/>
                </a:solidFill>
              </a:rPr>
              <a:t>alamazsınız.</a:t>
            </a:r>
            <a:endParaRPr lang="tr-TR" sz="3600" dirty="0">
              <a:solidFill>
                <a:schemeClr val="tx1"/>
              </a:solidFill>
            </a:endParaRPr>
          </a:p>
          <a:p>
            <a:r>
              <a:rPr lang="tr-TR" sz="3600" dirty="0">
                <a:solidFill>
                  <a:schemeClr val="tx1"/>
                </a:solidFill>
              </a:rPr>
              <a:t>Online Dil Sınavı’na </a:t>
            </a:r>
            <a:r>
              <a:rPr lang="tr-TR" sz="3600" dirty="0" smtClean="0">
                <a:solidFill>
                  <a:schemeClr val="tx1"/>
                </a:solidFill>
              </a:rPr>
              <a:t>tanıtılamazsınız.</a:t>
            </a:r>
            <a:endParaRPr lang="tr-TR" sz="3600" dirty="0">
              <a:solidFill>
                <a:schemeClr val="tx1"/>
              </a:solidFill>
            </a:endParaRPr>
          </a:p>
          <a:p>
            <a:r>
              <a:rPr lang="tr-TR" sz="3600" dirty="0">
                <a:solidFill>
                  <a:schemeClr val="tx1"/>
                </a:solidFill>
              </a:rPr>
              <a:t>Henüz kabul edildiniz anlamına gelmediği için </a:t>
            </a:r>
            <a:r>
              <a:rPr lang="tr-TR" sz="3600" b="1" dirty="0">
                <a:solidFill>
                  <a:srgbClr val="FF0000"/>
                </a:solidFill>
              </a:rPr>
              <a:t>uçak biletinizi bile ayırtmamanızda</a:t>
            </a:r>
            <a:r>
              <a:rPr lang="tr-TR" sz="3600" dirty="0">
                <a:solidFill>
                  <a:srgbClr val="FF0000"/>
                </a:solidFill>
              </a:rPr>
              <a:t> </a:t>
            </a:r>
            <a:r>
              <a:rPr lang="tr-TR" sz="3600" dirty="0">
                <a:solidFill>
                  <a:schemeClr val="tx1"/>
                </a:solidFill>
              </a:rPr>
              <a:t>fayda </a:t>
            </a:r>
            <a:r>
              <a:rPr lang="tr-TR" sz="3600" dirty="0" smtClean="0">
                <a:solidFill>
                  <a:schemeClr val="tx1"/>
                </a:solidFill>
              </a:rPr>
              <a:t>var.</a:t>
            </a:r>
            <a:endParaRPr lang="tr-TR" sz="3600" dirty="0">
              <a:solidFill>
                <a:schemeClr val="tx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lgn="just">
              <a:buNone/>
            </a:pPr>
            <a:r>
              <a:rPr lang="tr-TR" sz="3600" dirty="0">
                <a:solidFill>
                  <a:schemeClr val="tx1"/>
                </a:solidFill>
              </a:rPr>
              <a:t>Kabul belgeniz gelir gelmez ofisimize</a:t>
            </a:r>
          </a:p>
          <a:p>
            <a:pPr algn="just">
              <a:buNone/>
            </a:pPr>
            <a:r>
              <a:rPr lang="tr-TR" sz="3600" dirty="0">
                <a:solidFill>
                  <a:schemeClr val="tx1"/>
                </a:solidFill>
              </a:rPr>
              <a:t>fotokopisini </a:t>
            </a:r>
            <a:r>
              <a:rPr lang="tr-TR" sz="3600" dirty="0" smtClean="0">
                <a:solidFill>
                  <a:schemeClr val="tx1"/>
                </a:solidFill>
              </a:rPr>
              <a:t>getirin. </a:t>
            </a:r>
            <a:endParaRPr lang="tr-TR" sz="3600" dirty="0">
              <a:solidFill>
                <a:schemeClr val="tx1"/>
              </a:solidFill>
            </a:endParaRPr>
          </a:p>
          <a:p>
            <a:pPr algn="just">
              <a:buNone/>
            </a:pPr>
            <a:r>
              <a:rPr lang="tr-TR" sz="3600" dirty="0">
                <a:solidFill>
                  <a:schemeClr val="tx1"/>
                </a:solidFill>
              </a:rPr>
              <a:t>Kabul Belgesi’nin </a:t>
            </a:r>
            <a:r>
              <a:rPr lang="tr-TR" sz="3600" dirty="0" err="1">
                <a:solidFill>
                  <a:schemeClr val="tx1"/>
                </a:solidFill>
              </a:rPr>
              <a:t>orjinalini</a:t>
            </a:r>
            <a:r>
              <a:rPr lang="tr-TR" sz="3600" dirty="0">
                <a:solidFill>
                  <a:schemeClr val="tx1"/>
                </a:solidFill>
              </a:rPr>
              <a:t> Vize</a:t>
            </a:r>
          </a:p>
          <a:p>
            <a:pPr algn="just">
              <a:buNone/>
            </a:pPr>
            <a:r>
              <a:rPr lang="tr-TR" sz="3600" dirty="0" err="1">
                <a:solidFill>
                  <a:schemeClr val="tx1"/>
                </a:solidFill>
              </a:rPr>
              <a:t>Başvurusu’nda</a:t>
            </a:r>
            <a:r>
              <a:rPr lang="tr-TR" sz="3600" dirty="0">
                <a:solidFill>
                  <a:schemeClr val="tx1"/>
                </a:solidFill>
              </a:rPr>
              <a:t> </a:t>
            </a:r>
            <a:r>
              <a:rPr lang="tr-TR" sz="3600" dirty="0" smtClean="0">
                <a:solidFill>
                  <a:schemeClr val="tx1"/>
                </a:solidFill>
              </a:rPr>
              <a:t>gösterin </a:t>
            </a:r>
            <a:r>
              <a:rPr lang="tr-TR" sz="3600" dirty="0">
                <a:solidFill>
                  <a:schemeClr val="tx1"/>
                </a:solidFill>
              </a:rPr>
              <a:t>ancak </a:t>
            </a:r>
            <a:r>
              <a:rPr lang="tr-TR" sz="3600" dirty="0" err="1">
                <a:solidFill>
                  <a:schemeClr val="tx1"/>
                </a:solidFill>
              </a:rPr>
              <a:t>orjinalini</a:t>
            </a:r>
            <a:endParaRPr lang="tr-TR" sz="3600" dirty="0">
              <a:solidFill>
                <a:schemeClr val="tx1"/>
              </a:solidFill>
            </a:endParaRPr>
          </a:p>
          <a:p>
            <a:pPr algn="just">
              <a:buNone/>
            </a:pPr>
            <a:r>
              <a:rPr lang="tr-TR" sz="3600" dirty="0">
                <a:solidFill>
                  <a:schemeClr val="tx1"/>
                </a:solidFill>
              </a:rPr>
              <a:t>siz muhafaza </a:t>
            </a:r>
            <a:r>
              <a:rPr lang="tr-TR" sz="3600" dirty="0" smtClean="0">
                <a:solidFill>
                  <a:schemeClr val="tx1"/>
                </a:solidFill>
              </a:rPr>
              <a:t>edin.</a:t>
            </a:r>
            <a:r>
              <a:rPr lang="tr-TR" dirty="0" smtClean="0">
                <a:solidFill>
                  <a:schemeClr val="tx1"/>
                </a:solidFill>
              </a:rPr>
              <a:t> </a:t>
            </a:r>
            <a:endParaRPr lang="tr-TR" dirty="0">
              <a:solidFill>
                <a:schemeClr val="tx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64704"/>
            <a:ext cx="8229600" cy="5616624"/>
          </a:xfrm>
        </p:spPr>
        <p:txBody>
          <a:bodyPr>
            <a:normAutofit/>
          </a:bodyPr>
          <a:lstStyle/>
          <a:p>
            <a:pPr>
              <a:buNone/>
            </a:pPr>
            <a:r>
              <a:rPr lang="tr-TR" sz="3200" b="1" dirty="0" smtClean="0">
                <a:solidFill>
                  <a:schemeClr val="tx1"/>
                </a:solidFill>
              </a:rPr>
              <a:t>«</a:t>
            </a:r>
            <a:r>
              <a:rPr lang="tr-TR" sz="3200" b="1" dirty="0">
                <a:solidFill>
                  <a:schemeClr val="tx1"/>
                </a:solidFill>
              </a:rPr>
              <a:t>Bölüm İzni» </a:t>
            </a:r>
            <a:r>
              <a:rPr lang="tr-TR" sz="3200" b="1" dirty="0" smtClean="0">
                <a:solidFill>
                  <a:schemeClr val="tx1"/>
                </a:solidFill>
              </a:rPr>
              <a:t>zorunludur</a:t>
            </a:r>
          </a:p>
          <a:p>
            <a:pPr>
              <a:buNone/>
            </a:pPr>
            <a:endParaRPr lang="tr-TR" sz="3200" b="1" dirty="0">
              <a:solidFill>
                <a:schemeClr val="tx1"/>
              </a:solidFill>
            </a:endParaRPr>
          </a:p>
          <a:p>
            <a:pPr algn="just">
              <a:buFont typeface="Wingdings" pitchFamily="2" charset="2"/>
              <a:buChar char="q"/>
            </a:pPr>
            <a:r>
              <a:rPr lang="tr-TR" sz="3200" dirty="0">
                <a:solidFill>
                  <a:schemeClr val="tx1"/>
                </a:solidFill>
              </a:rPr>
              <a:t>Bölüm izni için Öğrenim Anlaşmanızın </a:t>
            </a:r>
            <a:r>
              <a:rPr lang="tr-TR" sz="3200" dirty="0" smtClean="0">
                <a:solidFill>
                  <a:schemeClr val="tx1"/>
                </a:solidFill>
              </a:rPr>
              <a:t>her iki </a:t>
            </a:r>
            <a:r>
              <a:rPr lang="tr-TR" sz="3200" dirty="0">
                <a:solidFill>
                  <a:schemeClr val="tx1"/>
                </a:solidFill>
              </a:rPr>
              <a:t>kurum tarafından imzaların tamamlanması gerekir.</a:t>
            </a:r>
          </a:p>
          <a:p>
            <a:pPr algn="just">
              <a:buFont typeface="Wingdings" pitchFamily="2" charset="2"/>
              <a:buChar char="q"/>
            </a:pPr>
            <a:r>
              <a:rPr lang="tr-TR" sz="3200" dirty="0">
                <a:solidFill>
                  <a:schemeClr val="tx1"/>
                </a:solidFill>
              </a:rPr>
              <a:t>Onaylı Öğrenim Anlaşması + Kabul Belgesi + Bölüm Kurul Kararı Dilekçesi ile birlikte başvurunuzu yapınız.</a:t>
            </a:r>
          </a:p>
          <a:p>
            <a:pPr algn="just">
              <a:buFont typeface="Wingdings" pitchFamily="2" charset="2"/>
              <a:buChar char="q"/>
            </a:pPr>
            <a:r>
              <a:rPr lang="tr-TR" sz="3200" dirty="0">
                <a:solidFill>
                  <a:schemeClr val="tx1"/>
                </a:solidFill>
              </a:rPr>
              <a:t>Bölüm Kurul Kararınızın onayı EBYS üzerinden birimimize ulaştırılacaktır.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5 İçerik Yer Tutucusu"/>
          <p:cNvGraphicFramePr>
            <a:graphicFrameLocks noGrp="1"/>
          </p:cNvGraphicFramePr>
          <p:nvPr>
            <p:ph idx="1"/>
          </p:nvPr>
        </p:nvGraphicFramePr>
        <p:xfrm>
          <a:off x="1908175" y="0"/>
          <a:ext cx="4895850" cy="6858000"/>
        </p:xfrm>
        <a:graphic>
          <a:graphicData uri="http://schemas.openxmlformats.org/drawingml/2006/table">
            <a:tbl>
              <a:tblPr/>
              <a:tblGrid>
                <a:gridCol w="4895850">
                  <a:extLst>
                    <a:ext uri="{9D8B030D-6E8A-4147-A177-3AD203B41FA5}">
                      <a16:colId xmlns:a16="http://schemas.microsoft.com/office/drawing/2014/main" val="20000"/>
                    </a:ext>
                  </a:extLst>
                </a:gridCol>
              </a:tblGrid>
              <a:tr h="6858000">
                <a:tc>
                  <a:txBody>
                    <a:bodyPr/>
                    <a:lstStyle/>
                    <a:p>
                      <a:pPr marL="0" marR="0" lvl="0" indent="0" algn="r" defTabSz="914400" rtl="0" eaLnBrk="1" fontAlgn="base" latinLnBrk="0" hangingPunct="1">
                        <a:lnSpc>
                          <a:spcPct val="150000"/>
                        </a:lnSpc>
                        <a:spcBef>
                          <a:spcPct val="0"/>
                        </a:spcBef>
                        <a:spcAft>
                          <a:spcPct val="0"/>
                        </a:spcAft>
                        <a:buClrTx/>
                        <a:buSzTx/>
                        <a:buFontTx/>
                        <a:buNone/>
                        <a:tabLst/>
                      </a:pPr>
                      <a:r>
                        <a:rPr kumimoji="0" lang="tr-TR" sz="900" b="0" i="1" u="none" strike="noStrike" cap="none" normalizeH="0" baseline="0" dirty="0">
                          <a:ln>
                            <a:noFill/>
                          </a:ln>
                          <a:solidFill>
                            <a:schemeClr val="tx1"/>
                          </a:solidFill>
                          <a:effectLst/>
                          <a:latin typeface="Tw Cen MT" pitchFamily="34" charset="0"/>
                        </a:rPr>
                        <a:t>Erasmus Programı ile Giden Öğrencinin Bölüm İzni Dilekçesi</a:t>
                      </a:r>
                      <a:endParaRPr kumimoji="0" lang="en-US" sz="900" b="0" i="0" u="none" strike="noStrike" cap="none" normalizeH="0" baseline="0" dirty="0">
                        <a:ln>
                          <a:noFill/>
                        </a:ln>
                        <a:solidFill>
                          <a:schemeClr val="tx1"/>
                        </a:solidFill>
                        <a:effectLst/>
                        <a:latin typeface="Tw Cen MT" pitchFamily="34" charset="0"/>
                      </a:endParaRPr>
                    </a:p>
                    <a:p>
                      <a:pPr marL="0" marR="0" lvl="0" indent="0" algn="ctr" defTabSz="914400" rtl="0" eaLnBrk="1" fontAlgn="base" latinLnBrk="0" hangingPunct="1">
                        <a:lnSpc>
                          <a:spcPct val="150000"/>
                        </a:lnSpc>
                        <a:spcBef>
                          <a:spcPct val="0"/>
                        </a:spcBef>
                        <a:spcAft>
                          <a:spcPct val="0"/>
                        </a:spcAft>
                        <a:buClrTx/>
                        <a:buSzTx/>
                        <a:buFontTx/>
                        <a:buNone/>
                        <a:tabLst/>
                      </a:pPr>
                      <a:endParaRPr kumimoji="0" lang="tr-TR" sz="800" b="0" i="0" u="none" strike="noStrike" cap="none" normalizeH="0" baseline="0" dirty="0">
                        <a:ln>
                          <a:noFill/>
                        </a:ln>
                        <a:solidFill>
                          <a:schemeClr val="tx1"/>
                        </a:solidFill>
                        <a:effectLst/>
                        <a:latin typeface="Calibri" pitchFamily="34" charset="0"/>
                        <a:ea typeface="Times New Roman" pitchFamily="18" charset="0"/>
                        <a:cs typeface="Arial" charset="0"/>
                      </a:endParaRPr>
                    </a:p>
                    <a:p>
                      <a:pPr marL="0" marR="0" lvl="0" indent="0" algn="ctr" defTabSz="914400" rtl="0" eaLnBrk="1" fontAlgn="base" latinLnBrk="0" hangingPunct="1">
                        <a:lnSpc>
                          <a:spcPct val="150000"/>
                        </a:lnSpc>
                        <a:spcBef>
                          <a:spcPct val="0"/>
                        </a:spcBef>
                        <a:spcAft>
                          <a:spcPct val="0"/>
                        </a:spcAft>
                        <a:buClrTx/>
                        <a:buSzTx/>
                        <a:buFontTx/>
                        <a:buNone/>
                        <a:tabLst/>
                      </a:pPr>
                      <a:endParaRPr kumimoji="0" lang="tr-TR" sz="800" b="0" i="0" u="none" strike="noStrike" cap="none" normalizeH="0" baseline="0" dirty="0">
                        <a:ln>
                          <a:noFill/>
                        </a:ln>
                        <a:solidFill>
                          <a:schemeClr val="tx1"/>
                        </a:solidFill>
                        <a:effectLst/>
                        <a:latin typeface="Calibri" pitchFamily="34" charset="0"/>
                        <a:ea typeface="Times New Roman" pitchFamily="18" charset="0"/>
                        <a:cs typeface="Arial"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tr-TR" sz="900" b="0" i="0" u="none" strike="noStrike" cap="none" normalizeH="0" baseline="0" dirty="0">
                          <a:ln>
                            <a:noFill/>
                          </a:ln>
                          <a:solidFill>
                            <a:schemeClr val="tx1"/>
                          </a:solidFill>
                          <a:effectLst/>
                          <a:latin typeface="Calibri" pitchFamily="34" charset="0"/>
                          <a:ea typeface="Times New Roman" pitchFamily="18" charset="0"/>
                          <a:cs typeface="Arial" charset="0"/>
                        </a:rPr>
                        <a:t>___________________________________ </a:t>
                      </a:r>
                      <a:endParaRPr kumimoji="0" lang="en-US" sz="9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tr-TR" sz="900" b="0" i="0" u="none" strike="noStrike" cap="none" normalizeH="0" baseline="0" dirty="0">
                          <a:ln>
                            <a:noFill/>
                          </a:ln>
                          <a:solidFill>
                            <a:schemeClr val="tx1"/>
                          </a:solidFill>
                          <a:effectLst/>
                          <a:latin typeface="Calibri" pitchFamily="34" charset="0"/>
                          <a:ea typeface="Times New Roman" pitchFamily="18" charset="0"/>
                          <a:cs typeface="Arial" charset="0"/>
                        </a:rPr>
                        <a:t>BÖLÜM BAŞKANLIĞINA/FAKÜLTE DEKANLIĞINA/ENSTİTÜ MÜDÜRLÜĞÜNE</a:t>
                      </a:r>
                      <a:r>
                        <a:rPr kumimoji="0" lang="tr-TR" sz="900" b="0" i="0" u="none" strike="noStrike" cap="none" normalizeH="0" baseline="0" dirty="0">
                          <a:ln>
                            <a:noFill/>
                          </a:ln>
                          <a:solidFill>
                            <a:schemeClr val="tx1"/>
                          </a:solidFill>
                          <a:effectLst/>
                          <a:latin typeface="Calibri" pitchFamily="34" charset="0"/>
                          <a:cs typeface="Times New Roman" pitchFamily="18" charset="0"/>
                        </a:rPr>
                        <a:t>,</a:t>
                      </a:r>
                    </a:p>
                    <a:p>
                      <a:pPr marL="0" marR="0" lvl="0" indent="0" algn="ctr" defTabSz="914400" rtl="0" eaLnBrk="1" fontAlgn="base" latinLnBrk="0" hangingPunct="1">
                        <a:lnSpc>
                          <a:spcPct val="150000"/>
                        </a:lnSpc>
                        <a:spcBef>
                          <a:spcPct val="0"/>
                        </a:spcBef>
                        <a:spcAft>
                          <a:spcPct val="0"/>
                        </a:spcAft>
                        <a:buClrTx/>
                        <a:buSzTx/>
                        <a:buFontTx/>
                        <a:buNone/>
                        <a:tabLst/>
                      </a:pPr>
                      <a:endParaRPr kumimoji="0" lang="en-US" sz="9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tr-TR" sz="900" b="0" i="0" u="none" strike="noStrike" cap="none" normalizeH="0" baseline="0" dirty="0">
                          <a:ln>
                            <a:noFill/>
                          </a:ln>
                          <a:solidFill>
                            <a:schemeClr val="tx1"/>
                          </a:solidFill>
                          <a:effectLst/>
                          <a:latin typeface="Calibri" pitchFamily="34" charset="0"/>
                          <a:cs typeface="Times New Roman" pitchFamily="18" charset="0"/>
                        </a:rPr>
                        <a:t>__________________________ Fakültesi/Enstitüsü, ___________________________ Bölümü _______________ numaralı lisans / yüksek lisans / doktora öğrencisiyim. Erasmus Yüksek Öğretim Değişim programı Erasmus öğrencisi olarak seçilmiş bulunmaktayım. </a:t>
                      </a:r>
                      <a:endParaRPr kumimoji="0" lang="en-US" sz="9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tr-TR" sz="900" b="0" i="0" u="none" strike="noStrike" cap="none" normalizeH="0" baseline="0" dirty="0">
                          <a:ln>
                            <a:noFill/>
                          </a:ln>
                          <a:solidFill>
                            <a:schemeClr val="tx1"/>
                          </a:solidFill>
                          <a:effectLst/>
                          <a:latin typeface="Calibri" pitchFamily="34" charset="0"/>
                          <a:cs typeface="Times New Roman" pitchFamily="18" charset="0"/>
                        </a:rPr>
                        <a:t>Bu kapsamda _________________________ (ülke adı) ________________________ kentindeki _____________________________ Üniversitesinde _____________ - _____________ tarihleri arasında ______ </a:t>
                      </a:r>
                      <a:r>
                        <a:rPr kumimoji="0" lang="tr-TR" sz="900" b="0" i="0" u="none" strike="noStrike" cap="none" normalizeH="0" baseline="-25000" dirty="0">
                          <a:ln>
                            <a:noFill/>
                          </a:ln>
                          <a:solidFill>
                            <a:schemeClr val="tx1"/>
                          </a:solidFill>
                          <a:effectLst/>
                          <a:latin typeface="Calibri" pitchFamily="34" charset="0"/>
                          <a:cs typeface="Times New Roman" pitchFamily="18" charset="0"/>
                        </a:rPr>
                        <a:t>(1 – 2) </a:t>
                      </a:r>
                      <a:r>
                        <a:rPr kumimoji="0" lang="tr-TR" sz="900" b="0" i="0" u="none" strike="noStrike" cap="none" normalizeH="0" baseline="0" dirty="0">
                          <a:ln>
                            <a:noFill/>
                          </a:ln>
                          <a:solidFill>
                            <a:schemeClr val="tx1"/>
                          </a:solidFill>
                          <a:effectLst/>
                          <a:latin typeface="Calibri" pitchFamily="34" charset="0"/>
                          <a:cs typeface="Times New Roman" pitchFamily="18" charset="0"/>
                        </a:rPr>
                        <a:t>dönem eğitim görmek üzere kabul edildim. Ekte ilgili sürede alacağım dersler ve bu derslerin ECTS (Avrupa Kredi Transfer Sistemi) kredilerinin bulunduğu Öğrenim Anlaşmam (</a:t>
                      </a:r>
                      <a:r>
                        <a:rPr kumimoji="0" lang="tr-TR" sz="900" b="0" i="0" u="none" strike="noStrike" cap="none" normalizeH="0" baseline="0" dirty="0" err="1">
                          <a:ln>
                            <a:noFill/>
                          </a:ln>
                          <a:solidFill>
                            <a:schemeClr val="tx1"/>
                          </a:solidFill>
                          <a:effectLst/>
                          <a:latin typeface="Calibri" pitchFamily="34" charset="0"/>
                          <a:cs typeface="Times New Roman" pitchFamily="18" charset="0"/>
                        </a:rPr>
                        <a:t>Learning</a:t>
                      </a:r>
                      <a:r>
                        <a:rPr kumimoji="0" lang="tr-TR" sz="900" b="0" i="0" u="none" strike="noStrike" cap="none" normalizeH="0" baseline="0" dirty="0">
                          <a:ln>
                            <a:noFill/>
                          </a:ln>
                          <a:solidFill>
                            <a:schemeClr val="tx1"/>
                          </a:solidFill>
                          <a:effectLst/>
                          <a:latin typeface="Calibri" pitchFamily="34" charset="0"/>
                          <a:cs typeface="Times New Roman" pitchFamily="18" charset="0"/>
                        </a:rPr>
                        <a:t> </a:t>
                      </a:r>
                      <a:r>
                        <a:rPr kumimoji="0" lang="tr-TR" sz="900" b="0" i="0" u="none" strike="noStrike" cap="none" normalizeH="0" baseline="0" dirty="0" err="1">
                          <a:ln>
                            <a:noFill/>
                          </a:ln>
                          <a:solidFill>
                            <a:schemeClr val="tx1"/>
                          </a:solidFill>
                          <a:effectLst/>
                          <a:latin typeface="Calibri" pitchFamily="34" charset="0"/>
                          <a:cs typeface="Times New Roman" pitchFamily="18" charset="0"/>
                        </a:rPr>
                        <a:t>Agreement</a:t>
                      </a:r>
                      <a:r>
                        <a:rPr kumimoji="0" lang="tr-TR" sz="900" b="0" i="0" u="none" strike="noStrike" cap="none" normalizeH="0" baseline="0" dirty="0">
                          <a:ln>
                            <a:noFill/>
                          </a:ln>
                          <a:solidFill>
                            <a:schemeClr val="tx1"/>
                          </a:solidFill>
                          <a:effectLst/>
                          <a:latin typeface="Calibri" pitchFamily="34" charset="0"/>
                          <a:cs typeface="Times New Roman" pitchFamily="18" charset="0"/>
                        </a:rPr>
                        <a:t>) bulunmaktadır. Bu dersleri alıp başarılı olduğum takdirde, lisans / yüksek lisans / doktora programımdaki bu döneme tekabül eden derslerden başarılı sayılmış olmak istiyorum. Yurtdışındaki eğitimimi tamamladıktan sonra her iki kurum tarafından imzalı ve onaylı Öğrenim Anlaşmamı Bölüm Başkanlığıma ibraz edeceğimi beyan ediyor, aksi takdirde eğitimimin geçersiz sayılacağını kabul ediyorum.</a:t>
                      </a:r>
                      <a:endParaRPr kumimoji="0" lang="en-US" sz="9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tr-TR" sz="900" b="0" i="0" u="none" strike="noStrike" cap="none" normalizeH="0" baseline="0" dirty="0">
                          <a:ln>
                            <a:noFill/>
                          </a:ln>
                          <a:solidFill>
                            <a:schemeClr val="tx1"/>
                          </a:solidFill>
                          <a:effectLst/>
                          <a:latin typeface="Calibri" pitchFamily="34" charset="0"/>
                          <a:cs typeface="Times New Roman" pitchFamily="18" charset="0"/>
                        </a:rPr>
                        <a:t>Bölüm Kurul kararıyla talebimin değerlendirilerek uygun görülmesi hususunu bilgilerinize ve gereğini arz ederim. </a:t>
                      </a:r>
                      <a:endParaRPr kumimoji="0" lang="en-US" sz="9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tr-TR" sz="900" b="0" i="0" u="none" strike="noStrike" cap="none" normalizeH="0" baseline="0" dirty="0">
                          <a:ln>
                            <a:noFill/>
                          </a:ln>
                          <a:solidFill>
                            <a:schemeClr val="tx1"/>
                          </a:solidFill>
                          <a:effectLst/>
                          <a:latin typeface="Calibri" pitchFamily="34" charset="0"/>
                          <a:cs typeface="Times New Roman" pitchFamily="18" charset="0"/>
                        </a:rPr>
                        <a:t>________________________________ </a:t>
                      </a:r>
                      <a:r>
                        <a:rPr kumimoji="0" lang="tr-TR" sz="900" b="0" i="0" u="none" strike="noStrike" cap="none" normalizeH="0" baseline="0" dirty="0">
                          <a:ln>
                            <a:noFill/>
                          </a:ln>
                          <a:solidFill>
                            <a:srgbClr val="808080"/>
                          </a:solidFill>
                          <a:effectLst/>
                          <a:latin typeface="Calibri" pitchFamily="34" charset="0"/>
                          <a:cs typeface="Times New Roman" pitchFamily="18" charset="0"/>
                        </a:rPr>
                        <a:t>(Tarih)</a:t>
                      </a:r>
                      <a:endParaRPr kumimoji="0" lang="en-US" sz="9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tr-TR" sz="900" b="0" i="0" u="none" strike="noStrike" cap="none" normalizeH="0" baseline="0" dirty="0">
                          <a:ln>
                            <a:noFill/>
                          </a:ln>
                          <a:solidFill>
                            <a:schemeClr val="tx1"/>
                          </a:solidFill>
                          <a:effectLst/>
                          <a:latin typeface="Calibri" pitchFamily="34" charset="0"/>
                          <a:cs typeface="Times New Roman" pitchFamily="18" charset="0"/>
                        </a:rPr>
                        <a:t>________________________________ </a:t>
                      </a:r>
                      <a:r>
                        <a:rPr kumimoji="0" lang="tr-TR" sz="900" b="0" i="0" u="none" strike="noStrike" cap="none" normalizeH="0" baseline="0" dirty="0">
                          <a:ln>
                            <a:noFill/>
                          </a:ln>
                          <a:solidFill>
                            <a:srgbClr val="808080"/>
                          </a:solidFill>
                          <a:effectLst/>
                          <a:latin typeface="Calibri" pitchFamily="34" charset="0"/>
                          <a:cs typeface="Times New Roman" pitchFamily="18" charset="0"/>
                        </a:rPr>
                        <a:t>(Adı Soyadı)</a:t>
                      </a:r>
                      <a:endParaRPr kumimoji="0" lang="en-US" sz="9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pPr>
                      <a:r>
                        <a:rPr kumimoji="0" lang="tr-TR" sz="900" b="0" i="0" u="none" strike="noStrike" cap="none" normalizeH="0" baseline="0" dirty="0">
                          <a:ln>
                            <a:noFill/>
                          </a:ln>
                          <a:solidFill>
                            <a:schemeClr val="tx1"/>
                          </a:solidFill>
                          <a:effectLst/>
                          <a:latin typeface="Calibri" pitchFamily="34" charset="0"/>
                          <a:cs typeface="Times New Roman" pitchFamily="18" charset="0"/>
                        </a:rPr>
                        <a:t>________________________________ </a:t>
                      </a:r>
                      <a:r>
                        <a:rPr kumimoji="0" lang="tr-TR" sz="900" b="0" i="0" u="none" strike="noStrike" cap="none" normalizeH="0" baseline="0" dirty="0">
                          <a:ln>
                            <a:noFill/>
                          </a:ln>
                          <a:solidFill>
                            <a:srgbClr val="808080"/>
                          </a:solidFill>
                          <a:effectLst/>
                          <a:latin typeface="Calibri" pitchFamily="34" charset="0"/>
                          <a:cs typeface="Times New Roman" pitchFamily="18" charset="0"/>
                        </a:rPr>
                        <a:t>(İmza)</a:t>
                      </a:r>
                      <a:endParaRPr kumimoji="0" lang="en-US" sz="9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tr-TR" sz="900" b="0" i="1" u="none" strike="noStrike" cap="none" normalizeH="0" baseline="0" dirty="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tr-TR" sz="900" b="0" i="1" u="none" strike="noStrike" cap="none" normalizeH="0" baseline="0" dirty="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0" i="1" u="none" strike="noStrike" cap="none" normalizeH="0" baseline="0" dirty="0">
                          <a:ln>
                            <a:noFill/>
                          </a:ln>
                          <a:solidFill>
                            <a:schemeClr val="tx1"/>
                          </a:solidFill>
                          <a:effectLst/>
                          <a:latin typeface="Calibri" pitchFamily="34" charset="0"/>
                          <a:cs typeface="Times New Roman" pitchFamily="18" charset="0"/>
                        </a:rPr>
                        <a:t>Ekler: </a:t>
                      </a:r>
                      <a:endParaRPr kumimoji="0" lang="en-US" sz="9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0" i="1" u="none" strike="noStrike" cap="none" normalizeH="0" baseline="0" dirty="0">
                          <a:ln>
                            <a:noFill/>
                          </a:ln>
                          <a:solidFill>
                            <a:schemeClr val="tx1"/>
                          </a:solidFill>
                          <a:effectLst/>
                          <a:latin typeface="Calibri" pitchFamily="34" charset="0"/>
                          <a:cs typeface="Times New Roman" pitchFamily="18" charset="0"/>
                        </a:rPr>
                        <a:t>1. Öğrenim Anlaşması</a:t>
                      </a:r>
                      <a:endParaRPr kumimoji="0" lang="en-US" sz="9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0" i="1" u="none" strike="noStrike" cap="none" normalizeH="0" baseline="0" dirty="0">
                          <a:ln>
                            <a:noFill/>
                          </a:ln>
                          <a:solidFill>
                            <a:schemeClr val="tx1"/>
                          </a:solidFill>
                          <a:effectLst/>
                          <a:latin typeface="Calibri" pitchFamily="34" charset="0"/>
                          <a:cs typeface="Times New Roman" pitchFamily="18" charset="0"/>
                        </a:rPr>
                        <a:t>2. Kabul Belgem</a:t>
                      </a:r>
                    </a:p>
                    <a:p>
                      <a:pPr marL="0" marR="0" lvl="0" indent="0" algn="l" defTabSz="914400" rtl="0" eaLnBrk="1" fontAlgn="base" latinLnBrk="0" hangingPunct="1">
                        <a:lnSpc>
                          <a:spcPct val="115000"/>
                        </a:lnSpc>
                        <a:spcBef>
                          <a:spcPct val="0"/>
                        </a:spcBef>
                        <a:spcAft>
                          <a:spcPct val="0"/>
                        </a:spcAft>
                        <a:buClrTx/>
                        <a:buSzTx/>
                        <a:buFontTx/>
                        <a:buNone/>
                        <a:tabLst/>
                      </a:pPr>
                      <a:endParaRPr kumimoji="0" lang="tr-TR" sz="900" b="0" i="1" u="none" strike="noStrike" cap="none" normalizeH="0" baseline="0" dirty="0">
                        <a:ln>
                          <a:noFill/>
                        </a:ln>
                        <a:solidFill>
                          <a:schemeClr val="tx1"/>
                        </a:solidFill>
                        <a:effectLst/>
                        <a:latin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9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0" i="1" u="none" strike="noStrike" cap="none" normalizeH="0" baseline="0" dirty="0">
                          <a:ln>
                            <a:noFill/>
                          </a:ln>
                          <a:solidFill>
                            <a:schemeClr val="tx1"/>
                          </a:solidFill>
                          <a:effectLst/>
                          <a:latin typeface="Calibri" pitchFamily="34" charset="0"/>
                          <a:cs typeface="Times New Roman" pitchFamily="18" charset="0"/>
                        </a:rPr>
                        <a:t>Fakülte/Bölüm Başkanlığı yukarıdaki dilekçeye ait Kurul Kararını 30 Aralık 2008 tarihli LLP Programı Erasmus Değişim Yönergesi uyarınca dilekçenin ibrazından sonra </a:t>
                      </a:r>
                      <a:r>
                        <a:rPr kumimoji="0" lang="tr-TR" sz="900" b="1" i="1" u="none" strike="noStrike" cap="none" normalizeH="0" baseline="0" dirty="0">
                          <a:ln>
                            <a:noFill/>
                          </a:ln>
                          <a:solidFill>
                            <a:schemeClr val="tx1"/>
                          </a:solidFill>
                          <a:effectLst/>
                          <a:latin typeface="Calibri" pitchFamily="34" charset="0"/>
                          <a:cs typeface="Times New Roman" pitchFamily="18" charset="0"/>
                        </a:rPr>
                        <a:t>15 gün içerisinde</a:t>
                      </a:r>
                      <a:r>
                        <a:rPr kumimoji="0" lang="tr-TR" sz="900" b="0" i="1" u="none" strike="noStrike" cap="none" normalizeH="0" baseline="0" dirty="0">
                          <a:ln>
                            <a:noFill/>
                          </a:ln>
                          <a:solidFill>
                            <a:schemeClr val="tx1"/>
                          </a:solidFill>
                          <a:effectLst/>
                          <a:latin typeface="Calibri" pitchFamily="34" charset="0"/>
                          <a:cs typeface="Times New Roman" pitchFamily="18" charset="0"/>
                        </a:rPr>
                        <a:t> almak ve kararın birer örneğini Öğrenci İşleri Daire Başkanlığına </a:t>
                      </a:r>
                      <a:r>
                        <a:rPr kumimoji="0" lang="tr-TR" sz="900" b="1" i="1" u="none" strike="noStrike" cap="none" normalizeH="0" baseline="0" dirty="0">
                          <a:ln>
                            <a:noFill/>
                          </a:ln>
                          <a:solidFill>
                            <a:schemeClr val="tx1"/>
                          </a:solidFill>
                          <a:effectLst/>
                          <a:latin typeface="Calibri" pitchFamily="34" charset="0"/>
                          <a:cs typeface="Times New Roman" pitchFamily="18" charset="0"/>
                        </a:rPr>
                        <a:t>ve</a:t>
                      </a:r>
                      <a:r>
                        <a:rPr kumimoji="0" lang="tr-TR" sz="900" b="0" i="1" u="none" strike="noStrike" cap="none" normalizeH="0" baseline="0" dirty="0">
                          <a:ln>
                            <a:noFill/>
                          </a:ln>
                          <a:solidFill>
                            <a:schemeClr val="tx1"/>
                          </a:solidFill>
                          <a:effectLst/>
                          <a:latin typeface="Calibri" pitchFamily="34" charset="0"/>
                          <a:cs typeface="Times New Roman" pitchFamily="18" charset="0"/>
                        </a:rPr>
                        <a:t> </a:t>
                      </a:r>
                      <a:r>
                        <a:rPr kumimoji="0" lang="tr-TR" sz="900" b="0" i="1" u="none" strike="noStrike" cap="none" normalizeH="0" baseline="0" dirty="0" err="1">
                          <a:ln>
                            <a:noFill/>
                          </a:ln>
                          <a:solidFill>
                            <a:schemeClr val="tx1"/>
                          </a:solidFill>
                          <a:effectLst/>
                          <a:latin typeface="Calibri" pitchFamily="34" charset="0"/>
                          <a:cs typeface="Times New Roman" pitchFamily="18" charset="0"/>
                        </a:rPr>
                        <a:t>Dışilişkiler</a:t>
                      </a:r>
                      <a:r>
                        <a:rPr kumimoji="0" lang="tr-TR" sz="900" b="0" i="1" u="none" strike="noStrike" cap="none" normalizeH="0" baseline="0" dirty="0">
                          <a:ln>
                            <a:noFill/>
                          </a:ln>
                          <a:solidFill>
                            <a:schemeClr val="tx1"/>
                          </a:solidFill>
                          <a:effectLst/>
                          <a:latin typeface="Calibri" pitchFamily="34" charset="0"/>
                          <a:cs typeface="Times New Roman" pitchFamily="18" charset="0"/>
                        </a:rPr>
                        <a:t> Birimine iletmek zorundadır.</a:t>
                      </a:r>
                      <a:endParaRPr kumimoji="0" lang="en-US" sz="900" b="0" i="0" u="none" strike="noStrike" cap="none" normalizeH="0" baseline="0" dirty="0">
                        <a:ln>
                          <a:noFill/>
                        </a:ln>
                        <a:solidFill>
                          <a:schemeClr val="tx1"/>
                        </a:solidFill>
                        <a:effectLst/>
                        <a:latin typeface="Times New Roman" pitchFamily="18" charset="0"/>
                        <a:cs typeface="Times New Roman" pitchFamily="18" charset="0"/>
                      </a:endParaRPr>
                    </a:p>
                  </a:txBody>
                  <a:tcPr marL="44235" marR="44235"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00100" y="620688"/>
            <a:ext cx="7543800" cy="1116673"/>
          </a:xfrm>
        </p:spPr>
        <p:txBody>
          <a:bodyPr>
            <a:normAutofit/>
          </a:bodyPr>
          <a:lstStyle/>
          <a:p>
            <a:r>
              <a:rPr lang="tr-TR" sz="3600" b="1" dirty="0">
                <a:solidFill>
                  <a:srgbClr val="0070C0"/>
                </a:solidFill>
              </a:rPr>
              <a:t>EU Academy: Çevrimiçi Dil Desteği (OLS) </a:t>
            </a:r>
            <a:r>
              <a:rPr lang="tr-TR" sz="3600" b="1" dirty="0" smtClean="0">
                <a:solidFill>
                  <a:srgbClr val="0070C0"/>
                </a:solidFill>
              </a:rPr>
              <a:t/>
            </a:r>
            <a:br>
              <a:rPr lang="tr-TR" sz="3600" b="1" dirty="0" smtClean="0">
                <a:solidFill>
                  <a:srgbClr val="0070C0"/>
                </a:solidFill>
              </a:rPr>
            </a:br>
            <a:r>
              <a:rPr lang="tr-TR" sz="3600" b="1" dirty="0" smtClean="0">
                <a:solidFill>
                  <a:srgbClr val="0070C0"/>
                </a:solidFill>
              </a:rPr>
              <a:t>Online </a:t>
            </a:r>
            <a:r>
              <a:rPr lang="tr-TR" sz="3600" b="1" dirty="0">
                <a:solidFill>
                  <a:srgbClr val="0070C0"/>
                </a:solidFill>
              </a:rPr>
              <a:t>Dil Sınavı &amp; Online Dil Desteği</a:t>
            </a:r>
            <a:endParaRPr lang="tr-TR" sz="3600" dirty="0">
              <a:solidFill>
                <a:srgbClr val="0070C0"/>
              </a:solidFill>
            </a:endParaRPr>
          </a:p>
        </p:txBody>
      </p:sp>
      <p:sp>
        <p:nvSpPr>
          <p:cNvPr id="3" name="2 İçerik Yer Tutucusu"/>
          <p:cNvSpPr>
            <a:spLocks noGrp="1"/>
          </p:cNvSpPr>
          <p:nvPr>
            <p:ph idx="1"/>
          </p:nvPr>
        </p:nvSpPr>
        <p:spPr>
          <a:xfrm>
            <a:off x="457200" y="2276872"/>
            <a:ext cx="8229600" cy="3888432"/>
          </a:xfrm>
          <a:solidFill>
            <a:schemeClr val="bg1"/>
          </a:solidFill>
        </p:spPr>
        <p:txBody>
          <a:bodyPr>
            <a:normAutofit/>
          </a:bodyPr>
          <a:lstStyle/>
          <a:p>
            <a:pPr algn="just">
              <a:buNone/>
            </a:pPr>
            <a:r>
              <a:rPr lang="tr-TR" sz="2800" dirty="0">
                <a:solidFill>
                  <a:schemeClr val="tx1"/>
                </a:solidFill>
              </a:rPr>
              <a:t>Online Language </a:t>
            </a:r>
            <a:r>
              <a:rPr lang="tr-TR" sz="2800" dirty="0" err="1">
                <a:solidFill>
                  <a:schemeClr val="tx1"/>
                </a:solidFill>
              </a:rPr>
              <a:t>Support</a:t>
            </a:r>
            <a:r>
              <a:rPr lang="tr-TR" sz="2800" dirty="0">
                <a:solidFill>
                  <a:schemeClr val="tx1"/>
                </a:solidFill>
              </a:rPr>
              <a:t> / Online Dil Desteği, Avrupa Komisyonunun getirmiş olduğu bir uygulamadır.</a:t>
            </a:r>
          </a:p>
          <a:p>
            <a:pPr algn="just">
              <a:buNone/>
            </a:pPr>
            <a:r>
              <a:rPr lang="tr-TR" sz="2800" dirty="0">
                <a:solidFill>
                  <a:schemeClr val="tx1"/>
                </a:solidFill>
              </a:rPr>
              <a:t>Hem öğrenim hem de staj hareketliliği yararlanıcıları </a:t>
            </a:r>
            <a:r>
              <a:rPr lang="tr-TR" sz="2800" dirty="0" smtClean="0">
                <a:solidFill>
                  <a:schemeClr val="tx1"/>
                </a:solidFill>
              </a:rPr>
              <a:t>için</a:t>
            </a:r>
          </a:p>
          <a:p>
            <a:pPr algn="just">
              <a:buNone/>
            </a:pPr>
            <a:r>
              <a:rPr lang="tr-TR" sz="2800" dirty="0" smtClean="0">
                <a:solidFill>
                  <a:schemeClr val="tx1"/>
                </a:solidFill>
              </a:rPr>
              <a:t>sistem artık </a:t>
            </a:r>
            <a:r>
              <a:rPr lang="tr-TR" sz="2800" b="1" dirty="0" smtClean="0">
                <a:solidFill>
                  <a:schemeClr val="tx1"/>
                </a:solidFill>
              </a:rPr>
              <a:t>zorunlu değildir</a:t>
            </a:r>
            <a:r>
              <a:rPr lang="tr-TR" sz="2800" dirty="0" smtClean="0">
                <a:solidFill>
                  <a:schemeClr val="tx1"/>
                </a:solidFill>
              </a:rPr>
              <a:t>.</a:t>
            </a:r>
            <a:endParaRPr lang="tr-TR" sz="2800" dirty="0">
              <a:solidFill>
                <a:schemeClr val="tx1"/>
              </a:solidFill>
            </a:endParaRPr>
          </a:p>
          <a:p>
            <a:pPr algn="just">
              <a:buNone/>
            </a:pPr>
            <a:r>
              <a:rPr lang="tr-TR" sz="2800" dirty="0">
                <a:solidFill>
                  <a:schemeClr val="tx1"/>
                </a:solidFill>
              </a:rPr>
              <a:t>Seviyenize göre sistem size Dil Kursu gönderebilir.</a:t>
            </a:r>
          </a:p>
          <a:p>
            <a:pPr algn="just">
              <a:buNone/>
            </a:pPr>
            <a:r>
              <a:rPr lang="tr-TR" sz="2800" dirty="0">
                <a:solidFill>
                  <a:schemeClr val="tx1"/>
                </a:solidFill>
              </a:rPr>
              <a:t>Sistemin Dil Kursu daveti göndermesi tamamen seviyeniz ile ilişkilidir.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Başlık"/>
          <p:cNvSpPr>
            <a:spLocks noGrp="1"/>
          </p:cNvSpPr>
          <p:nvPr>
            <p:ph type="title"/>
          </p:nvPr>
        </p:nvSpPr>
        <p:spPr>
          <a:xfrm>
            <a:off x="457200" y="274638"/>
            <a:ext cx="8229600" cy="922337"/>
          </a:xfrm>
        </p:spPr>
        <p:txBody>
          <a:bodyPr/>
          <a:lstStyle/>
          <a:p>
            <a:pPr eaLnBrk="1" hangingPunct="1"/>
            <a:r>
              <a:rPr lang="tr-TR" dirty="0">
                <a:solidFill>
                  <a:srgbClr val="0070C0"/>
                </a:solidFill>
              </a:rPr>
              <a:t>Çevrimiçi Dil Desteği İçeriği</a:t>
            </a:r>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445704777"/>
              </p:ext>
            </p:extLst>
          </p:nvPr>
        </p:nvGraphicFramePr>
        <p:xfrm>
          <a:off x="457200" y="1341438"/>
          <a:ext cx="8229600" cy="478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etin kutusu 1"/>
          <p:cNvSpPr txBox="1"/>
          <p:nvPr/>
        </p:nvSpPr>
        <p:spPr>
          <a:xfrm>
            <a:off x="457200" y="5635428"/>
            <a:ext cx="8435280" cy="369332"/>
          </a:xfrm>
          <a:prstGeom prst="rect">
            <a:avLst/>
          </a:prstGeom>
          <a:noFill/>
        </p:spPr>
        <p:txBody>
          <a:bodyPr wrap="square" rtlCol="0">
            <a:spAutoFit/>
          </a:bodyPr>
          <a:lstStyle/>
          <a:p>
            <a:r>
              <a:rPr lang="tr-TR" dirty="0" smtClean="0"/>
              <a:t>OLS ile ilgili yönlendirme bu aşamaya gelen yararlanıcılara eposta yoluyla gönderilecektir. </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79425" y="188640"/>
            <a:ext cx="8229600" cy="1657350"/>
          </a:xfrm>
        </p:spPr>
        <p:txBody>
          <a:bodyPr rtlCol="0">
            <a:noAutofit/>
          </a:bodyPr>
          <a:lstStyle/>
          <a:p>
            <a:pPr fontAlgn="auto">
              <a:spcAft>
                <a:spcPts val="0"/>
              </a:spcAft>
              <a:defRPr/>
            </a:pPr>
            <a:r>
              <a:rPr lang="tr-TR" sz="2000" b="1" dirty="0">
                <a:solidFill>
                  <a:schemeClr val="tx1"/>
                </a:solidFill>
              </a:rPr>
              <a:t>TÜRKİYE ULUSAL AJANSI</a:t>
            </a:r>
            <a:r>
              <a:rPr lang="tr-TR" sz="2000" dirty="0">
                <a:solidFill>
                  <a:schemeClr val="tx1"/>
                </a:solidFill>
              </a:rPr>
              <a:t/>
            </a:r>
            <a:br>
              <a:rPr lang="tr-TR" sz="2000" dirty="0">
                <a:solidFill>
                  <a:schemeClr val="tx1"/>
                </a:solidFill>
              </a:rPr>
            </a:br>
            <a:r>
              <a:rPr lang="tr-TR" sz="2000" dirty="0">
                <a:solidFill>
                  <a:schemeClr val="tx1"/>
                </a:solidFill>
              </a:rPr>
              <a:t>Temel olarak Avrupa Birliği’nin eğitim ve gençlik programlarını ülke içinde duyurma, bu programlara katılım çalışmalarını koordine etme, yürütme ve izleme, Avrupa Komisyonuna rapor halinde sunma, program uygulamaları hakkında Avrupa Komisyonu ile gerekli görüşmeleri yapma ve uygulama sözleşmelerini imzalama görevlerini üstlenmiştir</a:t>
            </a:r>
          </a:p>
        </p:txBody>
      </p:sp>
      <p:pic>
        <p:nvPicPr>
          <p:cNvPr id="11267" name="Picture 2" descr="C:\Users\ülkü\Desktop\128156_Logo_Erasmus___60ko.jpg"/>
          <p:cNvPicPr>
            <a:picLocks noGrp="1" noChangeAspect="1" noChangeArrowheads="1"/>
          </p:cNvPicPr>
          <p:nvPr>
            <p:ph idx="1"/>
          </p:nvPr>
        </p:nvPicPr>
        <p:blipFill>
          <a:blip r:embed="rId2" cstate="print">
            <a:lum bright="66000" contrast="-60000"/>
          </a:blip>
          <a:stretch>
            <a:fillRect/>
          </a:stretch>
        </p:blipFill>
        <p:spPr>
          <a:xfrm>
            <a:off x="822325" y="2780214"/>
            <a:ext cx="7543800" cy="2154822"/>
          </a:xfrm>
          <a:noFill/>
        </p:spPr>
      </p:pic>
      <p:pic>
        <p:nvPicPr>
          <p:cNvPr id="11268" name="Picture 2"/>
          <p:cNvPicPr>
            <a:picLocks noChangeAspect="1" noChangeArrowheads="1"/>
          </p:cNvPicPr>
          <p:nvPr/>
        </p:nvPicPr>
        <p:blipFill>
          <a:blip r:embed="rId3" cstate="print"/>
          <a:srcRect/>
          <a:stretch>
            <a:fillRect/>
          </a:stretch>
        </p:blipFill>
        <p:spPr bwMode="auto">
          <a:xfrm>
            <a:off x="822325" y="1988840"/>
            <a:ext cx="747395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70C0"/>
                </a:solidFill>
              </a:rPr>
              <a:t>Vize</a:t>
            </a:r>
            <a:r>
              <a:rPr lang="tr-TR" dirty="0"/>
              <a:t> </a:t>
            </a:r>
          </a:p>
        </p:txBody>
      </p:sp>
      <p:sp>
        <p:nvSpPr>
          <p:cNvPr id="3" name="İçerik Yer Tutucusu 2"/>
          <p:cNvSpPr>
            <a:spLocks noGrp="1"/>
          </p:cNvSpPr>
          <p:nvPr>
            <p:ph idx="1"/>
          </p:nvPr>
        </p:nvSpPr>
        <p:spPr>
          <a:xfrm>
            <a:off x="822959" y="1845734"/>
            <a:ext cx="7709481" cy="4319570"/>
          </a:xfrm>
        </p:spPr>
        <p:txBody>
          <a:bodyPr>
            <a:normAutofit/>
          </a:bodyPr>
          <a:lstStyle/>
          <a:p>
            <a:pPr algn="just">
              <a:buFont typeface="Wingdings" panose="05000000000000000000" pitchFamily="2" charset="2"/>
              <a:buChar char="q"/>
            </a:pPr>
            <a:r>
              <a:rPr lang="tr-TR" sz="3600" dirty="0"/>
              <a:t>Her yararlanıcı vize koşullarını ve gerekli belgeleri takip etmekle yükümlüdür.</a:t>
            </a:r>
          </a:p>
          <a:p>
            <a:pPr algn="just">
              <a:buFont typeface="Wingdings" panose="05000000000000000000" pitchFamily="2" charset="2"/>
              <a:buChar char="q"/>
            </a:pPr>
            <a:r>
              <a:rPr lang="tr-TR" sz="3600" dirty="0"/>
              <a:t>Dış İlişkiler Erasmus koordinatörlüğü sadece «Erasmus Hibe Yazısı» ya da «Dil Belgesi» vermektedir. </a:t>
            </a:r>
          </a:p>
        </p:txBody>
      </p:sp>
    </p:spTree>
    <p:extLst>
      <p:ext uri="{BB962C8B-B14F-4D97-AF65-F5344CB8AC3E}">
        <p14:creationId xmlns:p14="http://schemas.microsoft.com/office/powerpoint/2010/main" val="3282526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Vize yazısı – Portal sistemi</a:t>
            </a:r>
            <a:endParaRPr lang="tr-TR" b="1" dirty="0"/>
          </a:p>
        </p:txBody>
      </p:sp>
      <p:sp>
        <p:nvSpPr>
          <p:cNvPr id="3" name="İçerik Yer Tutucusu 2"/>
          <p:cNvSpPr>
            <a:spLocks noGrp="1"/>
          </p:cNvSpPr>
          <p:nvPr>
            <p:ph idx="1"/>
          </p:nvPr>
        </p:nvSpPr>
        <p:spPr/>
        <p:txBody>
          <a:bodyPr/>
          <a:lstStyle/>
          <a:p>
            <a:r>
              <a:rPr lang="tr-TR" dirty="0" smtClean="0"/>
              <a:t>Erasmusbasvuru.ua.gov.tr adresinde profil sayfanıza giriniz</a:t>
            </a:r>
          </a:p>
          <a:p>
            <a:r>
              <a:rPr lang="tr-TR" dirty="0" smtClean="0"/>
              <a:t>Sistemde tüm bilgileriniz girilmiş ise «vize yazısı» kısmı aktif görünecektir.</a:t>
            </a:r>
            <a:endParaRPr lang="tr-TR" dirty="0"/>
          </a:p>
        </p:txBody>
      </p:sp>
      <p:pic>
        <p:nvPicPr>
          <p:cNvPr id="5" name="Resim 4"/>
          <p:cNvPicPr>
            <a:picLocks noChangeAspect="1"/>
          </p:cNvPicPr>
          <p:nvPr/>
        </p:nvPicPr>
        <p:blipFill>
          <a:blip r:embed="rId2"/>
          <a:stretch>
            <a:fillRect/>
          </a:stretch>
        </p:blipFill>
        <p:spPr>
          <a:xfrm>
            <a:off x="381000" y="3124200"/>
            <a:ext cx="8351688" cy="2438400"/>
          </a:xfrm>
          <a:prstGeom prst="rect">
            <a:avLst/>
          </a:prstGeom>
        </p:spPr>
      </p:pic>
      <p:sp>
        <p:nvSpPr>
          <p:cNvPr id="6" name="Metin kutusu 5"/>
          <p:cNvSpPr txBox="1"/>
          <p:nvPr/>
        </p:nvSpPr>
        <p:spPr>
          <a:xfrm>
            <a:off x="518244" y="5407429"/>
            <a:ext cx="8077200" cy="923330"/>
          </a:xfrm>
          <a:prstGeom prst="rect">
            <a:avLst/>
          </a:prstGeom>
          <a:noFill/>
        </p:spPr>
        <p:txBody>
          <a:bodyPr wrap="square" rtlCol="0">
            <a:spAutoFit/>
          </a:bodyPr>
          <a:lstStyle/>
          <a:p>
            <a:r>
              <a:rPr lang="tr-TR" dirty="0"/>
              <a:t>Profil sayfasında yer alan Kişisel Bilgiler alanındaki </a:t>
            </a:r>
            <a:r>
              <a:rPr lang="tr-TR" u="sng" dirty="0"/>
              <a:t>e-posta ve telefon bilgilerini </a:t>
            </a:r>
            <a:r>
              <a:rPr lang="tr-TR" u="sng" dirty="0" smtClean="0"/>
              <a:t>kontrol edin ve </a:t>
            </a:r>
            <a:r>
              <a:rPr lang="tr-TR" u="sng" dirty="0"/>
              <a:t>bu </a:t>
            </a:r>
            <a:r>
              <a:rPr lang="tr-TR" u="sng" dirty="0" smtClean="0"/>
              <a:t>bilgilerin doğru olduğundan emin olun. Gerekirse güncelleme yapın.</a:t>
            </a:r>
            <a:endParaRPr lang="tr-TR" dirty="0"/>
          </a:p>
        </p:txBody>
      </p:sp>
    </p:spTree>
    <p:extLst>
      <p:ext uri="{BB962C8B-B14F-4D97-AF65-F5344CB8AC3E}">
        <p14:creationId xmlns:p14="http://schemas.microsoft.com/office/powerpoint/2010/main" val="2799025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Vize yazısı – Portal sistemi</a:t>
            </a:r>
            <a:endParaRPr lang="tr-TR" dirty="0"/>
          </a:p>
        </p:txBody>
      </p:sp>
      <p:sp>
        <p:nvSpPr>
          <p:cNvPr id="3" name="İçerik Yer Tutucusu 2"/>
          <p:cNvSpPr>
            <a:spLocks noGrp="1"/>
          </p:cNvSpPr>
          <p:nvPr>
            <p:ph idx="1"/>
          </p:nvPr>
        </p:nvSpPr>
        <p:spPr/>
        <p:txBody>
          <a:bodyPr>
            <a:normAutofit lnSpcReduction="10000"/>
          </a:bodyPr>
          <a:lstStyle/>
          <a:p>
            <a:pPr algn="just"/>
            <a:r>
              <a:rPr lang="tr-TR" sz="3200" dirty="0" smtClean="0"/>
              <a:t>* Tüm bilgilerinizin Dış İlişkiler tarafından girilmiş olması gerekmektedir (ön koşul: kabul belgesi/LA onayları/vize randevu tarihi)</a:t>
            </a:r>
          </a:p>
          <a:p>
            <a:pPr algn="just"/>
            <a:r>
              <a:rPr lang="tr-TR" sz="3200" dirty="0" smtClean="0"/>
              <a:t>* Vize randevu tarihinize veri girişi yapılacağından mutlaka vize randevu tarihinizi Dış İlişkilere bildiriniz.</a:t>
            </a:r>
          </a:p>
          <a:p>
            <a:pPr algn="just"/>
            <a:r>
              <a:rPr lang="tr-TR" sz="3200" dirty="0" smtClean="0"/>
              <a:t>* Sistem henüz Türkçe yazı vermemektedir. (</a:t>
            </a:r>
            <a:r>
              <a:rPr lang="tr-TR" sz="3200" dirty="0" err="1" smtClean="0"/>
              <a:t>Czech</a:t>
            </a:r>
            <a:r>
              <a:rPr lang="tr-TR" sz="3200" dirty="0"/>
              <a:t> </a:t>
            </a:r>
            <a:r>
              <a:rPr lang="tr-TR" sz="3200" dirty="0" err="1" smtClean="0"/>
              <a:t>Republic</a:t>
            </a:r>
            <a:r>
              <a:rPr lang="tr-TR" sz="3200" dirty="0" smtClean="0"/>
              <a:t>). Türkçe yazıya ihtiyacınız varsa lütfen Dış İlişkilere e-posta ile iletiniz.</a:t>
            </a:r>
            <a:endParaRPr lang="tr-TR" sz="3200" dirty="0"/>
          </a:p>
        </p:txBody>
      </p:sp>
    </p:spTree>
    <p:extLst>
      <p:ext uri="{BB962C8B-B14F-4D97-AF65-F5344CB8AC3E}">
        <p14:creationId xmlns:p14="http://schemas.microsoft.com/office/powerpoint/2010/main" val="15561691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2960" y="286604"/>
            <a:ext cx="3098416" cy="1450757"/>
          </a:xfrm>
        </p:spPr>
        <p:txBody>
          <a:bodyPr/>
          <a:lstStyle/>
          <a:p>
            <a:r>
              <a:rPr lang="tr-TR" b="1" dirty="0" smtClean="0"/>
              <a:t>Vize yazısı </a:t>
            </a:r>
            <a:br>
              <a:rPr lang="tr-TR" b="1" dirty="0" smtClean="0"/>
            </a:br>
            <a:r>
              <a:rPr lang="tr-TR" b="1" dirty="0" smtClean="0"/>
              <a:t>görüntüsü</a:t>
            </a:r>
            <a:endParaRPr lang="tr-TR" b="1" dirty="0"/>
          </a:p>
        </p:txBody>
      </p:sp>
      <p:pic>
        <p:nvPicPr>
          <p:cNvPr id="5" name="Resim 4"/>
          <p:cNvPicPr>
            <a:picLocks noChangeAspect="1"/>
          </p:cNvPicPr>
          <p:nvPr/>
        </p:nvPicPr>
        <p:blipFill>
          <a:blip r:embed="rId2"/>
          <a:stretch>
            <a:fillRect/>
          </a:stretch>
        </p:blipFill>
        <p:spPr>
          <a:xfrm>
            <a:off x="3921376" y="0"/>
            <a:ext cx="5222624" cy="6610350"/>
          </a:xfrm>
          <a:prstGeom prst="rect">
            <a:avLst/>
          </a:prstGeom>
        </p:spPr>
      </p:pic>
      <p:sp>
        <p:nvSpPr>
          <p:cNvPr id="6" name="Dikdörtgen 5"/>
          <p:cNvSpPr/>
          <p:nvPr/>
        </p:nvSpPr>
        <p:spPr>
          <a:xfrm>
            <a:off x="76200" y="5638800"/>
            <a:ext cx="8153400" cy="646331"/>
          </a:xfrm>
          <a:prstGeom prst="rect">
            <a:avLst/>
          </a:prstGeom>
        </p:spPr>
        <p:txBody>
          <a:bodyPr wrap="square">
            <a:spAutoFit/>
          </a:bodyPr>
          <a:lstStyle/>
          <a:p>
            <a:r>
              <a:rPr lang="tr-TR" dirty="0"/>
              <a:t>Adayın oluşturduğu vize yazısında, sağ alt köşede doğrulama amaçlı </a:t>
            </a:r>
            <a:r>
              <a:rPr lang="tr-TR" dirty="0" err="1"/>
              <a:t>karekod</a:t>
            </a:r>
            <a:r>
              <a:rPr lang="tr-TR" dirty="0"/>
              <a:t> yer alacaktır</a:t>
            </a:r>
          </a:p>
        </p:txBody>
      </p:sp>
      <p:sp>
        <p:nvSpPr>
          <p:cNvPr id="7" name="Çentikli Sağ Ok 6"/>
          <p:cNvSpPr/>
          <p:nvPr/>
        </p:nvSpPr>
        <p:spPr>
          <a:xfrm>
            <a:off x="7162800" y="6172200"/>
            <a:ext cx="762000" cy="228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042978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idx="1"/>
          </p:nvPr>
        </p:nvSpPr>
        <p:spPr/>
        <p:txBody>
          <a:bodyPr>
            <a:normAutofit/>
          </a:bodyPr>
          <a:lstStyle/>
          <a:p>
            <a:pPr algn="just">
              <a:buFont typeface="Wingdings" panose="05000000000000000000" pitchFamily="2" charset="2"/>
              <a:buChar char="q"/>
            </a:pPr>
            <a:r>
              <a:rPr lang="tr-TR" sz="3200" dirty="0" smtClean="0"/>
              <a:t>Vize başvuru aşamasında ilgili ülkenin Büyükelçilik/Konsolosluk sayfalarında; tarafınızdan istenilecek belgeler listelenmektedir. </a:t>
            </a:r>
          </a:p>
          <a:p>
            <a:pPr marL="0" indent="0" algn="just">
              <a:buNone/>
            </a:pPr>
            <a:endParaRPr lang="tr-TR" sz="3200" dirty="0" smtClean="0"/>
          </a:p>
          <a:p>
            <a:pPr algn="just">
              <a:buFont typeface="Wingdings" panose="05000000000000000000" pitchFamily="2" charset="2"/>
              <a:buChar char="q"/>
            </a:pPr>
            <a:r>
              <a:rPr lang="tr-TR" sz="3200" dirty="0" smtClean="0"/>
              <a:t>Her ülkenin talep edeceği belgeler farklılık arz edebilir!</a:t>
            </a:r>
          </a:p>
          <a:p>
            <a:endParaRPr lang="en-GB" sz="3200" dirty="0"/>
          </a:p>
        </p:txBody>
      </p:sp>
    </p:spTree>
    <p:extLst>
      <p:ext uri="{BB962C8B-B14F-4D97-AF65-F5344CB8AC3E}">
        <p14:creationId xmlns:p14="http://schemas.microsoft.com/office/powerpoint/2010/main" val="31265689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51520" y="908720"/>
            <a:ext cx="8564459" cy="4582486"/>
          </a:xfrm>
          <a:prstGeom prst="rect">
            <a:avLst/>
          </a:prstGeom>
        </p:spPr>
      </p:pic>
    </p:spTree>
    <p:extLst>
      <p:ext uri="{BB962C8B-B14F-4D97-AF65-F5344CB8AC3E}">
        <p14:creationId xmlns:p14="http://schemas.microsoft.com/office/powerpoint/2010/main" val="42417078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Yer Tutucusu 5"/>
          <p:cNvSpPr>
            <a:spLocks noGrp="1"/>
          </p:cNvSpPr>
          <p:nvPr>
            <p:ph type="body" idx="1"/>
          </p:nvPr>
        </p:nvSpPr>
        <p:spPr>
          <a:xfrm>
            <a:off x="395536" y="692696"/>
            <a:ext cx="4154764" cy="736282"/>
          </a:xfrm>
        </p:spPr>
        <p:txBody>
          <a:bodyPr>
            <a:normAutofit/>
          </a:bodyPr>
          <a:lstStyle/>
          <a:p>
            <a:pPr algn="ctr"/>
            <a:r>
              <a:rPr lang="tr-TR" sz="4000" dirty="0" smtClean="0"/>
              <a:t>ALMANYA</a:t>
            </a:r>
            <a:endParaRPr lang="en-GB" sz="4000" dirty="0"/>
          </a:p>
        </p:txBody>
      </p:sp>
      <p:sp>
        <p:nvSpPr>
          <p:cNvPr id="7" name="İçerik Yer Tutucusu 6"/>
          <p:cNvSpPr>
            <a:spLocks noGrp="1"/>
          </p:cNvSpPr>
          <p:nvPr>
            <p:ph sz="half" idx="2"/>
          </p:nvPr>
        </p:nvSpPr>
        <p:spPr>
          <a:xfrm>
            <a:off x="395536" y="1844824"/>
            <a:ext cx="4130744" cy="4024271"/>
          </a:xfrm>
        </p:spPr>
        <p:txBody>
          <a:bodyPr>
            <a:normAutofit fontScale="92500" lnSpcReduction="20000"/>
          </a:bodyPr>
          <a:lstStyle/>
          <a:p>
            <a:r>
              <a:rPr lang="tr-TR" sz="2800" dirty="0"/>
              <a:t>ALMANYA vize başvurusu için sadece, Vize Onay (Hibe Teyit) yazısı verilmektedir. </a:t>
            </a:r>
            <a:endParaRPr lang="tr-TR" sz="2800" dirty="0" smtClean="0"/>
          </a:p>
          <a:p>
            <a:r>
              <a:rPr lang="tr-TR" sz="2800" dirty="0" smtClean="0"/>
              <a:t>Büyükelçilik/Konsolosluk </a:t>
            </a:r>
            <a:r>
              <a:rPr lang="tr-TR" sz="2800" dirty="0"/>
              <a:t>tarafından ayrıca belirtilmediği sürece dil belgesi verilmemektedir</a:t>
            </a:r>
            <a:r>
              <a:rPr lang="tr-TR" sz="2800" dirty="0" smtClean="0"/>
              <a:t>!</a:t>
            </a:r>
          </a:p>
          <a:p>
            <a:r>
              <a:rPr lang="tr-TR" sz="2800" dirty="0" smtClean="0"/>
              <a:t>Vize görüşmesi sırasında OLA/LA belgenizin imza ve mühürlerinin tamamlanmış olarak yanınızda bulunması gerekmektedir!</a:t>
            </a:r>
            <a:endParaRPr lang="tr-TR" sz="2800" dirty="0"/>
          </a:p>
          <a:p>
            <a:endParaRPr lang="en-GB" dirty="0"/>
          </a:p>
        </p:txBody>
      </p:sp>
      <p:sp>
        <p:nvSpPr>
          <p:cNvPr id="8" name="Metin Yer Tutucusu 7"/>
          <p:cNvSpPr>
            <a:spLocks noGrp="1"/>
          </p:cNvSpPr>
          <p:nvPr>
            <p:ph type="body" sz="quarter" idx="3"/>
          </p:nvPr>
        </p:nvSpPr>
        <p:spPr>
          <a:xfrm>
            <a:off x="4663440" y="692696"/>
            <a:ext cx="4013016" cy="736282"/>
          </a:xfrm>
        </p:spPr>
        <p:txBody>
          <a:bodyPr>
            <a:normAutofit/>
          </a:bodyPr>
          <a:lstStyle/>
          <a:p>
            <a:pPr algn="ctr"/>
            <a:r>
              <a:rPr lang="tr-TR" sz="4000" dirty="0" smtClean="0"/>
              <a:t>İTALYA</a:t>
            </a:r>
            <a:endParaRPr lang="en-GB" sz="4000" dirty="0"/>
          </a:p>
        </p:txBody>
      </p:sp>
      <p:sp>
        <p:nvSpPr>
          <p:cNvPr id="9" name="İçerik Yer Tutucusu 8"/>
          <p:cNvSpPr>
            <a:spLocks noGrp="1"/>
          </p:cNvSpPr>
          <p:nvPr>
            <p:ph sz="quarter" idx="4"/>
          </p:nvPr>
        </p:nvSpPr>
        <p:spPr>
          <a:xfrm>
            <a:off x="4663440" y="1844824"/>
            <a:ext cx="4013016" cy="4024270"/>
          </a:xfrm>
        </p:spPr>
        <p:txBody>
          <a:bodyPr>
            <a:normAutofit/>
          </a:bodyPr>
          <a:lstStyle/>
          <a:p>
            <a:r>
              <a:rPr lang="tr-TR" sz="2600" dirty="0" smtClean="0"/>
              <a:t>İTALYA vize başvurusu için; Vize Onay (Hibe Teyit) yazısı ile dil belgesi birlikte verilmektedir. </a:t>
            </a:r>
          </a:p>
          <a:p>
            <a:r>
              <a:rPr lang="tr-TR" sz="2600" b="1" dirty="0" smtClean="0">
                <a:solidFill>
                  <a:srgbClr val="FF0000"/>
                </a:solidFill>
              </a:rPr>
              <a:t>DİKKAT!!! ÖNEMLİ!!!</a:t>
            </a:r>
          </a:p>
          <a:p>
            <a:r>
              <a:rPr lang="tr-TR" sz="2600" dirty="0" smtClean="0"/>
              <a:t>Dış İlişkiler biriminden alınan vize yazısına Valilik tarafından «</a:t>
            </a:r>
            <a:r>
              <a:rPr lang="tr-TR" sz="2600" b="1" dirty="0" smtClean="0"/>
              <a:t>APOSTİL</a:t>
            </a:r>
            <a:r>
              <a:rPr lang="tr-TR" sz="2600" dirty="0" smtClean="0"/>
              <a:t>» kaşesi vurulması gerekmektedir.</a:t>
            </a:r>
            <a:endParaRPr lang="tr-TR" sz="2600" dirty="0"/>
          </a:p>
        </p:txBody>
      </p:sp>
    </p:spTree>
    <p:extLst>
      <p:ext uri="{BB962C8B-B14F-4D97-AF65-F5344CB8AC3E}">
        <p14:creationId xmlns:p14="http://schemas.microsoft.com/office/powerpoint/2010/main" val="28416890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8422" y="620688"/>
            <a:ext cx="9115578" cy="5297208"/>
          </a:xfrm>
          <a:prstGeom prst="rect">
            <a:avLst/>
          </a:prstGeom>
        </p:spPr>
      </p:pic>
    </p:spTree>
    <p:extLst>
      <p:ext uri="{BB962C8B-B14F-4D97-AF65-F5344CB8AC3E}">
        <p14:creationId xmlns:p14="http://schemas.microsoft.com/office/powerpoint/2010/main" val="37279382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67544" y="188640"/>
            <a:ext cx="8156256" cy="6188918"/>
          </a:xfrm>
          <a:prstGeom prst="rect">
            <a:avLst/>
          </a:prstGeom>
        </p:spPr>
      </p:pic>
    </p:spTree>
    <p:extLst>
      <p:ext uri="{BB962C8B-B14F-4D97-AF65-F5344CB8AC3E}">
        <p14:creationId xmlns:p14="http://schemas.microsoft.com/office/powerpoint/2010/main" val="452896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t>ÇEKYA/ÇEK CUMHURİYETİ</a:t>
            </a:r>
            <a:endParaRPr lang="en-GB" b="1" dirty="0"/>
          </a:p>
        </p:txBody>
      </p:sp>
      <p:sp>
        <p:nvSpPr>
          <p:cNvPr id="3" name="İçerik Yer Tutucusu 2"/>
          <p:cNvSpPr>
            <a:spLocks noGrp="1"/>
          </p:cNvSpPr>
          <p:nvPr>
            <p:ph idx="1"/>
          </p:nvPr>
        </p:nvSpPr>
        <p:spPr>
          <a:xfrm>
            <a:off x="822959" y="1844824"/>
            <a:ext cx="7543801" cy="4023360"/>
          </a:xfrm>
        </p:spPr>
        <p:txBody>
          <a:bodyPr/>
          <a:lstStyle/>
          <a:p>
            <a:pPr algn="just">
              <a:buFont typeface="Wingdings" panose="05000000000000000000" pitchFamily="2" charset="2"/>
              <a:buChar char="q"/>
            </a:pPr>
            <a:r>
              <a:rPr lang="tr-TR" dirty="0" smtClean="0"/>
              <a:t> ÇEKYA </a:t>
            </a:r>
            <a:r>
              <a:rPr lang="tr-TR" dirty="0"/>
              <a:t>vize başvurusu için; Vize Onay (Hibe Teyit) yazısı </a:t>
            </a:r>
            <a:r>
              <a:rPr lang="tr-TR" dirty="0" smtClean="0"/>
              <a:t>hem Türkçe hem de İngilizce olarak verilmektedir</a:t>
            </a:r>
            <a:r>
              <a:rPr lang="tr-TR" dirty="0"/>
              <a:t>. </a:t>
            </a:r>
          </a:p>
          <a:p>
            <a:pPr algn="just">
              <a:buFont typeface="Wingdings" panose="05000000000000000000" pitchFamily="2" charset="2"/>
              <a:buChar char="q"/>
            </a:pPr>
            <a:r>
              <a:rPr lang="tr-TR" dirty="0" smtClean="0"/>
              <a:t> Türkçe verilen vize onay yazısının Çekçeye tercüme ettirilmesi gerekmektedir.</a:t>
            </a:r>
          </a:p>
          <a:p>
            <a:pPr algn="just">
              <a:buFont typeface="Wingdings" panose="05000000000000000000" pitchFamily="2" charset="2"/>
              <a:buChar char="q"/>
            </a:pPr>
            <a:r>
              <a:rPr lang="tr-TR" dirty="0"/>
              <a:t> </a:t>
            </a:r>
            <a:r>
              <a:rPr lang="tr-TR" dirty="0" smtClean="0"/>
              <a:t>Tercümenin Ankara’da yapılması gerekmektedir. (Daha önceki deneyimlerimize göre Adana’da yaptırılan tercümeler </a:t>
            </a:r>
            <a:r>
              <a:rPr lang="tr-TR" dirty="0" err="1" smtClean="0"/>
              <a:t>Çekya</a:t>
            </a:r>
            <a:r>
              <a:rPr lang="tr-TR" dirty="0" smtClean="0"/>
              <a:t> Konsolosluğu tarafından kabul edilmemektedir!!!)</a:t>
            </a:r>
          </a:p>
          <a:p>
            <a:pPr algn="just">
              <a:buFont typeface="Wingdings" panose="05000000000000000000" pitchFamily="2" charset="2"/>
              <a:buChar char="q"/>
            </a:pPr>
            <a:r>
              <a:rPr lang="tr-TR" dirty="0" smtClean="0"/>
              <a:t>Vize görüşmesinde bütün belgelerinizin aslının yanınızda bulunması gerekmektedir.</a:t>
            </a:r>
          </a:p>
          <a:p>
            <a:pPr algn="just">
              <a:buFont typeface="Wingdings" panose="05000000000000000000" pitchFamily="2" charset="2"/>
              <a:buChar char="q"/>
            </a:pPr>
            <a:r>
              <a:rPr lang="tr-TR" dirty="0"/>
              <a:t> </a:t>
            </a:r>
            <a:r>
              <a:rPr lang="tr-TR" dirty="0" smtClean="0"/>
              <a:t>Vize süreci 2,5 (iki buçuk) aya yakın sürmektedir. Zamanlama konusunda çok titiz olunmalıdır!</a:t>
            </a:r>
            <a:endParaRPr lang="en-GB" dirty="0"/>
          </a:p>
        </p:txBody>
      </p:sp>
    </p:spTree>
    <p:extLst>
      <p:ext uri="{BB962C8B-B14F-4D97-AF65-F5344CB8AC3E}">
        <p14:creationId xmlns:p14="http://schemas.microsoft.com/office/powerpoint/2010/main" val="3952938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51520" y="764704"/>
            <a:ext cx="8365893" cy="4749602"/>
          </a:xfrm>
          <a:prstGeom prst="rect">
            <a:avLst/>
          </a:prstGeom>
        </p:spPr>
      </p:pic>
      <p:sp>
        <p:nvSpPr>
          <p:cNvPr id="5" name="4 Sağ Ok"/>
          <p:cNvSpPr/>
          <p:nvPr/>
        </p:nvSpPr>
        <p:spPr>
          <a:xfrm rot="17046938">
            <a:off x="1683805" y="2006569"/>
            <a:ext cx="1152128"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 y="908719"/>
            <a:ext cx="9144000" cy="5225143"/>
          </a:xfrm>
          <a:prstGeom prst="rect">
            <a:avLst/>
          </a:prstGeom>
        </p:spPr>
      </p:pic>
    </p:spTree>
    <p:extLst>
      <p:ext uri="{BB962C8B-B14F-4D97-AF65-F5344CB8AC3E}">
        <p14:creationId xmlns:p14="http://schemas.microsoft.com/office/powerpoint/2010/main" val="23569860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7798" y="332656"/>
            <a:ext cx="9064179" cy="5925255"/>
          </a:xfrm>
          <a:prstGeom prst="rect">
            <a:avLst/>
          </a:prstGeom>
        </p:spPr>
      </p:pic>
    </p:spTree>
    <p:extLst>
      <p:ext uri="{BB962C8B-B14F-4D97-AF65-F5344CB8AC3E}">
        <p14:creationId xmlns:p14="http://schemas.microsoft.com/office/powerpoint/2010/main" val="13283478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POLONYA</a:t>
            </a:r>
            <a:endParaRPr lang="en-GB" dirty="0"/>
          </a:p>
        </p:txBody>
      </p:sp>
      <p:sp>
        <p:nvSpPr>
          <p:cNvPr id="3" name="İçerik Yer Tutucusu 2"/>
          <p:cNvSpPr>
            <a:spLocks noGrp="1"/>
          </p:cNvSpPr>
          <p:nvPr>
            <p:ph idx="1"/>
          </p:nvPr>
        </p:nvSpPr>
        <p:spPr/>
        <p:txBody>
          <a:bodyPr/>
          <a:lstStyle/>
          <a:p>
            <a:pPr algn="just">
              <a:buFont typeface="Wingdings" panose="05000000000000000000" pitchFamily="2" charset="2"/>
              <a:buChar char="q"/>
            </a:pPr>
            <a:r>
              <a:rPr lang="tr-TR" sz="2800" dirty="0" smtClean="0"/>
              <a:t> POLONYA </a:t>
            </a:r>
            <a:r>
              <a:rPr lang="tr-TR" sz="2800" dirty="0"/>
              <a:t>vize başvurusu için; Vize Onay (Hibe Teyit) yazısı ile dil belgesi birlikte verilmektedir. </a:t>
            </a:r>
            <a:endParaRPr lang="tr-TR" sz="2800" dirty="0" smtClean="0"/>
          </a:p>
          <a:p>
            <a:pPr algn="just">
              <a:buFont typeface="Wingdings" panose="05000000000000000000" pitchFamily="2" charset="2"/>
              <a:buChar char="q"/>
            </a:pPr>
            <a:r>
              <a:rPr lang="tr-TR" sz="2800" dirty="0"/>
              <a:t> Vize görüşmesi sırasında OLA/LA belgenizin imza ve mühürlerinin tamamlanmış olarak yanınızda bulunması </a:t>
            </a:r>
            <a:r>
              <a:rPr lang="tr-TR" sz="2800" dirty="0" smtClean="0"/>
              <a:t>gerekmektedir.</a:t>
            </a:r>
          </a:p>
          <a:p>
            <a:pPr algn="just">
              <a:buFont typeface="Wingdings" panose="05000000000000000000" pitchFamily="2" charset="2"/>
              <a:buChar char="q"/>
            </a:pPr>
            <a:r>
              <a:rPr lang="tr-TR" sz="2800" dirty="0" smtClean="0"/>
              <a:t> Vize görüşmesi sırasında teslim edilecek belgeler arasında olan seyahat/sağlık sigortasının teminat tutar, Konsolosluk tarafından talep edilen tutardan daha az olmamalıdır!!</a:t>
            </a:r>
            <a:endParaRPr lang="tr-TR" sz="2800" dirty="0"/>
          </a:p>
          <a:p>
            <a:pPr>
              <a:buFont typeface="Arial" panose="020B0604020202020204" pitchFamily="34" charset="0"/>
              <a:buChar char="•"/>
            </a:pPr>
            <a:endParaRPr lang="tr-TR" dirty="0"/>
          </a:p>
          <a:p>
            <a:endParaRPr lang="en-GB" dirty="0"/>
          </a:p>
        </p:txBody>
      </p:sp>
    </p:spTree>
    <p:extLst>
      <p:ext uri="{BB962C8B-B14F-4D97-AF65-F5344CB8AC3E}">
        <p14:creationId xmlns:p14="http://schemas.microsoft.com/office/powerpoint/2010/main" val="264518866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2">
                    <a:lumMod val="75000"/>
                  </a:schemeClr>
                </a:solidFill>
              </a:rPr>
              <a:t>Vize</a:t>
            </a:r>
          </a:p>
        </p:txBody>
      </p:sp>
      <p:sp>
        <p:nvSpPr>
          <p:cNvPr id="3" name="İçerik Yer Tutucusu 2"/>
          <p:cNvSpPr>
            <a:spLocks noGrp="1"/>
          </p:cNvSpPr>
          <p:nvPr>
            <p:ph idx="1"/>
          </p:nvPr>
        </p:nvSpPr>
        <p:spPr>
          <a:xfrm>
            <a:off x="822959" y="1845734"/>
            <a:ext cx="7925505" cy="4535594"/>
          </a:xfrm>
        </p:spPr>
        <p:txBody>
          <a:bodyPr>
            <a:normAutofit/>
          </a:bodyPr>
          <a:lstStyle/>
          <a:p>
            <a:pPr>
              <a:buFont typeface="Wingdings" panose="05000000000000000000" pitchFamily="2" charset="2"/>
              <a:buChar char="q"/>
            </a:pPr>
            <a:r>
              <a:rPr lang="tr-TR" sz="3200" dirty="0"/>
              <a:t>Öğrenim ve Staj hareketliliği için vize koşulları farklılık gösterir.</a:t>
            </a:r>
          </a:p>
          <a:p>
            <a:pPr>
              <a:buFont typeface="Wingdings" panose="05000000000000000000" pitchFamily="2" charset="2"/>
              <a:buChar char="q"/>
            </a:pPr>
            <a:r>
              <a:rPr lang="tr-TR" sz="3200" dirty="0"/>
              <a:t>90 gün ve altı vize koşulları ile 90 gün ve üzeri vize koşulları farklı belgeler talep edebilmektedir.</a:t>
            </a:r>
          </a:p>
          <a:p>
            <a:pPr>
              <a:buFont typeface="Wingdings" panose="05000000000000000000" pitchFamily="2" charset="2"/>
              <a:buChar char="q"/>
            </a:pPr>
            <a:r>
              <a:rPr lang="tr-TR" sz="3200" dirty="0"/>
              <a:t>Yeşil </a:t>
            </a:r>
            <a:r>
              <a:rPr lang="tr-TR" sz="3200" dirty="0" smtClean="0"/>
              <a:t>pasaport/Gri pasaport </a:t>
            </a:r>
            <a:r>
              <a:rPr lang="tr-TR" sz="3200" dirty="0"/>
              <a:t>sahibi olanlar da Vize başvurusunda ve/veya oturma izni başvurusunda bulunmak </a:t>
            </a:r>
            <a:r>
              <a:rPr lang="tr-TR" sz="3200" dirty="0" smtClean="0"/>
              <a:t>durumundadırlar. </a:t>
            </a:r>
            <a:endParaRPr lang="tr-TR" sz="3200" dirty="0"/>
          </a:p>
        </p:txBody>
      </p:sp>
    </p:spTree>
    <p:extLst>
      <p:ext uri="{BB962C8B-B14F-4D97-AF65-F5344CB8AC3E}">
        <p14:creationId xmlns:p14="http://schemas.microsoft.com/office/powerpoint/2010/main" val="38206958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Sigorta </a:t>
            </a:r>
          </a:p>
        </p:txBody>
      </p:sp>
      <p:sp>
        <p:nvSpPr>
          <p:cNvPr id="3" name="İçerik Yer Tutucusu 2"/>
          <p:cNvSpPr>
            <a:spLocks noGrp="1"/>
          </p:cNvSpPr>
          <p:nvPr>
            <p:ph idx="1"/>
          </p:nvPr>
        </p:nvSpPr>
        <p:spPr>
          <a:xfrm>
            <a:off x="822959" y="2060848"/>
            <a:ext cx="7543801" cy="3808246"/>
          </a:xfrm>
        </p:spPr>
        <p:txBody>
          <a:bodyPr>
            <a:normAutofit lnSpcReduction="10000"/>
          </a:bodyPr>
          <a:lstStyle/>
          <a:p>
            <a:pPr>
              <a:buFont typeface="Wingdings" panose="05000000000000000000" pitchFamily="2" charset="2"/>
              <a:buChar char="q"/>
            </a:pPr>
            <a:r>
              <a:rPr lang="tr-TR" sz="3200" dirty="0"/>
              <a:t>Eğitim amaçlı seyahat ve sağlık sigortası </a:t>
            </a:r>
            <a:r>
              <a:rPr lang="tr-TR" sz="3200" dirty="0" smtClean="0"/>
              <a:t>zorunludur</a:t>
            </a:r>
            <a:r>
              <a:rPr lang="tr-TR" sz="3200" dirty="0"/>
              <a:t>.</a:t>
            </a:r>
          </a:p>
          <a:p>
            <a:pPr>
              <a:buFont typeface="Wingdings" panose="05000000000000000000" pitchFamily="2" charset="2"/>
              <a:buChar char="q"/>
            </a:pPr>
            <a:r>
              <a:rPr lang="tr-TR" sz="3200" dirty="0"/>
              <a:t>Almanya, Hollanda, Fransa, Romanya, Çek Cumhuriyeti ile Türkiye arasında sağlık sigortası anlaşması var. SGK ile görüşebilir kapsamda olup olmadığınızı öğrenebilirsiniz.</a:t>
            </a:r>
          </a:p>
          <a:p>
            <a:pPr>
              <a:buFont typeface="Wingdings" panose="05000000000000000000" pitchFamily="2" charset="2"/>
              <a:buChar char="q"/>
            </a:pPr>
            <a:r>
              <a:rPr lang="tr-TR" sz="3200" dirty="0"/>
              <a:t>Sağlık anlaşması kapsamında iseniz ek olarak seyahat sigortası yaptırmalısınız. </a:t>
            </a:r>
          </a:p>
        </p:txBody>
      </p:sp>
    </p:spTree>
    <p:extLst>
      <p:ext uri="{BB962C8B-B14F-4D97-AF65-F5344CB8AC3E}">
        <p14:creationId xmlns:p14="http://schemas.microsoft.com/office/powerpoint/2010/main" val="41002787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70C0"/>
                </a:solidFill>
              </a:rPr>
              <a:t>Ziraat Bankası Avro Hesabı</a:t>
            </a:r>
          </a:p>
        </p:txBody>
      </p:sp>
      <p:sp>
        <p:nvSpPr>
          <p:cNvPr id="3" name="İçerik Yer Tutucusu 2"/>
          <p:cNvSpPr>
            <a:spLocks noGrp="1"/>
          </p:cNvSpPr>
          <p:nvPr>
            <p:ph idx="1"/>
          </p:nvPr>
        </p:nvSpPr>
        <p:spPr/>
        <p:txBody>
          <a:bodyPr>
            <a:normAutofit lnSpcReduction="10000"/>
          </a:bodyPr>
          <a:lstStyle/>
          <a:p>
            <a:pPr algn="just">
              <a:buFont typeface="Wingdings" panose="05000000000000000000" pitchFamily="2" charset="2"/>
              <a:buChar char="q"/>
            </a:pPr>
            <a:r>
              <a:rPr lang="tr-TR" sz="3200" dirty="0" smtClean="0"/>
              <a:t>Yararlanıcılar </a:t>
            </a:r>
            <a:r>
              <a:rPr lang="tr-TR" sz="3200" dirty="0"/>
              <a:t>Çukurova Üniversitesi Ziraat Bankası şubesinden Avro Hesabı açtırmak </a:t>
            </a:r>
            <a:r>
              <a:rPr lang="tr-TR" sz="3200" dirty="0" smtClean="0"/>
              <a:t>zorundadır</a:t>
            </a:r>
            <a:r>
              <a:rPr lang="tr-TR" sz="3200" dirty="0"/>
              <a:t>. (Çukurova Üniversitesi Ziraat </a:t>
            </a:r>
            <a:r>
              <a:rPr lang="tr-TR" sz="3200" dirty="0" smtClean="0"/>
              <a:t>Bankası Şube kodu 1690 ile başlamaktadır.)</a:t>
            </a:r>
            <a:endParaRPr lang="tr-TR" sz="3200" dirty="0"/>
          </a:p>
          <a:p>
            <a:pPr algn="just">
              <a:buFont typeface="Wingdings" panose="05000000000000000000" pitchFamily="2" charset="2"/>
              <a:buChar char="q"/>
            </a:pPr>
            <a:r>
              <a:rPr lang="tr-TR" sz="3200" dirty="0"/>
              <a:t>Hesabınızı online işlemlere açtırınız. </a:t>
            </a:r>
          </a:p>
          <a:p>
            <a:pPr algn="just">
              <a:buFont typeface="Wingdings" panose="05000000000000000000" pitchFamily="2" charset="2"/>
              <a:buChar char="q"/>
            </a:pPr>
            <a:r>
              <a:rPr lang="tr-TR" sz="3200" dirty="0"/>
              <a:t>Ziraat bankası yurt dışında iken online işlemler için telefonunuza mesaj göndermez! Gitmeden önce mutlaka banka ile görüşüp nasıl kullanacağınızı öğrenin!!!</a:t>
            </a:r>
          </a:p>
          <a:p>
            <a:pPr>
              <a:buFont typeface="Wingdings" panose="05000000000000000000" pitchFamily="2" charset="2"/>
              <a:buChar char="q"/>
            </a:pPr>
            <a:endParaRPr lang="tr-TR" sz="3200" dirty="0"/>
          </a:p>
        </p:txBody>
      </p:sp>
    </p:spTree>
    <p:extLst>
      <p:ext uri="{BB962C8B-B14F-4D97-AF65-F5344CB8AC3E}">
        <p14:creationId xmlns:p14="http://schemas.microsoft.com/office/powerpoint/2010/main" val="12525571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5784" y="908720"/>
            <a:ext cx="7543800" cy="648072"/>
          </a:xfrm>
        </p:spPr>
        <p:txBody>
          <a:bodyPr>
            <a:normAutofit fontScale="90000"/>
          </a:bodyPr>
          <a:lstStyle/>
          <a:p>
            <a:pPr marL="91440" lvl="0" indent="-91440" algn="ctr">
              <a:lnSpc>
                <a:spcPct val="90000"/>
              </a:lnSpc>
              <a:spcBef>
                <a:spcPts val="1200"/>
              </a:spcBef>
              <a:spcAft>
                <a:spcPts val="200"/>
              </a:spcAft>
              <a:buClr>
                <a:srgbClr val="1CADE4"/>
              </a:buClr>
              <a:buSzPct val="100000"/>
            </a:pPr>
            <a:r>
              <a:rPr lang="tr-TR" b="1" dirty="0">
                <a:solidFill>
                  <a:srgbClr val="0070C0"/>
                </a:solidFill>
              </a:rPr>
              <a:t/>
            </a:r>
            <a:br>
              <a:rPr lang="tr-TR" b="1" dirty="0">
                <a:solidFill>
                  <a:srgbClr val="0070C0"/>
                </a:solidFill>
              </a:rPr>
            </a:br>
            <a:r>
              <a:rPr lang="tr-TR" sz="2700" b="1" spc="0" dirty="0">
                <a:solidFill>
                  <a:srgbClr val="0070C0"/>
                </a:solidFill>
                <a:latin typeface="Calibri" panose="020F0502020204030204"/>
                <a:ea typeface="+mn-ea"/>
                <a:cs typeface="+mn-cs"/>
              </a:rPr>
              <a:t>Gitmeden önce Dış İlişkiler Birimine teslim </a:t>
            </a:r>
            <a:r>
              <a:rPr lang="tr-TR" sz="2700" b="1" spc="0" dirty="0" smtClean="0">
                <a:solidFill>
                  <a:srgbClr val="0070C0"/>
                </a:solidFill>
                <a:latin typeface="Calibri" panose="020F0502020204030204"/>
                <a:ea typeface="+mn-ea"/>
                <a:cs typeface="+mn-cs"/>
              </a:rPr>
              <a:t>edilecekler</a:t>
            </a:r>
            <a:endParaRPr lang="en-GB" sz="2700" dirty="0"/>
          </a:p>
        </p:txBody>
      </p:sp>
      <p:sp>
        <p:nvSpPr>
          <p:cNvPr id="3" name="İçerik Yer Tutucusu 2"/>
          <p:cNvSpPr>
            <a:spLocks noGrp="1"/>
          </p:cNvSpPr>
          <p:nvPr>
            <p:ph idx="1"/>
          </p:nvPr>
        </p:nvSpPr>
        <p:spPr>
          <a:xfrm>
            <a:off x="822959" y="1772816"/>
            <a:ext cx="7543801" cy="4096278"/>
          </a:xfrm>
        </p:spPr>
        <p:txBody>
          <a:bodyPr>
            <a:normAutofit fontScale="85000" lnSpcReduction="20000"/>
          </a:bodyPr>
          <a:lstStyle/>
          <a:p>
            <a:pPr algn="just"/>
            <a:r>
              <a:rPr lang="tr-TR" b="1" dirty="0" smtClean="0">
                <a:solidFill>
                  <a:schemeClr val="tx1"/>
                </a:solidFill>
              </a:rPr>
              <a:t>Taahhütname</a:t>
            </a:r>
          </a:p>
          <a:p>
            <a:pPr algn="just"/>
            <a:r>
              <a:rPr lang="tr-TR" b="1" dirty="0" smtClean="0">
                <a:solidFill>
                  <a:schemeClr val="tx1"/>
                </a:solidFill>
              </a:rPr>
              <a:t>Kabul </a:t>
            </a:r>
            <a:r>
              <a:rPr lang="tr-TR" b="1" dirty="0">
                <a:solidFill>
                  <a:schemeClr val="tx1"/>
                </a:solidFill>
              </a:rPr>
              <a:t>Belgesi (Fotokopi)		</a:t>
            </a:r>
          </a:p>
          <a:p>
            <a:pPr algn="just"/>
            <a:r>
              <a:rPr lang="tr-TR" b="1" dirty="0">
                <a:solidFill>
                  <a:schemeClr val="tx1"/>
                </a:solidFill>
              </a:rPr>
              <a:t>Öğrenim Anlaşması (Fotokopi)</a:t>
            </a:r>
          </a:p>
          <a:p>
            <a:pPr algn="just"/>
            <a:r>
              <a:rPr lang="tr-TR" b="1" dirty="0" smtClean="0">
                <a:solidFill>
                  <a:schemeClr val="tx1"/>
                </a:solidFill>
              </a:rPr>
              <a:t>Pasaport ve Vize </a:t>
            </a:r>
            <a:r>
              <a:rPr lang="tr-TR" b="1" dirty="0">
                <a:solidFill>
                  <a:schemeClr val="tx1"/>
                </a:solidFill>
              </a:rPr>
              <a:t>Fotokopisi</a:t>
            </a:r>
          </a:p>
          <a:p>
            <a:pPr algn="just"/>
            <a:r>
              <a:rPr lang="tr-TR" b="1" dirty="0">
                <a:solidFill>
                  <a:schemeClr val="tx1"/>
                </a:solidFill>
              </a:rPr>
              <a:t>Seyahat Sağlık Sigortası (Fotokopi) </a:t>
            </a:r>
          </a:p>
          <a:p>
            <a:pPr algn="just"/>
            <a:r>
              <a:rPr lang="tr-TR" b="1" dirty="0">
                <a:solidFill>
                  <a:schemeClr val="tx1"/>
                </a:solidFill>
              </a:rPr>
              <a:t>Son Transkript Belgesi </a:t>
            </a:r>
          </a:p>
          <a:p>
            <a:pPr algn="just"/>
            <a:r>
              <a:rPr lang="tr-TR" b="1" dirty="0">
                <a:solidFill>
                  <a:schemeClr val="tx1"/>
                </a:solidFill>
              </a:rPr>
              <a:t>Gidiş Bölüm Kurul Kararı (</a:t>
            </a:r>
            <a:r>
              <a:rPr lang="tr-TR" b="1" dirty="0" err="1">
                <a:solidFill>
                  <a:schemeClr val="tx1"/>
                </a:solidFill>
              </a:rPr>
              <a:t>EBYS’den</a:t>
            </a:r>
            <a:r>
              <a:rPr lang="tr-TR" b="1" dirty="0">
                <a:solidFill>
                  <a:schemeClr val="tx1"/>
                </a:solidFill>
              </a:rPr>
              <a:t> birimimize ulaşmış olması </a:t>
            </a:r>
            <a:r>
              <a:rPr lang="tr-TR" b="1" dirty="0" smtClean="0">
                <a:solidFill>
                  <a:schemeClr val="tx1"/>
                </a:solidFill>
              </a:rPr>
              <a:t>gerekmektedir.)</a:t>
            </a:r>
          </a:p>
          <a:p>
            <a:pPr algn="just"/>
            <a:r>
              <a:rPr lang="tr-TR" b="1" dirty="0" smtClean="0">
                <a:solidFill>
                  <a:schemeClr val="tx1"/>
                </a:solidFill>
              </a:rPr>
              <a:t>Online Dil Sınavı (OLS)</a:t>
            </a:r>
            <a:endParaRPr lang="tr-TR" b="1" dirty="0">
              <a:solidFill>
                <a:schemeClr val="tx1"/>
              </a:solidFill>
            </a:endParaRPr>
          </a:p>
          <a:p>
            <a:pPr algn="just"/>
            <a:r>
              <a:rPr lang="tr-TR" b="1" dirty="0">
                <a:solidFill>
                  <a:schemeClr val="tx1"/>
                </a:solidFill>
              </a:rPr>
              <a:t>Ziraat Bankası Avro Hesap No (Balcalı Şube</a:t>
            </a:r>
            <a:r>
              <a:rPr lang="tr-TR" b="1" dirty="0" smtClean="0">
                <a:solidFill>
                  <a:schemeClr val="tx1"/>
                </a:solidFill>
              </a:rPr>
              <a:t>)</a:t>
            </a:r>
          </a:p>
          <a:p>
            <a:pPr algn="just"/>
            <a:r>
              <a:rPr lang="tr-TR" b="1" dirty="0" smtClean="0">
                <a:solidFill>
                  <a:schemeClr val="tx1"/>
                </a:solidFill>
              </a:rPr>
              <a:t>Hibe Sözleşmesi (Orijinal-Ofis tarafından düzenlenecektir.)</a:t>
            </a:r>
          </a:p>
          <a:p>
            <a:pPr algn="just"/>
            <a:r>
              <a:rPr lang="tr-TR" b="1" dirty="0" smtClean="0">
                <a:solidFill>
                  <a:schemeClr val="tx1"/>
                </a:solidFill>
              </a:rPr>
              <a:t>Uçak Bileti Fotokopi</a:t>
            </a:r>
            <a:endParaRPr lang="en-GB" b="1" dirty="0"/>
          </a:p>
        </p:txBody>
      </p:sp>
    </p:spTree>
    <p:extLst>
      <p:ext uri="{BB962C8B-B14F-4D97-AF65-F5344CB8AC3E}">
        <p14:creationId xmlns:p14="http://schemas.microsoft.com/office/powerpoint/2010/main" val="41194043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57251" y="764704"/>
            <a:ext cx="7404653" cy="5331296"/>
          </a:xfrm>
        </p:spPr>
        <p:txBody>
          <a:bodyPr>
            <a:normAutofit/>
          </a:bodyPr>
          <a:lstStyle/>
          <a:p>
            <a:pPr>
              <a:buNone/>
            </a:pPr>
            <a:r>
              <a:rPr lang="tr-TR" sz="3200" dirty="0">
                <a:solidFill>
                  <a:srgbClr val="0070C0"/>
                </a:solidFill>
              </a:rPr>
              <a:t>HİBE SÖZLEŞMESİ nasıl hazırlanır? Hibe nasıl hesaplanır?</a:t>
            </a:r>
          </a:p>
          <a:p>
            <a:pPr>
              <a:buNone/>
            </a:pPr>
            <a:endParaRPr lang="tr-TR" sz="3200" dirty="0">
              <a:solidFill>
                <a:srgbClr val="FF0000"/>
              </a:solidFill>
            </a:endParaRPr>
          </a:p>
          <a:p>
            <a:pPr lvl="1" algn="just">
              <a:buFont typeface="Wingdings" pitchFamily="2" charset="2"/>
              <a:buChar char="q"/>
            </a:pPr>
            <a:r>
              <a:rPr lang="tr-TR" sz="3200" b="1" dirty="0">
                <a:solidFill>
                  <a:schemeClr val="tx1"/>
                </a:solidFill>
                <a:latin typeface="+mj-lt"/>
              </a:rPr>
              <a:t>Faaliyete başlamadan önce </a:t>
            </a:r>
            <a:r>
              <a:rPr lang="tr-TR" sz="3200" dirty="0">
                <a:solidFill>
                  <a:schemeClr val="tx1"/>
                </a:solidFill>
                <a:latin typeface="+mj-lt"/>
              </a:rPr>
              <a:t>kabul mektubu geldiği zaman üzerinde yazan tarihler doğrultusunda öğrenciye verilecek hibe miktarı hesaplanır.</a:t>
            </a:r>
          </a:p>
          <a:p>
            <a:pPr lvl="1" algn="just">
              <a:buFont typeface="Wingdings" pitchFamily="2" charset="2"/>
              <a:buChar char="q"/>
            </a:pPr>
            <a:r>
              <a:rPr lang="tr-TR" sz="3200" dirty="0">
                <a:solidFill>
                  <a:schemeClr val="tx1"/>
                </a:solidFill>
                <a:latin typeface="+mj-lt"/>
              </a:rPr>
              <a:t>Öğrencilere hibelerinin önce %80’i ödenir.</a:t>
            </a:r>
          </a:p>
          <a:p>
            <a:pPr lvl="1" algn="just">
              <a:buFont typeface="Wingdings" pitchFamily="2" charset="2"/>
              <a:buChar char="q"/>
            </a:pPr>
            <a:r>
              <a:rPr lang="tr-TR" sz="3200" dirty="0">
                <a:solidFill>
                  <a:schemeClr val="tx1"/>
                </a:solidFill>
                <a:latin typeface="+mj-lt"/>
              </a:rPr>
              <a:t>Kalan %20 hibe dönüşte kalınan süre tekrar hesaplanarak ödenir.</a:t>
            </a:r>
          </a:p>
          <a:p>
            <a:pPr>
              <a:buNone/>
            </a:pPr>
            <a:endParaRPr lang="tr-TR" dirty="0"/>
          </a:p>
          <a:p>
            <a:pPr>
              <a:buNone/>
            </a:pPr>
            <a:endParaRPr lang="tr-T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2960" y="286605"/>
            <a:ext cx="7543800" cy="910147"/>
          </a:xfrm>
        </p:spPr>
        <p:txBody>
          <a:bodyPr/>
          <a:lstStyle/>
          <a:p>
            <a:pPr marL="91440" lvl="0" indent="-91440" algn="ctr">
              <a:lnSpc>
                <a:spcPct val="90000"/>
              </a:lnSpc>
              <a:spcBef>
                <a:spcPts val="1200"/>
              </a:spcBef>
              <a:spcAft>
                <a:spcPts val="200"/>
              </a:spcAft>
            </a:pPr>
            <a:r>
              <a:rPr lang="tr-TR" sz="2800" b="1" spc="0" dirty="0">
                <a:solidFill>
                  <a:prstClr val="black">
                    <a:lumMod val="75000"/>
                    <a:lumOff val="25000"/>
                  </a:prstClr>
                </a:solidFill>
                <a:latin typeface="Calibri" panose="020F0502020204030204"/>
                <a:ea typeface="+mn-ea"/>
                <a:cs typeface="+mn-cs"/>
              </a:rPr>
              <a:t>ERASMUS+ PROGRAMI HİBE </a:t>
            </a:r>
            <a:r>
              <a:rPr lang="tr-TR" sz="2800" b="1" spc="0" dirty="0" smtClean="0">
                <a:solidFill>
                  <a:prstClr val="black">
                    <a:lumMod val="75000"/>
                    <a:lumOff val="25000"/>
                  </a:prstClr>
                </a:solidFill>
                <a:latin typeface="Calibri" panose="020F0502020204030204"/>
                <a:ea typeface="+mn-ea"/>
                <a:cs typeface="+mn-cs"/>
              </a:rPr>
              <a:t>MİKTARLARI</a:t>
            </a:r>
            <a:endParaRPr lang="en-GB" dirty="0"/>
          </a:p>
        </p:txBody>
      </p:sp>
      <p:pic>
        <p:nvPicPr>
          <p:cNvPr id="4" name="İçerik Yer Tutucusu 3"/>
          <p:cNvPicPr>
            <a:picLocks noGrp="1" noChangeAspect="1"/>
          </p:cNvPicPr>
          <p:nvPr>
            <p:ph idx="1"/>
          </p:nvPr>
        </p:nvPicPr>
        <p:blipFill>
          <a:blip r:embed="rId2"/>
          <a:stretch>
            <a:fillRect/>
          </a:stretch>
        </p:blipFill>
        <p:spPr>
          <a:xfrm>
            <a:off x="822960" y="1772817"/>
            <a:ext cx="7543800" cy="4320480"/>
          </a:xfrm>
          <a:prstGeom prst="rect">
            <a:avLst/>
          </a:prstGeom>
        </p:spPr>
      </p:pic>
    </p:spTree>
    <p:extLst>
      <p:ext uri="{BB962C8B-B14F-4D97-AF65-F5344CB8AC3E}">
        <p14:creationId xmlns:p14="http://schemas.microsoft.com/office/powerpoint/2010/main" val="34322226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67544" y="548680"/>
            <a:ext cx="8153388" cy="5400600"/>
          </a:xfrm>
          <a:prstGeom prst="rect">
            <a:avLst/>
          </a:prstGeom>
        </p:spPr>
      </p:pic>
    </p:spTree>
    <p:extLst>
      <p:ext uri="{BB962C8B-B14F-4D97-AF65-F5344CB8AC3E}">
        <p14:creationId xmlns:p14="http://schemas.microsoft.com/office/powerpoint/2010/main" val="605956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7503" y="548680"/>
            <a:ext cx="8880815" cy="5184576"/>
          </a:xfrm>
          <a:prstGeom prst="rect">
            <a:avLst/>
          </a:prstGeom>
        </p:spPr>
      </p:pic>
      <p:sp>
        <p:nvSpPr>
          <p:cNvPr id="5" name="Sağ Ok 4"/>
          <p:cNvSpPr/>
          <p:nvPr/>
        </p:nvSpPr>
        <p:spPr>
          <a:xfrm>
            <a:off x="395536" y="3429000"/>
            <a:ext cx="1944216" cy="21602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763711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67544" y="980728"/>
            <a:ext cx="8136904" cy="5013976"/>
          </a:xfrm>
          <a:prstGeom prst="rect">
            <a:avLst/>
          </a:prstGeom>
        </p:spPr>
      </p:pic>
    </p:spTree>
    <p:extLst>
      <p:ext uri="{BB962C8B-B14F-4D97-AF65-F5344CB8AC3E}">
        <p14:creationId xmlns:p14="http://schemas.microsoft.com/office/powerpoint/2010/main" val="10744046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THY indirimi</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766456"/>
            <a:ext cx="6086475" cy="4561190"/>
          </a:xfrm>
          <a:prstGeom prst="rect">
            <a:avLst/>
          </a:prstGeom>
        </p:spPr>
      </p:pic>
      <p:sp>
        <p:nvSpPr>
          <p:cNvPr id="5" name="Sağ Ok 4"/>
          <p:cNvSpPr/>
          <p:nvPr/>
        </p:nvSpPr>
        <p:spPr>
          <a:xfrm>
            <a:off x="304800" y="31242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1882233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THY indirimi</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0"/>
            <a:ext cx="8262885" cy="3048000"/>
          </a:xfrm>
          <a:prstGeom prst="rect">
            <a:avLst/>
          </a:prstGeom>
        </p:spPr>
      </p:pic>
      <p:sp>
        <p:nvSpPr>
          <p:cNvPr id="5" name="Aşağı Ok 4"/>
          <p:cNvSpPr/>
          <p:nvPr/>
        </p:nvSpPr>
        <p:spPr>
          <a:xfrm>
            <a:off x="7924800" y="3124200"/>
            <a:ext cx="1524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533400" y="5791200"/>
            <a:ext cx="8034285" cy="381000"/>
          </a:xfrm>
          <a:prstGeom prst="rect">
            <a:avLst/>
          </a:prstGeom>
          <a:noFill/>
        </p:spPr>
        <p:txBody>
          <a:bodyPr wrap="square" rtlCol="0">
            <a:spAutoFit/>
          </a:bodyPr>
          <a:lstStyle/>
          <a:p>
            <a:r>
              <a:rPr lang="tr-TR" dirty="0" err="1" smtClean="0"/>
              <a:t>Miles&amp;Smiles</a:t>
            </a:r>
            <a:r>
              <a:rPr lang="tr-TR" dirty="0" smtClean="0"/>
              <a:t> üyelik numarası gerekmektedir.</a:t>
            </a:r>
            <a:endParaRPr lang="tr-TR" dirty="0"/>
          </a:p>
        </p:txBody>
      </p:sp>
    </p:spTree>
    <p:extLst>
      <p:ext uri="{BB962C8B-B14F-4D97-AF65-F5344CB8AC3E}">
        <p14:creationId xmlns:p14="http://schemas.microsoft.com/office/powerpoint/2010/main" val="35443659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99592" y="1052736"/>
            <a:ext cx="8064896" cy="5073427"/>
          </a:xfrm>
        </p:spPr>
        <p:txBody>
          <a:bodyPr>
            <a:normAutofit/>
          </a:bodyPr>
          <a:lstStyle/>
          <a:p>
            <a:pPr>
              <a:buNone/>
            </a:pPr>
            <a:r>
              <a:rPr lang="tr-TR" sz="4400" dirty="0">
                <a:solidFill>
                  <a:srgbClr val="0070C0"/>
                </a:solidFill>
              </a:rPr>
              <a:t>Ya erken dönerse?</a:t>
            </a:r>
          </a:p>
          <a:p>
            <a:pPr>
              <a:buNone/>
            </a:pPr>
            <a:r>
              <a:rPr lang="tr-TR" sz="4400" dirty="0"/>
              <a:t>Katılım belgesindeki günlere göre eksik günler düşürülerek ödeme yapılır.</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196752"/>
            <a:ext cx="8229600" cy="4929411"/>
          </a:xfrm>
        </p:spPr>
        <p:txBody>
          <a:bodyPr>
            <a:normAutofit/>
          </a:bodyPr>
          <a:lstStyle/>
          <a:p>
            <a:pPr>
              <a:buNone/>
            </a:pPr>
            <a:r>
              <a:rPr lang="tr-TR" sz="2800" dirty="0">
                <a:solidFill>
                  <a:srgbClr val="0070C0"/>
                </a:solidFill>
              </a:rPr>
              <a:t>HİBE NASIL ÖDENİR?</a:t>
            </a:r>
          </a:p>
          <a:p>
            <a:r>
              <a:rPr lang="tr-TR" sz="2800" dirty="0">
                <a:solidFill>
                  <a:srgbClr val="FF0000"/>
                </a:solidFill>
              </a:rPr>
              <a:t>Çukurova Üniversitesi Ziraat Bankası </a:t>
            </a:r>
            <a:r>
              <a:rPr lang="tr-TR" sz="2800" dirty="0" err="1">
                <a:solidFill>
                  <a:srgbClr val="FF0000"/>
                </a:solidFill>
              </a:rPr>
              <a:t>Balcalı</a:t>
            </a:r>
            <a:r>
              <a:rPr lang="tr-TR" sz="2800" dirty="0">
                <a:solidFill>
                  <a:srgbClr val="FF0000"/>
                </a:solidFill>
              </a:rPr>
              <a:t> </a:t>
            </a:r>
            <a:r>
              <a:rPr lang="tr-TR" sz="2800" dirty="0">
                <a:solidFill>
                  <a:schemeClr val="tx1"/>
                </a:solidFill>
              </a:rPr>
              <a:t>şubesine açtırılan Avro hesabınıza Avro cinsinden yatırılır. Elden hibe ödemesi ya da iadesi gibi bir durum söz konusu olamaz!!!</a:t>
            </a:r>
          </a:p>
          <a:p>
            <a:r>
              <a:rPr lang="tr-TR" sz="2800" dirty="0">
                <a:solidFill>
                  <a:schemeClr val="tx1"/>
                </a:solidFill>
              </a:rPr>
              <a:t>Hibenizin yattığını hesabınızda </a:t>
            </a:r>
            <a:r>
              <a:rPr lang="tr-TR" sz="2800" dirty="0">
                <a:solidFill>
                  <a:srgbClr val="FF0000"/>
                </a:solidFill>
              </a:rPr>
              <a:t>bankamatikten göremezsiniz</a:t>
            </a:r>
            <a:r>
              <a:rPr lang="tr-TR" sz="2800" dirty="0">
                <a:solidFill>
                  <a:schemeClr val="tx1"/>
                </a:solidFill>
              </a:rPr>
              <a:t> – </a:t>
            </a:r>
            <a:r>
              <a:rPr lang="tr-TR" sz="2800" dirty="0" err="1">
                <a:solidFill>
                  <a:schemeClr val="tx1"/>
                </a:solidFill>
              </a:rPr>
              <a:t>emaillerinizi</a:t>
            </a:r>
            <a:r>
              <a:rPr lang="tr-TR" sz="2800" dirty="0">
                <a:solidFill>
                  <a:schemeClr val="tx1"/>
                </a:solidFill>
              </a:rPr>
              <a:t> takip ediniz</a:t>
            </a:r>
          </a:p>
          <a:p>
            <a:r>
              <a:rPr lang="tr-TR" sz="2800" dirty="0">
                <a:solidFill>
                  <a:schemeClr val="tx1"/>
                </a:solidFill>
              </a:rPr>
              <a:t>Yurt dışındayken hibenizi </a:t>
            </a:r>
            <a:r>
              <a:rPr lang="tr-TR" sz="2800" dirty="0">
                <a:solidFill>
                  <a:srgbClr val="FF0000"/>
                </a:solidFill>
              </a:rPr>
              <a:t>Türk Lirası hesabınıza döviz satışı olarak </a:t>
            </a:r>
            <a:r>
              <a:rPr lang="tr-TR" sz="2800" dirty="0">
                <a:solidFill>
                  <a:schemeClr val="tx1"/>
                </a:solidFill>
              </a:rPr>
              <a:t>aktarıp herhangi bir ATM’den o ülkenin para cinsinden çekebilirsiniz.</a:t>
            </a:r>
          </a:p>
          <a:p>
            <a:pPr>
              <a:buNone/>
            </a:pPr>
            <a:endParaRPr lang="tr-TR"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3 Resim" descr="time-for-a-change-897441_960_720.jpg"/>
          <p:cNvPicPr>
            <a:picLocks noChangeAspect="1"/>
          </p:cNvPicPr>
          <p:nvPr/>
        </p:nvPicPr>
        <p:blipFill>
          <a:blip r:embed="rId2" cstate="print"/>
          <a:stretch>
            <a:fillRect/>
          </a:stretch>
        </p:blipFill>
        <p:spPr>
          <a:xfrm>
            <a:off x="0" y="390525"/>
            <a:ext cx="9144000" cy="6076950"/>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55576" y="1196752"/>
            <a:ext cx="7931224" cy="5112568"/>
          </a:xfrm>
        </p:spPr>
        <p:txBody>
          <a:bodyPr>
            <a:normAutofit/>
          </a:bodyPr>
          <a:lstStyle/>
          <a:p>
            <a:pPr>
              <a:buNone/>
            </a:pPr>
            <a:r>
              <a:rPr lang="tr-TR" sz="3200" b="1" dirty="0">
                <a:solidFill>
                  <a:srgbClr val="0070C0"/>
                </a:solidFill>
              </a:rPr>
              <a:t>Gittikten sonra…</a:t>
            </a:r>
          </a:p>
          <a:p>
            <a:pPr>
              <a:buFont typeface="Wingdings" pitchFamily="2" charset="2"/>
              <a:buChar char="Ø"/>
            </a:pPr>
            <a:r>
              <a:rPr lang="tr-TR" sz="3200" dirty="0" err="1">
                <a:solidFill>
                  <a:schemeClr val="tx1"/>
                </a:solidFill>
              </a:rPr>
              <a:t>Confirmation</a:t>
            </a:r>
            <a:r>
              <a:rPr lang="tr-TR" sz="3200" dirty="0">
                <a:solidFill>
                  <a:schemeClr val="tx1"/>
                </a:solidFill>
              </a:rPr>
              <a:t> of </a:t>
            </a:r>
            <a:r>
              <a:rPr lang="tr-TR" sz="3200" dirty="0" err="1">
                <a:solidFill>
                  <a:schemeClr val="tx1"/>
                </a:solidFill>
              </a:rPr>
              <a:t>Arrival</a:t>
            </a:r>
            <a:r>
              <a:rPr lang="tr-TR" sz="3200" dirty="0">
                <a:solidFill>
                  <a:schemeClr val="tx1"/>
                </a:solidFill>
              </a:rPr>
              <a:t> – Karşı kuruma varış belgesi</a:t>
            </a:r>
          </a:p>
          <a:p>
            <a:pPr>
              <a:buFont typeface="Wingdings" pitchFamily="2" charset="2"/>
              <a:buChar char="Ø"/>
            </a:pPr>
            <a:r>
              <a:rPr lang="tr-TR" sz="3200" dirty="0">
                <a:solidFill>
                  <a:schemeClr val="tx1"/>
                </a:solidFill>
              </a:rPr>
              <a:t>Öğrenim Anlaşması Değişiklik formu (</a:t>
            </a:r>
            <a:r>
              <a:rPr lang="tr-TR" sz="3200" dirty="0" err="1">
                <a:solidFill>
                  <a:schemeClr val="tx1"/>
                </a:solidFill>
              </a:rPr>
              <a:t>Learning</a:t>
            </a:r>
            <a:r>
              <a:rPr lang="tr-TR" sz="3200" dirty="0">
                <a:solidFill>
                  <a:schemeClr val="tx1"/>
                </a:solidFill>
              </a:rPr>
              <a:t> </a:t>
            </a:r>
            <a:r>
              <a:rPr lang="tr-TR" sz="3200" dirty="0" err="1">
                <a:solidFill>
                  <a:schemeClr val="tx1"/>
                </a:solidFill>
              </a:rPr>
              <a:t>Agreement</a:t>
            </a:r>
            <a:r>
              <a:rPr lang="tr-TR" sz="3200" dirty="0">
                <a:solidFill>
                  <a:schemeClr val="tx1"/>
                </a:solidFill>
              </a:rPr>
              <a:t> – </a:t>
            </a:r>
            <a:r>
              <a:rPr lang="tr-TR" sz="3200" dirty="0" err="1">
                <a:solidFill>
                  <a:schemeClr val="tx1"/>
                </a:solidFill>
              </a:rPr>
              <a:t>During</a:t>
            </a:r>
            <a:r>
              <a:rPr lang="tr-TR" sz="3200" dirty="0">
                <a:solidFill>
                  <a:schemeClr val="tx1"/>
                </a:solidFill>
              </a:rPr>
              <a:t> Mobility </a:t>
            </a:r>
            <a:r>
              <a:rPr lang="tr-TR" sz="3200" dirty="0" err="1">
                <a:solidFill>
                  <a:schemeClr val="tx1"/>
                </a:solidFill>
              </a:rPr>
              <a:t>part</a:t>
            </a:r>
            <a:r>
              <a:rPr lang="tr-TR" sz="3200" dirty="0">
                <a:solidFill>
                  <a:schemeClr val="tx1"/>
                </a:solidFill>
              </a:rPr>
              <a:t>)</a:t>
            </a:r>
          </a:p>
          <a:p>
            <a:pPr>
              <a:buFont typeface="Wingdings" pitchFamily="2" charset="2"/>
              <a:buChar char="Ø"/>
            </a:pPr>
            <a:r>
              <a:rPr lang="tr-TR" sz="3200" dirty="0">
                <a:solidFill>
                  <a:schemeClr val="tx1"/>
                </a:solidFill>
              </a:rPr>
              <a:t>Dönem uzatma (Erasmus+ </a:t>
            </a:r>
            <a:r>
              <a:rPr lang="tr-TR" sz="3200" dirty="0" err="1">
                <a:solidFill>
                  <a:schemeClr val="tx1"/>
                </a:solidFill>
              </a:rPr>
              <a:t>Study</a:t>
            </a:r>
            <a:r>
              <a:rPr lang="tr-TR" sz="3200" dirty="0">
                <a:solidFill>
                  <a:schemeClr val="tx1"/>
                </a:solidFill>
              </a:rPr>
              <a:t> </a:t>
            </a:r>
            <a:r>
              <a:rPr lang="tr-TR" sz="3200" dirty="0" err="1">
                <a:solidFill>
                  <a:schemeClr val="tx1"/>
                </a:solidFill>
              </a:rPr>
              <a:t>Period</a:t>
            </a:r>
            <a:r>
              <a:rPr lang="tr-TR" sz="3200" dirty="0">
                <a:solidFill>
                  <a:schemeClr val="tx1"/>
                </a:solidFill>
              </a:rPr>
              <a:t> </a:t>
            </a:r>
            <a:r>
              <a:rPr lang="tr-TR" sz="3200" dirty="0" err="1">
                <a:solidFill>
                  <a:schemeClr val="tx1"/>
                </a:solidFill>
              </a:rPr>
              <a:t>Prolonging</a:t>
            </a:r>
            <a:r>
              <a:rPr lang="tr-TR" sz="3200" dirty="0">
                <a:solidFill>
                  <a:schemeClr val="tx1"/>
                </a:solidFill>
              </a:rPr>
              <a:t>)</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7583" y="548680"/>
            <a:ext cx="7434321" cy="5547320"/>
          </a:xfrm>
        </p:spPr>
        <p:txBody>
          <a:bodyPr>
            <a:normAutofit/>
          </a:bodyPr>
          <a:lstStyle/>
          <a:p>
            <a:pPr>
              <a:buNone/>
            </a:pPr>
            <a:r>
              <a:rPr lang="tr-TR" sz="3200" dirty="0" err="1">
                <a:solidFill>
                  <a:srgbClr val="0070C0"/>
                </a:solidFill>
              </a:rPr>
              <a:t>Confirmation</a:t>
            </a:r>
            <a:r>
              <a:rPr lang="tr-TR" sz="3200" dirty="0">
                <a:solidFill>
                  <a:srgbClr val="0070C0"/>
                </a:solidFill>
              </a:rPr>
              <a:t> of </a:t>
            </a:r>
            <a:r>
              <a:rPr lang="tr-TR" sz="3200" dirty="0" err="1">
                <a:solidFill>
                  <a:srgbClr val="0070C0"/>
                </a:solidFill>
              </a:rPr>
              <a:t>Arrival</a:t>
            </a:r>
            <a:r>
              <a:rPr lang="tr-TR" sz="3200" dirty="0">
                <a:solidFill>
                  <a:srgbClr val="0070C0"/>
                </a:solidFill>
              </a:rPr>
              <a:t> – Karşı kuruma varış</a:t>
            </a:r>
          </a:p>
          <a:p>
            <a:pPr>
              <a:buNone/>
            </a:pPr>
            <a:r>
              <a:rPr lang="tr-TR" sz="3200" dirty="0">
                <a:solidFill>
                  <a:srgbClr val="0070C0"/>
                </a:solidFill>
              </a:rPr>
              <a:t>Belgesi</a:t>
            </a:r>
          </a:p>
          <a:p>
            <a:pPr>
              <a:buNone/>
            </a:pPr>
            <a:r>
              <a:rPr lang="tr-TR" sz="3200" dirty="0">
                <a:solidFill>
                  <a:schemeClr val="tx1"/>
                </a:solidFill>
              </a:rPr>
              <a:t>Erasmus+ öğrencileri karşı kuruma gittikten</a:t>
            </a:r>
          </a:p>
          <a:p>
            <a:pPr>
              <a:buNone/>
            </a:pPr>
            <a:r>
              <a:rPr lang="tr-TR" sz="3200" dirty="0">
                <a:solidFill>
                  <a:schemeClr val="tx1"/>
                </a:solidFill>
              </a:rPr>
              <a:t>sonra “</a:t>
            </a:r>
            <a:r>
              <a:rPr lang="tr-TR" sz="3200" dirty="0" err="1">
                <a:solidFill>
                  <a:schemeClr val="tx1"/>
                </a:solidFill>
              </a:rPr>
              <a:t>Confirmation</a:t>
            </a:r>
            <a:r>
              <a:rPr lang="tr-TR" sz="3200" dirty="0">
                <a:solidFill>
                  <a:schemeClr val="tx1"/>
                </a:solidFill>
              </a:rPr>
              <a:t> of </a:t>
            </a:r>
            <a:r>
              <a:rPr lang="tr-TR" sz="3200" dirty="0" err="1">
                <a:solidFill>
                  <a:schemeClr val="tx1"/>
                </a:solidFill>
              </a:rPr>
              <a:t>Arrival</a:t>
            </a:r>
            <a:r>
              <a:rPr lang="tr-TR" sz="3200" dirty="0">
                <a:solidFill>
                  <a:schemeClr val="tx1"/>
                </a:solidFill>
              </a:rPr>
              <a:t>” formunu</a:t>
            </a:r>
          </a:p>
          <a:p>
            <a:pPr>
              <a:buNone/>
            </a:pPr>
            <a:r>
              <a:rPr lang="tr-TR" sz="3200" dirty="0">
                <a:solidFill>
                  <a:schemeClr val="tx1"/>
                </a:solidFill>
              </a:rPr>
              <a:t>doldurup dış ilişkiler ofisine ilk 10 gün</a:t>
            </a:r>
          </a:p>
          <a:p>
            <a:pPr>
              <a:buNone/>
            </a:pPr>
            <a:r>
              <a:rPr lang="tr-TR" sz="3200" dirty="0">
                <a:solidFill>
                  <a:schemeClr val="tx1"/>
                </a:solidFill>
              </a:rPr>
              <a:t>içerisinde e-posta yoluyla birimimize</a:t>
            </a:r>
          </a:p>
          <a:p>
            <a:pPr>
              <a:buNone/>
            </a:pPr>
            <a:r>
              <a:rPr lang="tr-TR" sz="3200" dirty="0">
                <a:solidFill>
                  <a:schemeClr val="tx1"/>
                </a:solidFill>
              </a:rPr>
              <a:t>göndermek zorundadır.</a:t>
            </a:r>
          </a:p>
          <a:p>
            <a:pPr>
              <a:buNone/>
            </a:pPr>
            <a:endParaRPr lang="tr-TR"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928002" y="91202"/>
            <a:ext cx="5308293" cy="6650166"/>
          </a:xfrm>
          <a:prstGeom prst="rect">
            <a:avLst/>
          </a:prstGeom>
        </p:spPr>
      </p:pic>
    </p:spTree>
    <p:extLst>
      <p:ext uri="{BB962C8B-B14F-4D97-AF65-F5344CB8AC3E}">
        <p14:creationId xmlns:p14="http://schemas.microsoft.com/office/powerpoint/2010/main" val="28192355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692696"/>
            <a:ext cx="8363272" cy="5433467"/>
          </a:xfrm>
        </p:spPr>
        <p:txBody>
          <a:bodyPr>
            <a:normAutofit/>
          </a:bodyPr>
          <a:lstStyle/>
          <a:p>
            <a:pPr>
              <a:buNone/>
            </a:pPr>
            <a:r>
              <a:rPr lang="tr-TR" sz="2400" b="1" dirty="0">
                <a:solidFill>
                  <a:srgbClr val="0070C0"/>
                </a:solidFill>
              </a:rPr>
              <a:t>Öğrenim Anlaşması Değişiklik formu</a:t>
            </a:r>
          </a:p>
          <a:p>
            <a:pPr>
              <a:buNone/>
            </a:pPr>
            <a:r>
              <a:rPr lang="tr-TR" sz="2400" b="1" dirty="0">
                <a:solidFill>
                  <a:srgbClr val="0070C0"/>
                </a:solidFill>
              </a:rPr>
              <a:t>(</a:t>
            </a:r>
            <a:r>
              <a:rPr lang="tr-TR" sz="2400" b="1" dirty="0" err="1">
                <a:solidFill>
                  <a:srgbClr val="0070C0"/>
                </a:solidFill>
              </a:rPr>
              <a:t>Learning</a:t>
            </a:r>
            <a:r>
              <a:rPr lang="tr-TR" sz="2400" b="1" dirty="0">
                <a:solidFill>
                  <a:srgbClr val="0070C0"/>
                </a:solidFill>
              </a:rPr>
              <a:t> </a:t>
            </a:r>
            <a:r>
              <a:rPr lang="tr-TR" sz="2400" b="1" dirty="0" err="1">
                <a:solidFill>
                  <a:srgbClr val="0070C0"/>
                </a:solidFill>
              </a:rPr>
              <a:t>Agreement</a:t>
            </a:r>
            <a:r>
              <a:rPr lang="tr-TR" sz="2400" b="1" dirty="0">
                <a:solidFill>
                  <a:srgbClr val="0070C0"/>
                </a:solidFill>
              </a:rPr>
              <a:t> – </a:t>
            </a:r>
            <a:r>
              <a:rPr lang="tr-TR" sz="2400" b="1" dirty="0" err="1">
                <a:solidFill>
                  <a:srgbClr val="0070C0"/>
                </a:solidFill>
              </a:rPr>
              <a:t>During</a:t>
            </a:r>
            <a:r>
              <a:rPr lang="tr-TR" sz="2400" b="1" dirty="0">
                <a:solidFill>
                  <a:srgbClr val="0070C0"/>
                </a:solidFill>
              </a:rPr>
              <a:t> Mobility </a:t>
            </a:r>
            <a:r>
              <a:rPr lang="tr-TR" sz="2400" b="1" dirty="0" err="1">
                <a:solidFill>
                  <a:srgbClr val="0070C0"/>
                </a:solidFill>
              </a:rPr>
              <a:t>part</a:t>
            </a:r>
            <a:r>
              <a:rPr lang="tr-TR" sz="2400" b="1" dirty="0">
                <a:solidFill>
                  <a:srgbClr val="0070C0"/>
                </a:solidFill>
              </a:rPr>
              <a:t>)</a:t>
            </a:r>
          </a:p>
          <a:p>
            <a:pPr>
              <a:buNone/>
            </a:pPr>
            <a:endParaRPr lang="tr-TR" sz="2400" dirty="0"/>
          </a:p>
          <a:p>
            <a:pPr>
              <a:lnSpc>
                <a:spcPct val="150000"/>
              </a:lnSpc>
              <a:spcBef>
                <a:spcPts val="0"/>
              </a:spcBef>
              <a:spcAft>
                <a:spcPts val="0"/>
              </a:spcAft>
              <a:buNone/>
            </a:pPr>
            <a:r>
              <a:rPr lang="tr-TR" sz="2400" dirty="0">
                <a:solidFill>
                  <a:schemeClr val="tx1"/>
                </a:solidFill>
              </a:rPr>
              <a:t>Karşı kuruma gidildiğinde hazırlamış ve onaylatmış olduğunuz Öğrenim Anlaşmasındaki bazı derslerin açılmaması, İngilizce verilmiyor olması ya da diğer Derslerinizle çakışıyor olmasından kaynaklı Ders Çıkarma/Ders Ekleme hazırlamanız gerekebilir.</a:t>
            </a:r>
          </a:p>
          <a:p>
            <a:pPr>
              <a:buNone/>
            </a:pPr>
            <a:endParaRPr lang="tr-T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website&#10;&#10;Description automatically generated">
            <a:extLst>
              <a:ext uri="{FF2B5EF4-FFF2-40B4-BE49-F238E27FC236}">
                <a16:creationId xmlns:a16="http://schemas.microsoft.com/office/drawing/2014/main" id="{91026337-CDB6-3A29-136E-5E71EE2CEA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764704"/>
            <a:ext cx="8065554" cy="4752528"/>
          </a:xfrm>
        </p:spPr>
      </p:pic>
    </p:spTree>
    <p:extLst>
      <p:ext uri="{BB962C8B-B14F-4D97-AF65-F5344CB8AC3E}">
        <p14:creationId xmlns:p14="http://schemas.microsoft.com/office/powerpoint/2010/main" val="7977852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blog.returnonchange.com/wp-content/uploads/2013/11/Time-for-Change.jpg"/>
          <p:cNvPicPr>
            <a:picLocks noChangeAspect="1" noChangeArrowheads="1"/>
          </p:cNvPicPr>
          <p:nvPr/>
        </p:nvPicPr>
        <p:blipFill>
          <a:blip r:embed="rId2" cstate="print"/>
          <a:srcRect/>
          <a:stretch>
            <a:fillRect/>
          </a:stretch>
        </p:blipFill>
        <p:spPr bwMode="auto">
          <a:xfrm>
            <a:off x="1187624" y="980728"/>
            <a:ext cx="6912767" cy="4608512"/>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solidFill>
                  <a:srgbClr val="0070C0"/>
                </a:solidFill>
              </a:rPr>
              <a:t>Ne kadar sürede yapılabilir?</a:t>
            </a:r>
          </a:p>
        </p:txBody>
      </p:sp>
      <p:sp>
        <p:nvSpPr>
          <p:cNvPr id="3" name="2 İçerik Yer Tutucusu"/>
          <p:cNvSpPr>
            <a:spLocks noGrp="1"/>
          </p:cNvSpPr>
          <p:nvPr>
            <p:ph idx="1"/>
          </p:nvPr>
        </p:nvSpPr>
        <p:spPr/>
        <p:txBody>
          <a:bodyPr>
            <a:noAutofit/>
          </a:bodyPr>
          <a:lstStyle/>
          <a:p>
            <a:pPr>
              <a:buFont typeface="Wingdings" panose="05000000000000000000" pitchFamily="2" charset="2"/>
              <a:buChar char="ü"/>
            </a:pPr>
            <a:r>
              <a:rPr lang="tr-TR" sz="3200" dirty="0"/>
              <a:t>Akademik takvimde derslerin başladığı tarihten itibaren </a:t>
            </a:r>
            <a:r>
              <a:rPr lang="tr-TR" sz="3200" dirty="0">
                <a:solidFill>
                  <a:srgbClr val="FF0000"/>
                </a:solidFill>
              </a:rPr>
              <a:t>4-5 hafta </a:t>
            </a:r>
            <a:r>
              <a:rPr lang="tr-TR" sz="3200" dirty="0"/>
              <a:t>içerisinde “</a:t>
            </a:r>
            <a:r>
              <a:rPr lang="tr-TR" sz="3200" dirty="0" err="1"/>
              <a:t>During</a:t>
            </a:r>
            <a:r>
              <a:rPr lang="tr-TR" sz="3200" dirty="0"/>
              <a:t> Mobility” bölümünü </a:t>
            </a:r>
            <a:r>
              <a:rPr lang="tr-TR" sz="3200" dirty="0" smtClean="0"/>
              <a:t>doldurmanız gerekmektedir</a:t>
            </a:r>
            <a:r>
              <a:rPr lang="tr-TR" sz="3200" dirty="0"/>
              <a:t>. </a:t>
            </a:r>
          </a:p>
          <a:p>
            <a:pPr>
              <a:buFont typeface="Wingdings" panose="05000000000000000000" pitchFamily="2" charset="2"/>
              <a:buChar char="ü"/>
            </a:pPr>
            <a:r>
              <a:rPr lang="tr-TR" sz="3200" dirty="0"/>
              <a:t>Formu doldururken mutlaka </a:t>
            </a:r>
            <a:r>
              <a:rPr lang="tr-TR" sz="3200" dirty="0" err="1">
                <a:solidFill>
                  <a:srgbClr val="FF0000"/>
                </a:solidFill>
              </a:rPr>
              <a:t>Ç.Ü.’deki</a:t>
            </a:r>
            <a:r>
              <a:rPr lang="tr-TR" sz="3200" dirty="0">
                <a:solidFill>
                  <a:srgbClr val="FF0000"/>
                </a:solidFill>
              </a:rPr>
              <a:t> koordinatörünüzle irtibat halinde</a:t>
            </a:r>
            <a:r>
              <a:rPr lang="tr-TR" sz="3200" dirty="0"/>
              <a:t> olunuz.</a:t>
            </a:r>
          </a:p>
          <a:p>
            <a:pPr>
              <a:buFont typeface="Wingdings" panose="05000000000000000000" pitchFamily="2" charset="2"/>
              <a:buChar char="ü"/>
            </a:pPr>
            <a:r>
              <a:rPr lang="tr-TR" sz="3200" dirty="0"/>
              <a:t>Yapılan değişikliklerden sonra </a:t>
            </a:r>
            <a:r>
              <a:rPr lang="tr-TR" sz="3200" dirty="0">
                <a:solidFill>
                  <a:srgbClr val="FF0000"/>
                </a:solidFill>
              </a:rPr>
              <a:t>toplam </a:t>
            </a:r>
            <a:r>
              <a:rPr lang="tr-TR" sz="3200" dirty="0" err="1">
                <a:solidFill>
                  <a:srgbClr val="FF0000"/>
                </a:solidFill>
              </a:rPr>
              <a:t>AKTS’nin</a:t>
            </a:r>
            <a:r>
              <a:rPr lang="tr-TR" sz="3200" dirty="0">
                <a:solidFill>
                  <a:srgbClr val="FF0000"/>
                </a:solidFill>
              </a:rPr>
              <a:t> 30 </a:t>
            </a:r>
            <a:r>
              <a:rPr lang="tr-TR" sz="3200" dirty="0"/>
              <a:t>olmasına dikkat ediniz.</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chemeClr val="accent2">
                    <a:lumMod val="75000"/>
                  </a:schemeClr>
                </a:solidFill>
              </a:rPr>
              <a:t>OLA – Ders Değişikliği</a:t>
            </a:r>
          </a:p>
        </p:txBody>
      </p:sp>
      <p:sp>
        <p:nvSpPr>
          <p:cNvPr id="3" name="İçerik Yer Tutucusu 2"/>
          <p:cNvSpPr>
            <a:spLocks noGrp="1"/>
          </p:cNvSpPr>
          <p:nvPr>
            <p:ph idx="1"/>
          </p:nvPr>
        </p:nvSpPr>
        <p:spPr>
          <a:xfrm>
            <a:off x="822959" y="1988840"/>
            <a:ext cx="7543801" cy="3880254"/>
          </a:xfrm>
        </p:spPr>
        <p:txBody>
          <a:bodyPr>
            <a:normAutofit/>
          </a:bodyPr>
          <a:lstStyle/>
          <a:p>
            <a:pPr>
              <a:buFont typeface="Wingdings" panose="05000000000000000000" pitchFamily="2" charset="2"/>
              <a:buChar char="q"/>
            </a:pPr>
            <a:r>
              <a:rPr lang="tr-TR" sz="3200" dirty="0"/>
              <a:t>OLA sisteminde Ders </a:t>
            </a:r>
            <a:r>
              <a:rPr lang="tr-TR" sz="3200" dirty="0" smtClean="0"/>
              <a:t>Değişikliği </a:t>
            </a:r>
            <a:r>
              <a:rPr lang="tr-TR" sz="3200" dirty="0"/>
              <a:t>için verilen süre dolduğunda sistem değişiklik yapmanıza izin vermez!!!</a:t>
            </a:r>
          </a:p>
          <a:p>
            <a:pPr>
              <a:buFont typeface="Wingdings" panose="05000000000000000000" pitchFamily="2" charset="2"/>
              <a:buChar char="q"/>
            </a:pPr>
            <a:r>
              <a:rPr lang="tr-TR" sz="3200" dirty="0"/>
              <a:t>Vaktinde değişiklik yapmanız gerekmektedir</a:t>
            </a:r>
          </a:p>
          <a:p>
            <a:pPr>
              <a:buFont typeface="Wingdings" panose="05000000000000000000" pitchFamily="2" charset="2"/>
              <a:buChar char="q"/>
            </a:pPr>
            <a:r>
              <a:rPr lang="tr-TR" sz="3200" dirty="0"/>
              <a:t>Değişiklikleri önce siz, sonra ÇÜ’deki koordinatörünüz en son karşı kurum imzalar</a:t>
            </a:r>
          </a:p>
        </p:txBody>
      </p:sp>
    </p:spTree>
    <p:extLst>
      <p:ext uri="{BB962C8B-B14F-4D97-AF65-F5344CB8AC3E}">
        <p14:creationId xmlns:p14="http://schemas.microsoft.com/office/powerpoint/2010/main" val="22794769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7" name="Picture 1"/>
          <p:cNvPicPr>
            <a:picLocks noChangeAspect="1" noChangeArrowheads="1"/>
          </p:cNvPicPr>
          <p:nvPr/>
        </p:nvPicPr>
        <p:blipFill>
          <a:blip r:embed="rId2" cstate="print"/>
          <a:srcRect/>
          <a:stretch>
            <a:fillRect/>
          </a:stretch>
        </p:blipFill>
        <p:spPr bwMode="auto">
          <a:xfrm>
            <a:off x="57150" y="661988"/>
            <a:ext cx="9029700" cy="5534025"/>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2 Slayt Numarası Yer Tutucusu"/>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7A961D4E-C6E5-41B7-A795-F0CCAE313E6D}" type="slidenum">
              <a:rPr lang="tr-TR" smtClean="0"/>
              <a:pPr/>
              <a:t>94</a:t>
            </a:fld>
            <a:endParaRPr lang="tr-TR"/>
          </a:p>
        </p:txBody>
      </p:sp>
      <p:sp>
        <p:nvSpPr>
          <p:cNvPr id="5" name="4 Dikdörtgen"/>
          <p:cNvSpPr/>
          <p:nvPr/>
        </p:nvSpPr>
        <p:spPr>
          <a:xfrm>
            <a:off x="467544" y="980728"/>
            <a:ext cx="8351837" cy="5076825"/>
          </a:xfrm>
          <a:prstGeom prst="rect">
            <a:avLst/>
          </a:prstGeom>
        </p:spPr>
        <p:txBody>
          <a:bodyPr>
            <a:spAutoFit/>
          </a:bodyPr>
          <a:lstStyle/>
          <a:p>
            <a:pPr>
              <a:lnSpc>
                <a:spcPct val="200000"/>
              </a:lnSpc>
              <a:buFont typeface="Arial" pitchFamily="34" charset="0"/>
              <a:buChar char="•"/>
              <a:defRPr/>
            </a:pPr>
            <a:r>
              <a:rPr lang="en-GB" dirty="0">
                <a:latin typeface="+mj-lt"/>
              </a:rPr>
              <a:t>These </a:t>
            </a:r>
            <a:r>
              <a:rPr lang="en-GB" b="1" dirty="0">
                <a:latin typeface="+mj-lt"/>
              </a:rPr>
              <a:t>changes to the mobility study programme should be agreed by all parties within </a:t>
            </a:r>
            <a:r>
              <a:rPr lang="en-GB" b="1" dirty="0">
                <a:solidFill>
                  <a:srgbClr val="FF0000"/>
                </a:solidFill>
                <a:latin typeface="+mj-lt"/>
              </a:rPr>
              <a:t>four to seven weeks </a:t>
            </a:r>
            <a:r>
              <a:rPr lang="en-GB" dirty="0">
                <a:latin typeface="+mj-lt"/>
              </a:rPr>
              <a:t>(after the start of each semester). </a:t>
            </a:r>
            <a:endParaRPr lang="tr-TR" dirty="0">
              <a:latin typeface="+mj-lt"/>
            </a:endParaRPr>
          </a:p>
          <a:p>
            <a:pPr>
              <a:lnSpc>
                <a:spcPct val="200000"/>
              </a:lnSpc>
              <a:buFont typeface="Arial" pitchFamily="34" charset="0"/>
              <a:buChar char="•"/>
              <a:defRPr/>
            </a:pPr>
            <a:r>
              <a:rPr lang="en-GB" dirty="0">
                <a:latin typeface="+mj-lt"/>
              </a:rPr>
              <a:t>Any party can request changes within the first two to five-week period after regular classes/educational components have started for a given semester. The exact deadline has to be decided by the institutions. </a:t>
            </a:r>
            <a:endParaRPr lang="tr-TR" dirty="0">
              <a:latin typeface="+mj-lt"/>
            </a:endParaRPr>
          </a:p>
          <a:p>
            <a:pPr>
              <a:lnSpc>
                <a:spcPct val="200000"/>
              </a:lnSpc>
              <a:buFont typeface="Arial" pitchFamily="34" charset="0"/>
              <a:buChar char="•"/>
              <a:defRPr/>
            </a:pPr>
            <a:r>
              <a:rPr lang="en-GB" dirty="0">
                <a:latin typeface="+mj-lt"/>
              </a:rPr>
              <a:t>All these changes have to be agreed by the three parties within a two-week period following the request. In case of changes due to an extension of the duration of the mobility period, changes should be made as timely as possible as well</a:t>
            </a:r>
            <a:r>
              <a:rPr lang="tr-TR" dirty="0">
                <a:latin typeface="+mj-lt"/>
              </a:rPr>
              <a:t> (sayfa 8)</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Başlık"/>
          <p:cNvSpPr>
            <a:spLocks noGrp="1"/>
          </p:cNvSpPr>
          <p:nvPr>
            <p:ph type="title"/>
          </p:nvPr>
        </p:nvSpPr>
        <p:spPr>
          <a:xfrm>
            <a:off x="755576" y="548680"/>
            <a:ext cx="8515350" cy="1296144"/>
          </a:xfrm>
        </p:spPr>
        <p:txBody>
          <a:bodyPr>
            <a:normAutofit/>
          </a:bodyPr>
          <a:lstStyle/>
          <a:p>
            <a:pPr eaLnBrk="1" fontAlgn="auto" hangingPunct="1">
              <a:spcAft>
                <a:spcPts val="0"/>
              </a:spcAft>
              <a:defRPr/>
            </a:pPr>
            <a:r>
              <a:rPr lang="tr-TR" sz="3600" dirty="0">
                <a:solidFill>
                  <a:schemeClr val="tx1"/>
                </a:solidFill>
              </a:rPr>
              <a:t>Öğrenim Hareketliliği</a:t>
            </a:r>
            <a:br>
              <a:rPr lang="tr-TR" sz="3600" dirty="0">
                <a:solidFill>
                  <a:schemeClr val="tx1"/>
                </a:solidFill>
              </a:rPr>
            </a:br>
            <a:r>
              <a:rPr lang="tr-TR" sz="3600" dirty="0">
                <a:solidFill>
                  <a:schemeClr val="tx1"/>
                </a:solidFill>
              </a:rPr>
              <a:t>Yeniden BKK alınacak mı?</a:t>
            </a:r>
          </a:p>
        </p:txBody>
      </p:sp>
      <p:sp>
        <p:nvSpPr>
          <p:cNvPr id="74755" name="2 İçerik Yer Tutucusu"/>
          <p:cNvSpPr>
            <a:spLocks noGrp="1"/>
          </p:cNvSpPr>
          <p:nvPr>
            <p:ph idx="1"/>
          </p:nvPr>
        </p:nvSpPr>
        <p:spPr>
          <a:xfrm>
            <a:off x="899592" y="2204864"/>
            <a:ext cx="7787208" cy="4272136"/>
          </a:xfrm>
        </p:spPr>
        <p:txBody>
          <a:bodyPr>
            <a:normAutofit/>
          </a:bodyPr>
          <a:lstStyle/>
          <a:p>
            <a:pPr eaLnBrk="1" hangingPunct="1"/>
            <a:r>
              <a:rPr lang="tr-TR" sz="2800" dirty="0" smtClean="0">
                <a:solidFill>
                  <a:srgbClr val="0070C0"/>
                </a:solidFill>
              </a:rPr>
              <a:t>Yapılan </a:t>
            </a:r>
            <a:r>
              <a:rPr lang="tr-TR" sz="2800" dirty="0">
                <a:solidFill>
                  <a:srgbClr val="0070C0"/>
                </a:solidFill>
              </a:rPr>
              <a:t>değişiklik tek bir dersten olsa da BKK alınması zorunludur. </a:t>
            </a:r>
            <a:r>
              <a:rPr lang="tr-TR" sz="2800" b="1" dirty="0">
                <a:solidFill>
                  <a:srgbClr val="0070C0"/>
                </a:solidFill>
              </a:rPr>
              <a:t>Bu konudaki kararı bölüm/fakülte koordinatörlüğünüz belirliyor</a:t>
            </a:r>
            <a:r>
              <a:rPr lang="tr-TR" sz="2800" dirty="0">
                <a:solidFill>
                  <a:srgbClr val="0070C0"/>
                </a:solidFill>
              </a:rPr>
              <a:t>.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blogs.flinders.edu.au/student-exchange-experiences/files/2013/06/imagethree.jpg"/>
          <p:cNvPicPr>
            <a:picLocks noChangeAspect="1" noChangeArrowheads="1"/>
          </p:cNvPicPr>
          <p:nvPr/>
        </p:nvPicPr>
        <p:blipFill>
          <a:blip r:embed="rId2" cstate="print"/>
          <a:srcRect/>
          <a:stretch>
            <a:fillRect/>
          </a:stretch>
        </p:blipFill>
        <p:spPr bwMode="auto">
          <a:xfrm>
            <a:off x="0" y="0"/>
            <a:ext cx="9216008" cy="6912007"/>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404664"/>
            <a:ext cx="7404653" cy="4038600"/>
          </a:xfrm>
          <a:solidFill>
            <a:schemeClr val="bg1"/>
          </a:solidFill>
        </p:spPr>
        <p:txBody>
          <a:bodyPr>
            <a:noAutofit/>
          </a:bodyPr>
          <a:lstStyle/>
          <a:p>
            <a:pPr>
              <a:buNone/>
            </a:pPr>
            <a:r>
              <a:rPr lang="tr-TR" sz="2400" b="1" dirty="0"/>
              <a:t>Döndükten sonra Dış İlişkiler Birimine teslim etmeniz</a:t>
            </a:r>
          </a:p>
          <a:p>
            <a:pPr>
              <a:buNone/>
            </a:pPr>
            <a:r>
              <a:rPr lang="tr-TR" sz="2400" b="1" dirty="0"/>
              <a:t>gereken belgeler ( hibenizin kalan kısmı evraklar</a:t>
            </a:r>
          </a:p>
          <a:p>
            <a:pPr>
              <a:buNone/>
            </a:pPr>
            <a:r>
              <a:rPr lang="tr-TR" sz="2400" b="1" dirty="0"/>
              <a:t>tamamlanmadan hesabınıza yatırılmaz):</a:t>
            </a:r>
            <a:endParaRPr lang="tr-TR" sz="2400" dirty="0"/>
          </a:p>
          <a:p>
            <a:pPr marL="514350" lvl="0" indent="-514350">
              <a:buFont typeface="+mj-lt"/>
              <a:buAutoNum type="arabicPeriod"/>
            </a:pPr>
            <a:r>
              <a:rPr lang="tr-TR" sz="2400" dirty="0" err="1"/>
              <a:t>Confirmation</a:t>
            </a:r>
            <a:r>
              <a:rPr lang="tr-TR" sz="2400" dirty="0"/>
              <a:t> of </a:t>
            </a:r>
            <a:r>
              <a:rPr lang="tr-TR" sz="2400" dirty="0" err="1"/>
              <a:t>Study</a:t>
            </a:r>
            <a:r>
              <a:rPr lang="tr-TR" sz="2400" dirty="0"/>
              <a:t> </a:t>
            </a:r>
            <a:r>
              <a:rPr lang="tr-TR" sz="2400" dirty="0" err="1"/>
              <a:t>Period</a:t>
            </a:r>
            <a:endParaRPr lang="tr-TR" sz="2400" dirty="0"/>
          </a:p>
          <a:p>
            <a:pPr marL="514350" lvl="0" indent="-514350">
              <a:buFont typeface="+mj-lt"/>
              <a:buAutoNum type="arabicPeriod"/>
            </a:pPr>
            <a:r>
              <a:rPr lang="tr-TR" sz="2400" dirty="0" err="1"/>
              <a:t>Transcript</a:t>
            </a:r>
            <a:r>
              <a:rPr lang="tr-TR" sz="2400" dirty="0"/>
              <a:t> of </a:t>
            </a:r>
            <a:r>
              <a:rPr lang="tr-TR" sz="2400" dirty="0" err="1"/>
              <a:t>Records</a:t>
            </a:r>
            <a:r>
              <a:rPr lang="tr-TR" sz="2400" dirty="0"/>
              <a:t> ve/veya </a:t>
            </a:r>
            <a:r>
              <a:rPr lang="tr-TR" sz="2400" dirty="0" err="1"/>
              <a:t>After</a:t>
            </a:r>
            <a:r>
              <a:rPr lang="tr-TR" sz="2400" dirty="0"/>
              <a:t> </a:t>
            </a:r>
            <a:r>
              <a:rPr lang="tr-TR" sz="2400" dirty="0" err="1"/>
              <a:t>Mobility</a:t>
            </a:r>
            <a:endParaRPr lang="tr-TR" sz="2400" dirty="0"/>
          </a:p>
          <a:p>
            <a:pPr marL="514350" lvl="0" indent="-514350">
              <a:buFont typeface="+mj-lt"/>
              <a:buAutoNum type="arabicPeriod"/>
            </a:pPr>
            <a:r>
              <a:rPr lang="tr-TR" sz="2400" dirty="0"/>
              <a:t>Öğrenim Anlaşması son hali</a:t>
            </a:r>
          </a:p>
          <a:p>
            <a:pPr marL="514350" lvl="0" indent="-514350">
              <a:buFont typeface="+mj-lt"/>
              <a:buAutoNum type="arabicPeriod"/>
            </a:pPr>
            <a:r>
              <a:rPr lang="tr-TR" sz="2400" dirty="0"/>
              <a:t>Ek Bilgi Formu </a:t>
            </a:r>
          </a:p>
          <a:p>
            <a:pPr marL="514350" lvl="0" indent="-514350">
              <a:buFont typeface="+mj-lt"/>
              <a:buAutoNum type="arabicPeriod"/>
            </a:pPr>
            <a:r>
              <a:rPr lang="tr-TR" sz="2400" dirty="0"/>
              <a:t>Pasaport Fotokopisi</a:t>
            </a:r>
          </a:p>
          <a:p>
            <a:pPr marL="514350" lvl="0" indent="-514350">
              <a:buFont typeface="+mj-lt"/>
              <a:buAutoNum type="arabicPeriod"/>
            </a:pPr>
            <a:r>
              <a:rPr lang="tr-TR" sz="2400" dirty="0" smtClean="0"/>
              <a:t>Dönüş </a:t>
            </a:r>
            <a:r>
              <a:rPr lang="tr-TR" sz="2400" dirty="0"/>
              <a:t>Bölüm Kurul Kararı (</a:t>
            </a:r>
            <a:r>
              <a:rPr lang="tr-TR" sz="2400" dirty="0" err="1"/>
              <a:t>EBYS’den</a:t>
            </a:r>
            <a:r>
              <a:rPr lang="tr-TR" sz="2400" dirty="0"/>
              <a:t> birimimize ulaşmış olması gerekmektedir</a:t>
            </a:r>
            <a:r>
              <a:rPr lang="tr-TR" sz="2400" dirty="0" smtClean="0"/>
              <a:t>)</a:t>
            </a:r>
          </a:p>
          <a:p>
            <a:pPr marL="514350" lvl="0" indent="-514350">
              <a:buFont typeface="+mj-lt"/>
              <a:buAutoNum type="arabicPeriod"/>
            </a:pPr>
            <a:r>
              <a:rPr lang="tr-TR" sz="2400" dirty="0" smtClean="0"/>
              <a:t>Dönüş OLS</a:t>
            </a:r>
            <a:endParaRPr lang="tr-TR" sz="2400" dirty="0"/>
          </a:p>
          <a:p>
            <a:pPr marL="514350" indent="-514350">
              <a:buFont typeface="+mj-lt"/>
              <a:buAutoNum type="arabicPeriod"/>
            </a:pPr>
            <a:r>
              <a:rPr lang="tr-TR" sz="2400" dirty="0"/>
              <a:t>Çevrimiçi Anket</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2" cstate="print"/>
          <a:srcRect/>
          <a:stretch>
            <a:fillRect/>
          </a:stretch>
        </p:blipFill>
        <p:spPr bwMode="auto">
          <a:xfrm>
            <a:off x="338138" y="542925"/>
            <a:ext cx="8467725" cy="5772150"/>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2268538" y="0"/>
          <a:ext cx="4679950" cy="6858000"/>
        </p:xfrm>
        <a:graphic>
          <a:graphicData uri="http://schemas.openxmlformats.org/drawingml/2006/table">
            <a:tbl>
              <a:tblPr/>
              <a:tblGrid>
                <a:gridCol w="4679950">
                  <a:extLst>
                    <a:ext uri="{9D8B030D-6E8A-4147-A177-3AD203B41FA5}">
                      <a16:colId xmlns:a16="http://schemas.microsoft.com/office/drawing/2014/main" val="20000"/>
                    </a:ext>
                  </a:extLst>
                </a:gridCol>
              </a:tblGrid>
              <a:tr h="6858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a:ln>
                          <a:noFill/>
                        </a:ln>
                        <a:solidFill>
                          <a:schemeClr val="tx1"/>
                        </a:solidFill>
                        <a:effectLst/>
                        <a:latin typeface="Calibri" pitchFamily="34" charset="0"/>
                        <a:ea typeface="Times New Roman" pitchFamily="18" charset="0"/>
                        <a:cs typeface="Arial"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tr-TR" sz="800" b="0" i="1" u="none" strike="noStrike" cap="none" normalizeH="0" baseline="0" dirty="0">
                          <a:ln>
                            <a:noFill/>
                          </a:ln>
                          <a:solidFill>
                            <a:schemeClr val="tx1"/>
                          </a:solidFill>
                          <a:effectLst/>
                          <a:latin typeface="Tw Cen MT" pitchFamily="34" charset="0"/>
                          <a:ea typeface="Times New Roman" pitchFamily="18" charset="0"/>
                          <a:cs typeface="Arial" charset="0"/>
                        </a:rPr>
                        <a:t>Erasmus Programından Dönen Öğrencinin Bölüm Onay Formu</a:t>
                      </a:r>
                      <a:endParaRPr kumimoji="0" lang="en-US" sz="800" b="0" i="0" u="none" strike="noStrike" cap="none" normalizeH="0" baseline="0" dirty="0">
                        <a:ln>
                          <a:noFill/>
                        </a:ln>
                        <a:solidFill>
                          <a:schemeClr val="tx1"/>
                        </a:solidFill>
                        <a:effectLst/>
                        <a:latin typeface="Tw Cen MT" pitchFamily="34"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a:ln>
                          <a:noFill/>
                        </a:ln>
                        <a:solidFill>
                          <a:schemeClr val="tx1"/>
                        </a:solidFill>
                        <a:effectLst/>
                        <a:latin typeface="Calibri" pitchFamily="34"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a:ln>
                          <a:noFill/>
                        </a:ln>
                        <a:solidFill>
                          <a:schemeClr val="tx1"/>
                        </a:solidFill>
                        <a:effectLst/>
                        <a:latin typeface="Calibri" pitchFamily="34"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a:ln>
                          <a:noFill/>
                        </a:ln>
                        <a:solidFill>
                          <a:schemeClr val="tx1"/>
                        </a:solidFill>
                        <a:effectLst/>
                        <a:latin typeface="Calibri" pitchFamily="34"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a:ln>
                            <a:noFill/>
                          </a:ln>
                          <a:solidFill>
                            <a:schemeClr val="tx1"/>
                          </a:solidFill>
                          <a:effectLst/>
                          <a:latin typeface="Calibri" pitchFamily="34" charset="0"/>
                          <a:ea typeface="Times New Roman" pitchFamily="18" charset="0"/>
                          <a:cs typeface="Arial" charset="0"/>
                        </a:rPr>
                        <a:t>___________________________________ </a:t>
                      </a:r>
                      <a:endParaRPr kumimoji="0" lang="en-US" sz="9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a:ln>
                            <a:noFill/>
                          </a:ln>
                          <a:solidFill>
                            <a:schemeClr val="tx1"/>
                          </a:solidFill>
                          <a:effectLst/>
                          <a:latin typeface="Calibri" pitchFamily="34" charset="0"/>
                          <a:ea typeface="Times New Roman" pitchFamily="18" charset="0"/>
                          <a:cs typeface="Arial" charset="0"/>
                        </a:rPr>
                        <a:t>BÖLÜM BAŞKANLIĞINA/FAKÜLTE DEKANLIĞINA/ENSTİTÜ MÜDÜRLÜĞÜNE</a:t>
                      </a:r>
                      <a:r>
                        <a:rPr kumimoji="0" lang="tr-TR" sz="900" b="0" i="0" u="none" strike="noStrike" cap="none" normalizeH="0" baseline="0" dirty="0">
                          <a:ln>
                            <a:noFill/>
                          </a:ln>
                          <a:solidFill>
                            <a:schemeClr val="tx1"/>
                          </a:solidFill>
                          <a:effectLst/>
                          <a:latin typeface="Calibri" pitchFamily="34"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dirty="0">
                          <a:ln>
                            <a:noFill/>
                          </a:ln>
                          <a:solidFill>
                            <a:schemeClr val="tx1"/>
                          </a:solidFill>
                          <a:effectLst/>
                          <a:latin typeface="Calibri" pitchFamily="34" charset="0"/>
                          <a:cs typeface="Times New Roman" pitchFamily="18" charset="0"/>
                        </a:rPr>
                        <a:t>__________________________ Fakültesi/Enstitüsü, __________________________ Bölümü, ___________________ numaralı lisans / yüksek lisans / doktora öğrencisiyim. Erasmus Yüksek Öğretim Değişim programı çerçevesinde ____________________________ </a:t>
                      </a:r>
                      <a:r>
                        <a:rPr kumimoji="0" lang="tr-TR" sz="900" b="0" i="0" u="none" strike="noStrike" cap="none" normalizeH="0" baseline="0" dirty="0">
                          <a:ln>
                            <a:noFill/>
                          </a:ln>
                          <a:solidFill>
                            <a:srgbClr val="808080"/>
                          </a:solidFill>
                          <a:effectLst/>
                          <a:latin typeface="Calibri" pitchFamily="34" charset="0"/>
                          <a:cs typeface="Times New Roman" pitchFamily="18" charset="0"/>
                        </a:rPr>
                        <a:t>(ülke adı)</a:t>
                      </a:r>
                      <a:r>
                        <a:rPr kumimoji="0" lang="tr-TR" sz="900" b="0" i="0" u="none" strike="noStrike" cap="none" normalizeH="0" baseline="0" dirty="0">
                          <a:ln>
                            <a:noFill/>
                          </a:ln>
                          <a:solidFill>
                            <a:schemeClr val="tx1"/>
                          </a:solidFill>
                          <a:effectLst/>
                          <a:latin typeface="Calibri" pitchFamily="34" charset="0"/>
                          <a:cs typeface="Times New Roman" pitchFamily="18" charset="0"/>
                        </a:rPr>
                        <a:t> ___________________________ kentindeki _____________________________ Üniversitesinde ________________ - _______________ tarihleri arasında 1 dönem eğitim gördüm. </a:t>
                      </a:r>
                      <a:endParaRPr kumimoji="0" lang="en-US" sz="9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kumimoji="0" lang="tr-TR" sz="900" b="0" i="0" u="none" strike="noStrike" cap="none" normalizeH="0" baseline="0" dirty="0">
                        <a:ln>
                          <a:noFill/>
                        </a:ln>
                        <a:solidFill>
                          <a:schemeClr val="tx1"/>
                        </a:solidFill>
                        <a:effectLst/>
                        <a:latin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dirty="0">
                          <a:ln>
                            <a:noFill/>
                          </a:ln>
                          <a:solidFill>
                            <a:schemeClr val="tx1"/>
                          </a:solidFill>
                          <a:effectLst/>
                          <a:latin typeface="Calibri" pitchFamily="34" charset="0"/>
                          <a:cs typeface="Times New Roman" pitchFamily="18" charset="0"/>
                        </a:rPr>
                        <a:t>Ekte ilgili sürede aldığım dersler ve bu derslerin ECTS (Avrupa Kredi Transfer Sistemi) kredilerinin bulunduğu ve hem kendi danışmanım hem de karşı üniversitedeki danışmanım tarafından imzalı Öğrenim Anlaşmam (</a:t>
                      </a:r>
                      <a:r>
                        <a:rPr kumimoji="0" lang="tr-TR" sz="900" b="0" i="0" u="none" strike="noStrike" cap="none" normalizeH="0" baseline="0" dirty="0" err="1">
                          <a:ln>
                            <a:noFill/>
                          </a:ln>
                          <a:solidFill>
                            <a:schemeClr val="tx1"/>
                          </a:solidFill>
                          <a:effectLst/>
                          <a:latin typeface="Calibri" pitchFamily="34" charset="0"/>
                          <a:cs typeface="Times New Roman" pitchFamily="18" charset="0"/>
                        </a:rPr>
                        <a:t>Learning</a:t>
                      </a:r>
                      <a:r>
                        <a:rPr kumimoji="0" lang="tr-TR" sz="900" b="0" i="0" u="none" strike="noStrike" cap="none" normalizeH="0" baseline="0" dirty="0">
                          <a:ln>
                            <a:noFill/>
                          </a:ln>
                          <a:solidFill>
                            <a:schemeClr val="tx1"/>
                          </a:solidFill>
                          <a:effectLst/>
                          <a:latin typeface="Calibri" pitchFamily="34" charset="0"/>
                          <a:cs typeface="Times New Roman" pitchFamily="18" charset="0"/>
                        </a:rPr>
                        <a:t> </a:t>
                      </a:r>
                      <a:r>
                        <a:rPr kumimoji="0" lang="tr-TR" sz="900" b="0" i="0" u="none" strike="noStrike" cap="none" normalizeH="0" baseline="0" dirty="0" err="1">
                          <a:ln>
                            <a:noFill/>
                          </a:ln>
                          <a:solidFill>
                            <a:schemeClr val="tx1"/>
                          </a:solidFill>
                          <a:effectLst/>
                          <a:latin typeface="Calibri" pitchFamily="34" charset="0"/>
                          <a:cs typeface="Times New Roman" pitchFamily="18" charset="0"/>
                        </a:rPr>
                        <a:t>Agreement</a:t>
                      </a:r>
                      <a:r>
                        <a:rPr kumimoji="0" lang="tr-TR" sz="900" b="0" i="0" u="none" strike="noStrike" cap="none" normalizeH="0" baseline="0" dirty="0">
                          <a:ln>
                            <a:noFill/>
                          </a:ln>
                          <a:solidFill>
                            <a:schemeClr val="tx1"/>
                          </a:solidFill>
                          <a:effectLst/>
                          <a:latin typeface="Calibri" pitchFamily="34" charset="0"/>
                          <a:cs typeface="Times New Roman" pitchFamily="18" charset="0"/>
                        </a:rPr>
                        <a:t>), karşı üniversiteden bana verilen Katılım Sertifikam ve </a:t>
                      </a:r>
                      <a:r>
                        <a:rPr kumimoji="0" lang="tr-TR" sz="900" b="0" i="0" u="none" strike="noStrike" cap="none" normalizeH="0" baseline="0" dirty="0" err="1">
                          <a:ln>
                            <a:noFill/>
                          </a:ln>
                          <a:solidFill>
                            <a:schemeClr val="tx1"/>
                          </a:solidFill>
                          <a:effectLst/>
                          <a:latin typeface="Calibri" pitchFamily="34" charset="0"/>
                          <a:cs typeface="Times New Roman" pitchFamily="18" charset="0"/>
                        </a:rPr>
                        <a:t>Transkriptim</a:t>
                      </a:r>
                      <a:r>
                        <a:rPr kumimoji="0" lang="tr-TR" sz="900" b="0" i="0" u="none" strike="noStrike" cap="none" normalizeH="0" baseline="0" dirty="0">
                          <a:ln>
                            <a:noFill/>
                          </a:ln>
                          <a:solidFill>
                            <a:schemeClr val="tx1"/>
                          </a:solidFill>
                          <a:effectLst/>
                          <a:latin typeface="Calibri" pitchFamily="34" charset="0"/>
                          <a:cs typeface="Times New Roman" pitchFamily="18" charset="0"/>
                        </a:rPr>
                        <a:t> bulunmaktadır. </a:t>
                      </a:r>
                      <a:endParaRPr kumimoji="0" lang="en-US" sz="9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kumimoji="0" lang="tr-TR" sz="900" b="0" i="0" u="none" strike="noStrike" cap="none" normalizeH="0" baseline="0" dirty="0">
                        <a:ln>
                          <a:noFill/>
                        </a:ln>
                        <a:solidFill>
                          <a:schemeClr val="tx1"/>
                        </a:solidFill>
                        <a:effectLst/>
                        <a:latin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dirty="0">
                          <a:ln>
                            <a:noFill/>
                          </a:ln>
                          <a:solidFill>
                            <a:schemeClr val="tx1"/>
                          </a:solidFill>
                          <a:effectLst/>
                          <a:latin typeface="Calibri" pitchFamily="34" charset="0"/>
                          <a:cs typeface="Times New Roman" pitchFamily="18" charset="0"/>
                        </a:rPr>
                        <a:t>Karşı kurumdan aldığım ve başarıyla geçtiğim bu derslerin kendi lisans / yüksek lisans / doktora programımdaki bu döneme tekabül eden derslerin yerine kabul edilmesini ve bu derslerden başarılı sayılmış olmayı istiyorum. </a:t>
                      </a:r>
                      <a:endParaRPr kumimoji="0" lang="en-US" sz="9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endParaRPr kumimoji="0" lang="tr-TR" sz="900" b="0" i="0" u="none" strike="noStrike" cap="none" normalizeH="0" baseline="0" dirty="0">
                        <a:ln>
                          <a:noFill/>
                        </a:ln>
                        <a:solidFill>
                          <a:schemeClr val="tx1"/>
                        </a:solidFill>
                        <a:effectLst/>
                        <a:latin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dirty="0">
                          <a:ln>
                            <a:noFill/>
                          </a:ln>
                          <a:solidFill>
                            <a:schemeClr val="tx1"/>
                          </a:solidFill>
                          <a:effectLst/>
                          <a:latin typeface="Calibri" pitchFamily="34" charset="0"/>
                          <a:cs typeface="Times New Roman" pitchFamily="18" charset="0"/>
                        </a:rPr>
                        <a:t>Bölüm Kurul kararıyla talebimin değerlendirilerek uygun görülmesi hususunu bilgilerinize ve gereğini arz ederim. </a:t>
                      </a:r>
                    </a:p>
                    <a:p>
                      <a:pPr marL="0" marR="0" lvl="0" indent="0" algn="just" defTabSz="914400" rtl="0" eaLnBrk="1" fontAlgn="base" latinLnBrk="0" hangingPunct="1">
                        <a:lnSpc>
                          <a:spcPct val="115000"/>
                        </a:lnSpc>
                        <a:spcBef>
                          <a:spcPct val="0"/>
                        </a:spcBef>
                        <a:spcAft>
                          <a:spcPct val="0"/>
                        </a:spcAft>
                        <a:buClrTx/>
                        <a:buSzTx/>
                        <a:buFontTx/>
                        <a:buNone/>
                        <a:tabLst/>
                      </a:pPr>
                      <a:endParaRPr kumimoji="0" lang="en-US" sz="9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a:ln>
                            <a:noFill/>
                          </a:ln>
                          <a:solidFill>
                            <a:schemeClr val="tx1"/>
                          </a:solidFill>
                          <a:effectLst/>
                          <a:latin typeface="Calibri" pitchFamily="34" charset="0"/>
                          <a:cs typeface="Times New Roman" pitchFamily="18" charset="0"/>
                        </a:rPr>
                        <a:t>________________________________ </a:t>
                      </a:r>
                      <a:r>
                        <a:rPr kumimoji="0" lang="tr-TR" sz="900" b="0" i="0" u="none" strike="noStrike" cap="none" normalizeH="0" baseline="0" dirty="0">
                          <a:ln>
                            <a:noFill/>
                          </a:ln>
                          <a:solidFill>
                            <a:srgbClr val="808080"/>
                          </a:solidFill>
                          <a:effectLst/>
                          <a:latin typeface="Calibri" pitchFamily="34" charset="0"/>
                          <a:cs typeface="Times New Roman" pitchFamily="18" charset="0"/>
                        </a:rPr>
                        <a:t>(Tarih)</a:t>
                      </a:r>
                      <a:endParaRPr kumimoji="0" lang="en-US" sz="9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a:ln>
                            <a:noFill/>
                          </a:ln>
                          <a:solidFill>
                            <a:schemeClr val="tx1"/>
                          </a:solidFill>
                          <a:effectLst/>
                          <a:latin typeface="Calibri" pitchFamily="34" charset="0"/>
                          <a:cs typeface="Times New Roman" pitchFamily="18" charset="0"/>
                        </a:rPr>
                        <a:t>________________________________ </a:t>
                      </a:r>
                      <a:r>
                        <a:rPr kumimoji="0" lang="tr-TR" sz="900" b="0" i="0" u="none" strike="noStrike" cap="none" normalizeH="0" baseline="0" dirty="0">
                          <a:ln>
                            <a:noFill/>
                          </a:ln>
                          <a:solidFill>
                            <a:srgbClr val="808080"/>
                          </a:solidFill>
                          <a:effectLst/>
                          <a:latin typeface="Calibri" pitchFamily="34" charset="0"/>
                          <a:cs typeface="Times New Roman" pitchFamily="18" charset="0"/>
                        </a:rPr>
                        <a:t>(Adı Soyadı)</a:t>
                      </a:r>
                      <a:endParaRPr kumimoji="0" lang="en-US" sz="9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a:ln>
                            <a:noFill/>
                          </a:ln>
                          <a:solidFill>
                            <a:schemeClr val="tx1"/>
                          </a:solidFill>
                          <a:effectLst/>
                          <a:latin typeface="Calibri" pitchFamily="34" charset="0"/>
                          <a:cs typeface="Times New Roman" pitchFamily="18" charset="0"/>
                        </a:rPr>
                        <a:t>________________________________ </a:t>
                      </a:r>
                      <a:r>
                        <a:rPr kumimoji="0" lang="tr-TR" sz="900" b="0" i="0" u="none" strike="noStrike" cap="none" normalizeH="0" baseline="0" dirty="0">
                          <a:ln>
                            <a:noFill/>
                          </a:ln>
                          <a:solidFill>
                            <a:srgbClr val="808080"/>
                          </a:solidFill>
                          <a:effectLst/>
                          <a:latin typeface="Calibri" pitchFamily="34" charset="0"/>
                          <a:cs typeface="Times New Roman" pitchFamily="18" charset="0"/>
                        </a:rPr>
                        <a:t>(İmza)</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1" u="none" strike="noStrike" cap="none" normalizeH="0" baseline="0" dirty="0">
                          <a:ln>
                            <a:noFill/>
                          </a:ln>
                          <a:solidFill>
                            <a:schemeClr val="tx1"/>
                          </a:solidFill>
                          <a:effectLst/>
                          <a:latin typeface="Calibri" pitchFamily="34" charset="0"/>
                          <a:cs typeface="Times New Roman" pitchFamily="18" charset="0"/>
                        </a:rPr>
                        <a:t>Ekler: </a:t>
                      </a:r>
                      <a:endParaRPr kumimoji="0" lang="en-US" sz="9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1" u="none" strike="noStrike" cap="none" normalizeH="0" baseline="0" dirty="0">
                          <a:ln>
                            <a:noFill/>
                          </a:ln>
                          <a:solidFill>
                            <a:schemeClr val="tx1"/>
                          </a:solidFill>
                          <a:effectLst/>
                          <a:latin typeface="Calibri" pitchFamily="34" charset="0"/>
                          <a:cs typeface="Times New Roman" pitchFamily="18" charset="0"/>
                        </a:rPr>
                        <a:t>1. Nihai Öğrenim Anlaşması</a:t>
                      </a:r>
                      <a:endParaRPr kumimoji="0" lang="en-US" sz="9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1" u="none" strike="noStrike" cap="none" normalizeH="0" baseline="0" dirty="0">
                          <a:ln>
                            <a:noFill/>
                          </a:ln>
                          <a:solidFill>
                            <a:schemeClr val="tx1"/>
                          </a:solidFill>
                          <a:effectLst/>
                          <a:latin typeface="Calibri" pitchFamily="34" charset="0"/>
                          <a:cs typeface="Times New Roman" pitchFamily="18" charset="0"/>
                        </a:rPr>
                        <a:t>2. </a:t>
                      </a:r>
                      <a:r>
                        <a:rPr kumimoji="0" lang="tr-TR" sz="900" b="0" i="1" u="none" strike="noStrike" cap="none" normalizeH="0" baseline="0" dirty="0" err="1">
                          <a:ln>
                            <a:noFill/>
                          </a:ln>
                          <a:solidFill>
                            <a:schemeClr val="tx1"/>
                          </a:solidFill>
                          <a:effectLst/>
                          <a:latin typeface="Calibri" pitchFamily="34" charset="0"/>
                          <a:cs typeface="Times New Roman" pitchFamily="18" charset="0"/>
                        </a:rPr>
                        <a:t>Transkript</a:t>
                      </a:r>
                      <a:endParaRPr kumimoji="0" lang="en-US" sz="9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1" u="none" strike="noStrike" cap="none" normalizeH="0" baseline="0" dirty="0">
                          <a:ln>
                            <a:noFill/>
                          </a:ln>
                          <a:solidFill>
                            <a:schemeClr val="tx1"/>
                          </a:solidFill>
                          <a:effectLst/>
                          <a:latin typeface="Calibri" pitchFamily="34" charset="0"/>
                          <a:cs typeface="Times New Roman" pitchFamily="18" charset="0"/>
                        </a:rPr>
                        <a:t>3. Katılım Sertifikası</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tr-TR" sz="800" b="0" i="1" u="none" strike="noStrike" cap="none" normalizeH="0" baseline="0" dirty="0">
                          <a:ln>
                            <a:noFill/>
                          </a:ln>
                          <a:solidFill>
                            <a:schemeClr val="tx1"/>
                          </a:solidFill>
                          <a:effectLst/>
                          <a:latin typeface="Calibri" pitchFamily="34" charset="0"/>
                          <a:cs typeface="Times New Roman" pitchFamily="18" charset="0"/>
                        </a:rPr>
                        <a:t>* Fakülte/Bölüm Başkanlığı yukarıdaki dilekçeye ait Kurul Kararını 30 Aralık 2008 tarihli LLP Programı Erasmus Değişim Yönergesi uyarınca dilekçenin ibrazından sonra </a:t>
                      </a:r>
                      <a:r>
                        <a:rPr kumimoji="0" lang="tr-TR" sz="800" b="1" i="1" u="none" strike="noStrike" cap="none" normalizeH="0" baseline="0" dirty="0">
                          <a:ln>
                            <a:noFill/>
                          </a:ln>
                          <a:solidFill>
                            <a:schemeClr val="tx1"/>
                          </a:solidFill>
                          <a:effectLst/>
                          <a:latin typeface="Calibri" pitchFamily="34" charset="0"/>
                          <a:cs typeface="Times New Roman" pitchFamily="18" charset="0"/>
                        </a:rPr>
                        <a:t>15 gün içerisinde</a:t>
                      </a:r>
                      <a:r>
                        <a:rPr kumimoji="0" lang="tr-TR" sz="800" b="0" i="1" u="none" strike="noStrike" cap="none" normalizeH="0" baseline="0" dirty="0">
                          <a:ln>
                            <a:noFill/>
                          </a:ln>
                          <a:solidFill>
                            <a:schemeClr val="tx1"/>
                          </a:solidFill>
                          <a:effectLst/>
                          <a:latin typeface="Calibri" pitchFamily="34" charset="0"/>
                          <a:cs typeface="Times New Roman" pitchFamily="18" charset="0"/>
                        </a:rPr>
                        <a:t> almak ve kararın birer örneğini Öğrenci İşleri Daire Başkanlığına </a:t>
                      </a:r>
                      <a:r>
                        <a:rPr kumimoji="0" lang="tr-TR" sz="800" b="1" i="1" u="none" strike="noStrike" cap="none" normalizeH="0" baseline="0" dirty="0">
                          <a:ln>
                            <a:noFill/>
                          </a:ln>
                          <a:solidFill>
                            <a:schemeClr val="tx1"/>
                          </a:solidFill>
                          <a:effectLst/>
                          <a:latin typeface="Calibri" pitchFamily="34" charset="0"/>
                          <a:cs typeface="Times New Roman" pitchFamily="18" charset="0"/>
                        </a:rPr>
                        <a:t>ve</a:t>
                      </a:r>
                      <a:r>
                        <a:rPr kumimoji="0" lang="tr-TR" sz="800" b="0" i="1" u="none" strike="noStrike" cap="none" normalizeH="0" baseline="0" dirty="0">
                          <a:ln>
                            <a:noFill/>
                          </a:ln>
                          <a:solidFill>
                            <a:schemeClr val="tx1"/>
                          </a:solidFill>
                          <a:effectLst/>
                          <a:latin typeface="Calibri" pitchFamily="34" charset="0"/>
                          <a:cs typeface="Times New Roman" pitchFamily="18" charset="0"/>
                        </a:rPr>
                        <a:t> </a:t>
                      </a:r>
                      <a:r>
                        <a:rPr kumimoji="0" lang="tr-TR" sz="800" b="0" i="1" u="none" strike="noStrike" cap="none" normalizeH="0" baseline="0" dirty="0" err="1">
                          <a:ln>
                            <a:noFill/>
                          </a:ln>
                          <a:solidFill>
                            <a:schemeClr val="tx1"/>
                          </a:solidFill>
                          <a:effectLst/>
                          <a:latin typeface="Calibri" pitchFamily="34" charset="0"/>
                          <a:cs typeface="Times New Roman" pitchFamily="18" charset="0"/>
                        </a:rPr>
                        <a:t>Dışilişkiler</a:t>
                      </a:r>
                      <a:r>
                        <a:rPr kumimoji="0" lang="tr-TR" sz="800" b="0" i="1" u="none" strike="noStrike" cap="none" normalizeH="0" baseline="0" dirty="0">
                          <a:ln>
                            <a:noFill/>
                          </a:ln>
                          <a:solidFill>
                            <a:schemeClr val="tx1"/>
                          </a:solidFill>
                          <a:effectLst/>
                          <a:latin typeface="Calibri" pitchFamily="34" charset="0"/>
                          <a:cs typeface="Times New Roman" pitchFamily="18" charset="0"/>
                        </a:rPr>
                        <a:t> Birimine iletmek zorundadır.</a:t>
                      </a:r>
                      <a:endParaRPr kumimoji="0" lang="en-US" sz="900" b="0" i="0" u="none" strike="noStrike" cap="none" normalizeH="0" baseline="0" dirty="0">
                        <a:ln>
                          <a:noFill/>
                        </a:ln>
                        <a:solidFill>
                          <a:schemeClr val="tx1"/>
                        </a:solidFill>
                        <a:effectLst/>
                        <a:latin typeface="Times New Roman" pitchFamily="18" charset="0"/>
                        <a:cs typeface="Times New Roman" pitchFamily="18" charset="0"/>
                      </a:endParaRPr>
                    </a:p>
                  </a:txBody>
                  <a:tcPr marL="50800" marR="50800" marT="0" marB="0"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Tree>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1535</TotalTime>
  <Words>3572</Words>
  <Application>Microsoft Office PowerPoint</Application>
  <PresentationFormat>Ekran Gösterisi (4:3)</PresentationFormat>
  <Paragraphs>488</Paragraphs>
  <Slides>111</Slides>
  <Notes>2</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111</vt:i4>
      </vt:variant>
    </vt:vector>
  </HeadingPairs>
  <TitlesOfParts>
    <vt:vector size="123" baseType="lpstr">
      <vt:lpstr>Arial</vt:lpstr>
      <vt:lpstr>Arial Black</vt:lpstr>
      <vt:lpstr>Calibri</vt:lpstr>
      <vt:lpstr>Calibri Light</vt:lpstr>
      <vt:lpstr>Century Gothic</vt:lpstr>
      <vt:lpstr>Comic Sans MS</vt:lpstr>
      <vt:lpstr>Courier New</vt:lpstr>
      <vt:lpstr>Times New Roman</vt:lpstr>
      <vt:lpstr>Tw Cen MT</vt:lpstr>
      <vt:lpstr>Wingdings</vt:lpstr>
      <vt:lpstr>Wingdings 3</vt:lpstr>
      <vt:lpstr>Retrospect</vt:lpstr>
      <vt:lpstr>Erasmus+ Yeni Dönem Bireylerin öğrenme hareketliliği</vt:lpstr>
      <vt:lpstr>PowerPoint Sunusu</vt:lpstr>
      <vt:lpstr>PowerPoint Sunusu</vt:lpstr>
      <vt:lpstr>PowerPoint Sunusu</vt:lpstr>
      <vt:lpstr>PowerPoint Sunusu</vt:lpstr>
      <vt:lpstr>TÜRKİYE ULUSAL AJANSI Temel olarak Avrupa Birliği’nin eğitim ve gençlik programlarını ülke içinde duyurma, bu programlara katılım çalışmalarını koordine etme, yürütme ve izleme, Avrupa Komisyonuna rapor halinde sunma, program uygulamaları hakkında Avrupa Komisyonu ile gerekli görüşmeleri yapma ve uygulama sözleşmelerini imzalama görevlerini üstlenmiştir</vt:lpstr>
      <vt:lpstr>PowerPoint Sunusu</vt:lpstr>
      <vt:lpstr>PowerPoint Sunusu</vt:lpstr>
      <vt:lpstr>PowerPoint Sunusu</vt:lpstr>
      <vt:lpstr>PowerPoint Sunusu</vt:lpstr>
      <vt:lpstr>PowerPoint Sunusu</vt:lpstr>
      <vt:lpstr>Çukurova Üniversitesi</vt:lpstr>
      <vt:lpstr>Öğrenci Hareketliliği Faaliyetleri</vt:lpstr>
      <vt:lpstr>Öğrenim Hareketliliği</vt:lpstr>
      <vt:lpstr>PowerPoint Sunusu</vt:lpstr>
      <vt:lpstr>PowerPoint Sunusu</vt:lpstr>
      <vt:lpstr>ÖNEMLİ!</vt:lpstr>
      <vt:lpstr>MÜCBİR SEBEP</vt:lpstr>
      <vt:lpstr>PowerPoint Sunusu</vt:lpstr>
      <vt:lpstr>PowerPoint Sunusu</vt:lpstr>
      <vt:lpstr>PowerPoint Sunusu</vt:lpstr>
      <vt:lpstr>Erasmus Başvuru Portalı</vt:lpstr>
      <vt:lpstr>Erasmus Başvuru Portalı</vt:lpstr>
      <vt:lpstr>Nomination </vt:lpstr>
      <vt:lpstr>PowerPoint Sunusu</vt:lpstr>
      <vt:lpstr>PowerPoint Sunusu</vt:lpstr>
      <vt:lpstr>PowerPoint Sunusu</vt:lpstr>
      <vt:lpstr>PowerPoint Sunusu</vt:lpstr>
      <vt:lpstr>Örnek </vt:lpstr>
      <vt:lpstr>PowerPoint Sunusu</vt:lpstr>
      <vt:lpstr>PowerPoint Sunusu</vt:lpstr>
      <vt:lpstr>PowerPoint Sunusu</vt:lpstr>
      <vt:lpstr>PowerPoint Sunusu</vt:lpstr>
      <vt:lpstr>PowerPoint Sunusu</vt:lpstr>
      <vt:lpstr>PowerPoint Sunusu</vt:lpstr>
      <vt:lpstr>Dil belgesi</vt:lpstr>
      <vt:lpstr>Pasaport bilgisi</vt:lpstr>
      <vt:lpstr>Pasaport </vt:lpstr>
      <vt:lpstr>PowerPoint Sunusu</vt:lpstr>
      <vt:lpstr>OLA</vt:lpstr>
      <vt:lpstr>PowerPoint Sunusu</vt:lpstr>
      <vt:lpstr>OLA görüntüsü</vt:lpstr>
      <vt:lpstr>Eski sistem – Learning Agreement</vt:lpstr>
      <vt:lpstr>PowerPoint Sunusu</vt:lpstr>
      <vt:lpstr>PowerPoint Sunusu</vt:lpstr>
      <vt:lpstr>Learning Agreement</vt:lpstr>
      <vt:lpstr>http://ec.europa.eu/education/tools/isced-f_en.htm </vt:lpstr>
      <vt:lpstr>PowerPoint Sunusu</vt:lpstr>
      <vt:lpstr>DİKKAT!</vt:lpstr>
      <vt:lpstr>PowerPoint Sunusu</vt:lpstr>
      <vt:lpstr>PowerPoint Sunusu</vt:lpstr>
      <vt:lpstr>PowerPoint Sunusu</vt:lpstr>
      <vt:lpstr>KABUL BELGESİ ÇOK ÖNEMLİ</vt:lpstr>
      <vt:lpstr>PowerPoint Sunusu</vt:lpstr>
      <vt:lpstr>PowerPoint Sunusu</vt:lpstr>
      <vt:lpstr>PowerPoint Sunusu</vt:lpstr>
      <vt:lpstr>PowerPoint Sunusu</vt:lpstr>
      <vt:lpstr>EU Academy: Çevrimiçi Dil Desteği (OLS)  Online Dil Sınavı &amp; Online Dil Desteği</vt:lpstr>
      <vt:lpstr>Çevrimiçi Dil Desteği İçeriği</vt:lpstr>
      <vt:lpstr>Vize </vt:lpstr>
      <vt:lpstr>Vize yazısı – Portal sistemi</vt:lpstr>
      <vt:lpstr>Vize yazısı – Portal sistemi</vt:lpstr>
      <vt:lpstr>Vize yazısı  görüntüsü</vt:lpstr>
      <vt:lpstr>PowerPoint Sunusu</vt:lpstr>
      <vt:lpstr>PowerPoint Sunusu</vt:lpstr>
      <vt:lpstr>PowerPoint Sunusu</vt:lpstr>
      <vt:lpstr>PowerPoint Sunusu</vt:lpstr>
      <vt:lpstr>PowerPoint Sunusu</vt:lpstr>
      <vt:lpstr>ÇEKYA/ÇEK CUMHURİYETİ</vt:lpstr>
      <vt:lpstr>PowerPoint Sunusu</vt:lpstr>
      <vt:lpstr>PowerPoint Sunusu</vt:lpstr>
      <vt:lpstr>POLONYA</vt:lpstr>
      <vt:lpstr>Vize</vt:lpstr>
      <vt:lpstr>Sigorta </vt:lpstr>
      <vt:lpstr>Ziraat Bankası Avro Hesabı</vt:lpstr>
      <vt:lpstr> Gitmeden önce Dış İlişkiler Birimine teslim edilecekler</vt:lpstr>
      <vt:lpstr>PowerPoint Sunusu</vt:lpstr>
      <vt:lpstr>ERASMUS+ PROGRAMI HİBE MİKTARLARI</vt:lpstr>
      <vt:lpstr>PowerPoint Sunusu</vt:lpstr>
      <vt:lpstr>PowerPoint Sunusu</vt:lpstr>
      <vt:lpstr>THY indirimi</vt:lpstr>
      <vt:lpstr>THY indirimi</vt:lpstr>
      <vt:lpstr>PowerPoint Sunusu</vt:lpstr>
      <vt:lpstr>PowerPoint Sunusu</vt:lpstr>
      <vt:lpstr>PowerPoint Sunusu</vt:lpstr>
      <vt:lpstr>PowerPoint Sunusu</vt:lpstr>
      <vt:lpstr>PowerPoint Sunusu</vt:lpstr>
      <vt:lpstr>PowerPoint Sunusu</vt:lpstr>
      <vt:lpstr>PowerPoint Sunusu</vt:lpstr>
      <vt:lpstr>PowerPoint Sunusu</vt:lpstr>
      <vt:lpstr>Ne kadar sürede yapılabilir?</vt:lpstr>
      <vt:lpstr>OLA – Ders Değişikliği</vt:lpstr>
      <vt:lpstr>PowerPoint Sunusu</vt:lpstr>
      <vt:lpstr>PowerPoint Sunusu</vt:lpstr>
      <vt:lpstr>Öğrenim Hareketliliği Yeniden BKK alınacak mı?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Feragat </vt:lpstr>
      <vt:lpstr>İmza attığınız belgeleri dikkatle okuyun (taahhütname, sigorta, hibe sözleşmesi)</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2016-2017 Erasmus+ Öğrenim hareketliliği</dc:title>
  <dc:creator>ülkü</dc:creator>
  <cp:lastModifiedBy>caner kuzgun</cp:lastModifiedBy>
  <cp:revision>158</cp:revision>
  <dcterms:created xsi:type="dcterms:W3CDTF">2016-03-23T12:56:11Z</dcterms:created>
  <dcterms:modified xsi:type="dcterms:W3CDTF">2025-04-11T13:43:46Z</dcterms:modified>
</cp:coreProperties>
</file>